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9" r:id="rId2"/>
    <p:sldId id="260" r:id="rId3"/>
    <p:sldId id="274" r:id="rId4"/>
    <p:sldId id="297" r:id="rId5"/>
    <p:sldId id="263" r:id="rId6"/>
    <p:sldId id="279" r:id="rId7"/>
    <p:sldId id="266" r:id="rId8"/>
    <p:sldId id="311" r:id="rId9"/>
    <p:sldId id="346" r:id="rId10"/>
    <p:sldId id="327" r:id="rId11"/>
    <p:sldId id="351" r:id="rId12"/>
    <p:sldId id="267" r:id="rId13"/>
    <p:sldId id="355" r:id="rId14"/>
    <p:sldId id="329" r:id="rId15"/>
    <p:sldId id="353" r:id="rId16"/>
    <p:sldId id="264" r:id="rId17"/>
    <p:sldId id="306" r:id="rId18"/>
    <p:sldId id="265" r:id="rId19"/>
    <p:sldId id="312" r:id="rId20"/>
    <p:sldId id="309" r:id="rId21"/>
    <p:sldId id="310" r:id="rId22"/>
    <p:sldId id="317" r:id="rId23"/>
    <p:sldId id="269" r:id="rId24"/>
    <p:sldId id="318" r:id="rId25"/>
    <p:sldId id="268" r:id="rId26"/>
    <p:sldId id="319" r:id="rId27"/>
    <p:sldId id="270" r:id="rId28"/>
    <p:sldId id="300" r:id="rId29"/>
    <p:sldId id="301" r:id="rId30"/>
    <p:sldId id="302" r:id="rId31"/>
    <p:sldId id="350" r:id="rId32"/>
    <p:sldId id="271" r:id="rId33"/>
    <p:sldId id="316" r:id="rId34"/>
    <p:sldId id="280" r:id="rId35"/>
    <p:sldId id="281" r:id="rId36"/>
    <p:sldId id="282" r:id="rId37"/>
    <p:sldId id="283" r:id="rId38"/>
    <p:sldId id="299" r:id="rId39"/>
    <p:sldId id="340" r:id="rId40"/>
    <p:sldId id="326" r:id="rId41"/>
    <p:sldId id="321" r:id="rId42"/>
    <p:sldId id="284" r:id="rId43"/>
    <p:sldId id="322" r:id="rId44"/>
    <p:sldId id="330" r:id="rId45"/>
    <p:sldId id="320" r:id="rId46"/>
    <p:sldId id="337" r:id="rId47"/>
    <p:sldId id="331" r:id="rId48"/>
    <p:sldId id="285" r:id="rId49"/>
    <p:sldId id="286" r:id="rId50"/>
    <p:sldId id="341" r:id="rId51"/>
    <p:sldId id="287" r:id="rId52"/>
    <p:sldId id="332" r:id="rId53"/>
    <p:sldId id="354" r:id="rId54"/>
    <p:sldId id="291" r:id="rId55"/>
    <p:sldId id="342" r:id="rId56"/>
    <p:sldId id="292" r:id="rId57"/>
    <p:sldId id="344" r:id="rId58"/>
    <p:sldId id="334" r:id="rId59"/>
    <p:sldId id="293" r:id="rId60"/>
    <p:sldId id="294" r:id="rId61"/>
    <p:sldId id="343" r:id="rId62"/>
    <p:sldId id="345" r:id="rId63"/>
    <p:sldId id="272" r:id="rId64"/>
    <p:sldId id="324" r:id="rId65"/>
    <p:sldId id="338" r:id="rId66"/>
    <p:sldId id="32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2" autoAdjust="0"/>
    <p:restoredTop sz="79877" autoAdjust="0"/>
  </p:normalViewPr>
  <p:slideViewPr>
    <p:cSldViewPr snapToGrid="0">
      <p:cViewPr varScale="1">
        <p:scale>
          <a:sx n="88" d="100"/>
          <a:sy n="88" d="100"/>
        </p:scale>
        <p:origin x="1232"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A515D-23AF-6943-9BA9-6802694FB467}" type="doc">
      <dgm:prSet loTypeId="urn:microsoft.com/office/officeart/2005/8/layout/cycle2" loCatId="" qsTypeId="urn:microsoft.com/office/officeart/2005/8/quickstyle/simple1" qsCatId="simple" csTypeId="urn:microsoft.com/office/officeart/2005/8/colors/colorful2" csCatId="colorful" phldr="1"/>
      <dgm:spPr/>
      <dgm:t>
        <a:bodyPr/>
        <a:lstStyle/>
        <a:p>
          <a:endParaRPr lang="en-US"/>
        </a:p>
      </dgm:t>
    </dgm:pt>
    <dgm:pt modelId="{20B2D829-F5C1-ED4A-BC4E-88965F0D11BA}">
      <dgm:prSet phldrT="[Text]" custT="1"/>
      <dgm:spPr/>
      <dgm:t>
        <a:bodyPr/>
        <a:lstStyle/>
        <a:p>
          <a:r>
            <a:rPr lang="en-US" sz="2000"/>
            <a:t>Act</a:t>
          </a:r>
          <a:endParaRPr lang="en-US" sz="2000" dirty="0"/>
        </a:p>
      </dgm:t>
    </dgm:pt>
    <dgm:pt modelId="{B884286F-A0A4-2746-9B6D-64FCFD507175}" type="parTrans" cxnId="{6E52031C-F8BD-7C45-B2F0-68A61CA6C699}">
      <dgm:prSet/>
      <dgm:spPr/>
      <dgm:t>
        <a:bodyPr/>
        <a:lstStyle/>
        <a:p>
          <a:endParaRPr lang="en-US" sz="2800">
            <a:solidFill>
              <a:schemeClr val="tx1">
                <a:lumMod val="75000"/>
                <a:lumOff val="25000"/>
              </a:schemeClr>
            </a:solidFill>
          </a:endParaRPr>
        </a:p>
      </dgm:t>
    </dgm:pt>
    <dgm:pt modelId="{3C33541F-9617-6E4F-8E54-5DB1A196B94B}" type="sibTrans" cxnId="{6E52031C-F8BD-7C45-B2F0-68A61CA6C699}">
      <dgm:prSet custT="1"/>
      <dgm:spPr/>
      <dgm:t>
        <a:bodyPr/>
        <a:lstStyle/>
        <a:p>
          <a:endParaRPr lang="en-US" sz="1600">
            <a:solidFill>
              <a:schemeClr val="tx1">
                <a:lumMod val="75000"/>
                <a:lumOff val="25000"/>
              </a:schemeClr>
            </a:solidFill>
          </a:endParaRPr>
        </a:p>
      </dgm:t>
    </dgm:pt>
    <dgm:pt modelId="{12E70CDB-DABC-824E-80B0-5799999ABE80}">
      <dgm:prSet phldrT="[Text]" custT="1"/>
      <dgm:spPr/>
      <dgm:t>
        <a:bodyPr/>
        <a:lstStyle/>
        <a:p>
          <a:r>
            <a:rPr lang="en-US" sz="2000"/>
            <a:t>Sense</a:t>
          </a:r>
          <a:endParaRPr lang="en-US" sz="2000" dirty="0"/>
        </a:p>
      </dgm:t>
    </dgm:pt>
    <dgm:pt modelId="{1ADD9A13-5281-B54F-96FE-A111C643ACC8}" type="parTrans" cxnId="{E504F5C1-B447-6949-9281-79CEEF6178A5}">
      <dgm:prSet/>
      <dgm:spPr/>
      <dgm:t>
        <a:bodyPr/>
        <a:lstStyle/>
        <a:p>
          <a:endParaRPr lang="en-US" sz="2800">
            <a:solidFill>
              <a:schemeClr val="tx1">
                <a:lumMod val="75000"/>
                <a:lumOff val="25000"/>
              </a:schemeClr>
            </a:solidFill>
          </a:endParaRPr>
        </a:p>
      </dgm:t>
    </dgm:pt>
    <dgm:pt modelId="{B3DA0C8C-52F8-C943-801B-054B781A5325}" type="sibTrans" cxnId="{E504F5C1-B447-6949-9281-79CEEF6178A5}">
      <dgm:prSet custT="1"/>
      <dgm:spPr/>
      <dgm:t>
        <a:bodyPr/>
        <a:lstStyle/>
        <a:p>
          <a:endParaRPr lang="en-US" sz="1600">
            <a:solidFill>
              <a:schemeClr val="tx1">
                <a:lumMod val="75000"/>
                <a:lumOff val="25000"/>
              </a:schemeClr>
            </a:solidFill>
          </a:endParaRPr>
        </a:p>
      </dgm:t>
    </dgm:pt>
    <dgm:pt modelId="{DD67870B-81D1-B141-A2EF-F11AB9405A41}">
      <dgm:prSet phldrT="[Text]" custT="1"/>
      <dgm:spPr/>
      <dgm:t>
        <a:bodyPr/>
        <a:lstStyle/>
        <a:p>
          <a:r>
            <a:rPr lang="en-US" sz="2000"/>
            <a:t>Analyze (Store, Process)</a:t>
          </a:r>
          <a:endParaRPr lang="en-US" sz="2000" dirty="0"/>
        </a:p>
      </dgm:t>
    </dgm:pt>
    <dgm:pt modelId="{F74A4006-1D3B-3F41-BF26-0F3B546ABF2A}" type="parTrans" cxnId="{BBD1790B-FCF3-194D-A756-9C46DF071C82}">
      <dgm:prSet/>
      <dgm:spPr/>
      <dgm:t>
        <a:bodyPr/>
        <a:lstStyle/>
        <a:p>
          <a:endParaRPr lang="en-US" sz="2800">
            <a:solidFill>
              <a:schemeClr val="tx1">
                <a:lumMod val="75000"/>
                <a:lumOff val="25000"/>
              </a:schemeClr>
            </a:solidFill>
          </a:endParaRPr>
        </a:p>
      </dgm:t>
    </dgm:pt>
    <dgm:pt modelId="{E63FF1C1-0F37-464A-BBE4-5AD505DEE0CB}" type="sibTrans" cxnId="{BBD1790B-FCF3-194D-A756-9C46DF071C82}">
      <dgm:prSet custT="1"/>
      <dgm:spPr/>
      <dgm:t>
        <a:bodyPr/>
        <a:lstStyle/>
        <a:p>
          <a:endParaRPr lang="en-US" sz="1600">
            <a:solidFill>
              <a:schemeClr val="tx1">
                <a:lumMod val="75000"/>
                <a:lumOff val="25000"/>
              </a:schemeClr>
            </a:solidFill>
          </a:endParaRPr>
        </a:p>
      </dgm:t>
    </dgm:pt>
    <dgm:pt modelId="{1BA95707-7FBD-9246-8809-20E187102867}">
      <dgm:prSet phldrT="[Text]" custT="1"/>
      <dgm:spPr/>
      <dgm:t>
        <a:bodyPr/>
        <a:lstStyle/>
        <a:p>
          <a:r>
            <a:rPr lang="en-US" sz="2000"/>
            <a:t>Visualize</a:t>
          </a:r>
          <a:endParaRPr lang="en-US" sz="2000" dirty="0"/>
        </a:p>
      </dgm:t>
    </dgm:pt>
    <dgm:pt modelId="{0C28D66A-3C5C-D344-B7A7-BD0CDA3E1C0C}" type="parTrans" cxnId="{E1D9FB71-9C4C-9B41-B3CA-360EF989143C}">
      <dgm:prSet/>
      <dgm:spPr/>
      <dgm:t>
        <a:bodyPr/>
        <a:lstStyle/>
        <a:p>
          <a:endParaRPr lang="en-US" sz="2800">
            <a:solidFill>
              <a:schemeClr val="tx1">
                <a:lumMod val="75000"/>
                <a:lumOff val="25000"/>
              </a:schemeClr>
            </a:solidFill>
          </a:endParaRPr>
        </a:p>
      </dgm:t>
    </dgm:pt>
    <dgm:pt modelId="{0CE0AB96-DFDC-4644-8723-D6EBE9E6F83B}" type="sibTrans" cxnId="{E1D9FB71-9C4C-9B41-B3CA-360EF989143C}">
      <dgm:prSet custT="1"/>
      <dgm:spPr/>
      <dgm:t>
        <a:bodyPr/>
        <a:lstStyle/>
        <a:p>
          <a:endParaRPr lang="en-US" sz="1600">
            <a:solidFill>
              <a:schemeClr val="tx1">
                <a:lumMod val="75000"/>
                <a:lumOff val="25000"/>
              </a:schemeClr>
            </a:solidFill>
          </a:endParaRPr>
        </a:p>
      </dgm:t>
    </dgm:pt>
    <dgm:pt modelId="{0A7533D2-E719-984D-A4DE-B01522DFDF91}">
      <dgm:prSet phldrT="[Text]" custT="1"/>
      <dgm:spPr/>
      <dgm:t>
        <a:bodyPr/>
        <a:lstStyle/>
        <a:p>
          <a:r>
            <a:rPr lang="en-US" sz="2000" dirty="0"/>
            <a:t>Communicate</a:t>
          </a:r>
        </a:p>
      </dgm:t>
    </dgm:pt>
    <dgm:pt modelId="{A9006B91-9F0D-C74A-BE41-9627C3DF9AF0}" type="sibTrans" cxnId="{76B31592-8801-DE4F-8746-BA5DA4AE6A9C}">
      <dgm:prSet custT="1"/>
      <dgm:spPr/>
      <dgm:t>
        <a:bodyPr/>
        <a:lstStyle/>
        <a:p>
          <a:endParaRPr lang="en-US" sz="1600">
            <a:solidFill>
              <a:schemeClr val="tx1">
                <a:lumMod val="75000"/>
                <a:lumOff val="25000"/>
              </a:schemeClr>
            </a:solidFill>
          </a:endParaRPr>
        </a:p>
      </dgm:t>
    </dgm:pt>
    <dgm:pt modelId="{1B023E2A-AB92-8047-9044-19DFD0398DD0}" type="parTrans" cxnId="{76B31592-8801-DE4F-8746-BA5DA4AE6A9C}">
      <dgm:prSet/>
      <dgm:spPr/>
      <dgm:t>
        <a:bodyPr/>
        <a:lstStyle/>
        <a:p>
          <a:endParaRPr lang="en-US" sz="2800">
            <a:solidFill>
              <a:schemeClr val="tx1">
                <a:lumMod val="75000"/>
                <a:lumOff val="25000"/>
              </a:schemeClr>
            </a:solidFill>
          </a:endParaRPr>
        </a:p>
      </dgm:t>
    </dgm:pt>
    <dgm:pt modelId="{A8ED8A03-D044-A745-8687-416D12853ACA}" type="pres">
      <dgm:prSet presAssocID="{33EA515D-23AF-6943-9BA9-6802694FB467}" presName="cycle" presStyleCnt="0">
        <dgm:presLayoutVars>
          <dgm:dir/>
          <dgm:resizeHandles val="exact"/>
        </dgm:presLayoutVars>
      </dgm:prSet>
      <dgm:spPr/>
    </dgm:pt>
    <dgm:pt modelId="{B03E86BA-F732-1041-86B7-5C0CD6D7770D}" type="pres">
      <dgm:prSet presAssocID="{20B2D829-F5C1-ED4A-BC4E-88965F0D11BA}" presName="node" presStyleLbl="node1" presStyleIdx="0" presStyleCnt="5">
        <dgm:presLayoutVars>
          <dgm:bulletEnabled val="1"/>
        </dgm:presLayoutVars>
      </dgm:prSet>
      <dgm:spPr/>
    </dgm:pt>
    <dgm:pt modelId="{B69B9C3B-3DAB-D34B-ABE7-DF98E27DC271}" type="pres">
      <dgm:prSet presAssocID="{3C33541F-9617-6E4F-8E54-5DB1A196B94B}" presName="sibTrans" presStyleLbl="sibTrans2D1" presStyleIdx="0" presStyleCnt="5"/>
      <dgm:spPr/>
    </dgm:pt>
    <dgm:pt modelId="{92032D30-FD0E-8147-B3F7-16F99E509235}" type="pres">
      <dgm:prSet presAssocID="{3C33541F-9617-6E4F-8E54-5DB1A196B94B}" presName="connectorText" presStyleLbl="sibTrans2D1" presStyleIdx="0" presStyleCnt="5"/>
      <dgm:spPr/>
    </dgm:pt>
    <dgm:pt modelId="{84208BBD-6DF9-5C44-B58C-3AD607BA5B6A}" type="pres">
      <dgm:prSet presAssocID="{12E70CDB-DABC-824E-80B0-5799999ABE80}" presName="node" presStyleLbl="node1" presStyleIdx="1" presStyleCnt="5">
        <dgm:presLayoutVars>
          <dgm:bulletEnabled val="1"/>
        </dgm:presLayoutVars>
      </dgm:prSet>
      <dgm:spPr/>
    </dgm:pt>
    <dgm:pt modelId="{026C35A2-A1EB-A542-BE92-03DE80E10337}" type="pres">
      <dgm:prSet presAssocID="{B3DA0C8C-52F8-C943-801B-054B781A5325}" presName="sibTrans" presStyleLbl="sibTrans2D1" presStyleIdx="1" presStyleCnt="5"/>
      <dgm:spPr/>
    </dgm:pt>
    <dgm:pt modelId="{3AE1D620-EF0B-C141-BE3F-B94034A14D2E}" type="pres">
      <dgm:prSet presAssocID="{B3DA0C8C-52F8-C943-801B-054B781A5325}" presName="connectorText" presStyleLbl="sibTrans2D1" presStyleIdx="1" presStyleCnt="5"/>
      <dgm:spPr/>
    </dgm:pt>
    <dgm:pt modelId="{369B97A0-F0AF-7440-A919-3EEB8E14105C}" type="pres">
      <dgm:prSet presAssocID="{0A7533D2-E719-984D-A4DE-B01522DFDF91}" presName="node" presStyleLbl="node1" presStyleIdx="2" presStyleCnt="5">
        <dgm:presLayoutVars>
          <dgm:bulletEnabled val="1"/>
        </dgm:presLayoutVars>
      </dgm:prSet>
      <dgm:spPr/>
    </dgm:pt>
    <dgm:pt modelId="{F1AD477D-58DB-8744-987A-DC8D88B1D4E0}" type="pres">
      <dgm:prSet presAssocID="{A9006B91-9F0D-C74A-BE41-9627C3DF9AF0}" presName="sibTrans" presStyleLbl="sibTrans2D1" presStyleIdx="2" presStyleCnt="5"/>
      <dgm:spPr/>
    </dgm:pt>
    <dgm:pt modelId="{D383F881-C0B2-1547-AC2B-AC845CD502E5}" type="pres">
      <dgm:prSet presAssocID="{A9006B91-9F0D-C74A-BE41-9627C3DF9AF0}" presName="connectorText" presStyleLbl="sibTrans2D1" presStyleIdx="2" presStyleCnt="5"/>
      <dgm:spPr/>
    </dgm:pt>
    <dgm:pt modelId="{F70F71BD-9CA2-984B-B50C-4684571E6A16}" type="pres">
      <dgm:prSet presAssocID="{DD67870B-81D1-B141-A2EF-F11AB9405A41}" presName="node" presStyleLbl="node1" presStyleIdx="3" presStyleCnt="5">
        <dgm:presLayoutVars>
          <dgm:bulletEnabled val="1"/>
        </dgm:presLayoutVars>
      </dgm:prSet>
      <dgm:spPr/>
    </dgm:pt>
    <dgm:pt modelId="{7773231A-08AD-A344-AC93-AD87299E9D0D}" type="pres">
      <dgm:prSet presAssocID="{E63FF1C1-0F37-464A-BBE4-5AD505DEE0CB}" presName="sibTrans" presStyleLbl="sibTrans2D1" presStyleIdx="3" presStyleCnt="5"/>
      <dgm:spPr/>
    </dgm:pt>
    <dgm:pt modelId="{74933C49-3B18-F141-B4E7-8214D0172A1E}" type="pres">
      <dgm:prSet presAssocID="{E63FF1C1-0F37-464A-BBE4-5AD505DEE0CB}" presName="connectorText" presStyleLbl="sibTrans2D1" presStyleIdx="3" presStyleCnt="5"/>
      <dgm:spPr/>
    </dgm:pt>
    <dgm:pt modelId="{75DF0ECF-60D3-604F-B84C-92D0D69CBF30}" type="pres">
      <dgm:prSet presAssocID="{1BA95707-7FBD-9246-8809-20E187102867}" presName="node" presStyleLbl="node1" presStyleIdx="4" presStyleCnt="5">
        <dgm:presLayoutVars>
          <dgm:bulletEnabled val="1"/>
        </dgm:presLayoutVars>
      </dgm:prSet>
      <dgm:spPr/>
    </dgm:pt>
    <dgm:pt modelId="{50078A29-9594-FE49-8563-99BDF6C81EF7}" type="pres">
      <dgm:prSet presAssocID="{0CE0AB96-DFDC-4644-8723-D6EBE9E6F83B}" presName="sibTrans" presStyleLbl="sibTrans2D1" presStyleIdx="4" presStyleCnt="5"/>
      <dgm:spPr/>
    </dgm:pt>
    <dgm:pt modelId="{EA822258-8CC9-874C-85CE-25EF9E18B2DE}" type="pres">
      <dgm:prSet presAssocID="{0CE0AB96-DFDC-4644-8723-D6EBE9E6F83B}" presName="connectorText" presStyleLbl="sibTrans2D1" presStyleIdx="4" presStyleCnt="5"/>
      <dgm:spPr/>
    </dgm:pt>
  </dgm:ptLst>
  <dgm:cxnLst>
    <dgm:cxn modelId="{6BD32D07-28A8-E443-A61D-614E1FB41553}" type="presOf" srcId="{DD67870B-81D1-B141-A2EF-F11AB9405A41}" destId="{F70F71BD-9CA2-984B-B50C-4684571E6A16}" srcOrd="0" destOrd="0" presId="urn:microsoft.com/office/officeart/2005/8/layout/cycle2"/>
    <dgm:cxn modelId="{BBD1790B-FCF3-194D-A756-9C46DF071C82}" srcId="{33EA515D-23AF-6943-9BA9-6802694FB467}" destId="{DD67870B-81D1-B141-A2EF-F11AB9405A41}" srcOrd="3" destOrd="0" parTransId="{F74A4006-1D3B-3F41-BF26-0F3B546ABF2A}" sibTransId="{E63FF1C1-0F37-464A-BBE4-5AD505DEE0CB}"/>
    <dgm:cxn modelId="{CAFE9A17-AB78-E847-9662-55E3F913082D}" type="presOf" srcId="{0CE0AB96-DFDC-4644-8723-D6EBE9E6F83B}" destId="{EA822258-8CC9-874C-85CE-25EF9E18B2DE}" srcOrd="1" destOrd="0" presId="urn:microsoft.com/office/officeart/2005/8/layout/cycle2"/>
    <dgm:cxn modelId="{6E52031C-F8BD-7C45-B2F0-68A61CA6C699}" srcId="{33EA515D-23AF-6943-9BA9-6802694FB467}" destId="{20B2D829-F5C1-ED4A-BC4E-88965F0D11BA}" srcOrd="0" destOrd="0" parTransId="{B884286F-A0A4-2746-9B6D-64FCFD507175}" sibTransId="{3C33541F-9617-6E4F-8E54-5DB1A196B94B}"/>
    <dgm:cxn modelId="{8916B02B-710C-E346-BBB4-29748DD4EAD3}" type="presOf" srcId="{0CE0AB96-DFDC-4644-8723-D6EBE9E6F83B}" destId="{50078A29-9594-FE49-8563-99BDF6C81EF7}" srcOrd="0" destOrd="0" presId="urn:microsoft.com/office/officeart/2005/8/layout/cycle2"/>
    <dgm:cxn modelId="{D8F0B12C-6EEB-B046-889A-966BB7C6AD1D}" type="presOf" srcId="{33EA515D-23AF-6943-9BA9-6802694FB467}" destId="{A8ED8A03-D044-A745-8687-416D12853ACA}" srcOrd="0" destOrd="0" presId="urn:microsoft.com/office/officeart/2005/8/layout/cycle2"/>
    <dgm:cxn modelId="{3CFA9C2E-4D50-3444-A0E5-CA5C87F43731}" type="presOf" srcId="{0A7533D2-E719-984D-A4DE-B01522DFDF91}" destId="{369B97A0-F0AF-7440-A919-3EEB8E14105C}" srcOrd="0" destOrd="0" presId="urn:microsoft.com/office/officeart/2005/8/layout/cycle2"/>
    <dgm:cxn modelId="{8EACF34C-F5C0-1C4A-9267-AE1B5AB6E30D}" type="presOf" srcId="{12E70CDB-DABC-824E-80B0-5799999ABE80}" destId="{84208BBD-6DF9-5C44-B58C-3AD607BA5B6A}" srcOrd="0" destOrd="0" presId="urn:microsoft.com/office/officeart/2005/8/layout/cycle2"/>
    <dgm:cxn modelId="{4073135C-49D9-DC43-A8C4-372384E500D7}" type="presOf" srcId="{A9006B91-9F0D-C74A-BE41-9627C3DF9AF0}" destId="{F1AD477D-58DB-8744-987A-DC8D88B1D4E0}" srcOrd="0" destOrd="0" presId="urn:microsoft.com/office/officeart/2005/8/layout/cycle2"/>
    <dgm:cxn modelId="{3FD8285F-67F7-B942-8484-AA3E025DFD2C}" type="presOf" srcId="{1BA95707-7FBD-9246-8809-20E187102867}" destId="{75DF0ECF-60D3-604F-B84C-92D0D69CBF30}" srcOrd="0" destOrd="0" presId="urn:microsoft.com/office/officeart/2005/8/layout/cycle2"/>
    <dgm:cxn modelId="{0915E963-55EA-0B41-A6EE-F74B03C96106}" type="presOf" srcId="{20B2D829-F5C1-ED4A-BC4E-88965F0D11BA}" destId="{B03E86BA-F732-1041-86B7-5C0CD6D7770D}" srcOrd="0" destOrd="0" presId="urn:microsoft.com/office/officeart/2005/8/layout/cycle2"/>
    <dgm:cxn modelId="{E1D9FB71-9C4C-9B41-B3CA-360EF989143C}" srcId="{33EA515D-23AF-6943-9BA9-6802694FB467}" destId="{1BA95707-7FBD-9246-8809-20E187102867}" srcOrd="4" destOrd="0" parTransId="{0C28D66A-3C5C-D344-B7A7-BD0CDA3E1C0C}" sibTransId="{0CE0AB96-DFDC-4644-8723-D6EBE9E6F83B}"/>
    <dgm:cxn modelId="{4F089F7A-E78A-744D-931F-7787E1D1EB31}" type="presOf" srcId="{E63FF1C1-0F37-464A-BBE4-5AD505DEE0CB}" destId="{74933C49-3B18-F141-B4E7-8214D0172A1E}" srcOrd="1" destOrd="0" presId="urn:microsoft.com/office/officeart/2005/8/layout/cycle2"/>
    <dgm:cxn modelId="{04908186-476A-AC44-A19B-06B511EC6F7F}" type="presOf" srcId="{B3DA0C8C-52F8-C943-801B-054B781A5325}" destId="{3AE1D620-EF0B-C141-BE3F-B94034A14D2E}" srcOrd="1" destOrd="0" presId="urn:microsoft.com/office/officeart/2005/8/layout/cycle2"/>
    <dgm:cxn modelId="{7CB86289-BD0F-BD41-A8F8-6D4D269F2A6D}" type="presOf" srcId="{3C33541F-9617-6E4F-8E54-5DB1A196B94B}" destId="{B69B9C3B-3DAB-D34B-ABE7-DF98E27DC271}" srcOrd="0" destOrd="0" presId="urn:microsoft.com/office/officeart/2005/8/layout/cycle2"/>
    <dgm:cxn modelId="{76B31592-8801-DE4F-8746-BA5DA4AE6A9C}" srcId="{33EA515D-23AF-6943-9BA9-6802694FB467}" destId="{0A7533D2-E719-984D-A4DE-B01522DFDF91}" srcOrd="2" destOrd="0" parTransId="{1B023E2A-AB92-8047-9044-19DFD0398DD0}" sibTransId="{A9006B91-9F0D-C74A-BE41-9627C3DF9AF0}"/>
    <dgm:cxn modelId="{18C04093-0E83-8249-8385-743F37C5D48B}" type="presOf" srcId="{A9006B91-9F0D-C74A-BE41-9627C3DF9AF0}" destId="{D383F881-C0B2-1547-AC2B-AC845CD502E5}" srcOrd="1" destOrd="0" presId="urn:microsoft.com/office/officeart/2005/8/layout/cycle2"/>
    <dgm:cxn modelId="{98B01A9E-A131-6B4F-BDEB-51E37C07DA12}" type="presOf" srcId="{E63FF1C1-0F37-464A-BBE4-5AD505DEE0CB}" destId="{7773231A-08AD-A344-AC93-AD87299E9D0D}" srcOrd="0" destOrd="0" presId="urn:microsoft.com/office/officeart/2005/8/layout/cycle2"/>
    <dgm:cxn modelId="{14FFB0BF-1FD9-E242-A5D6-4840531EDD12}" type="presOf" srcId="{B3DA0C8C-52F8-C943-801B-054B781A5325}" destId="{026C35A2-A1EB-A542-BE92-03DE80E10337}" srcOrd="0" destOrd="0" presId="urn:microsoft.com/office/officeart/2005/8/layout/cycle2"/>
    <dgm:cxn modelId="{E504F5C1-B447-6949-9281-79CEEF6178A5}" srcId="{33EA515D-23AF-6943-9BA9-6802694FB467}" destId="{12E70CDB-DABC-824E-80B0-5799999ABE80}" srcOrd="1" destOrd="0" parTransId="{1ADD9A13-5281-B54F-96FE-A111C643ACC8}" sibTransId="{B3DA0C8C-52F8-C943-801B-054B781A5325}"/>
    <dgm:cxn modelId="{6B44F4C9-E8A1-6649-B91A-FE562E1C6AEE}" type="presOf" srcId="{3C33541F-9617-6E4F-8E54-5DB1A196B94B}" destId="{92032D30-FD0E-8147-B3F7-16F99E509235}" srcOrd="1" destOrd="0" presId="urn:microsoft.com/office/officeart/2005/8/layout/cycle2"/>
    <dgm:cxn modelId="{72FF026F-F036-DA48-BB46-D1374CC52640}" type="presParOf" srcId="{A8ED8A03-D044-A745-8687-416D12853ACA}" destId="{B03E86BA-F732-1041-86B7-5C0CD6D7770D}" srcOrd="0" destOrd="0" presId="urn:microsoft.com/office/officeart/2005/8/layout/cycle2"/>
    <dgm:cxn modelId="{AC20C914-BDC9-9946-9AE1-923D89ED769E}" type="presParOf" srcId="{A8ED8A03-D044-A745-8687-416D12853ACA}" destId="{B69B9C3B-3DAB-D34B-ABE7-DF98E27DC271}" srcOrd="1" destOrd="0" presId="urn:microsoft.com/office/officeart/2005/8/layout/cycle2"/>
    <dgm:cxn modelId="{E680020F-8645-5F41-9D55-22C1C550E99D}" type="presParOf" srcId="{B69B9C3B-3DAB-D34B-ABE7-DF98E27DC271}" destId="{92032D30-FD0E-8147-B3F7-16F99E509235}" srcOrd="0" destOrd="0" presId="urn:microsoft.com/office/officeart/2005/8/layout/cycle2"/>
    <dgm:cxn modelId="{D21616B4-EA7C-3242-8D86-24E483FC0F8E}" type="presParOf" srcId="{A8ED8A03-D044-A745-8687-416D12853ACA}" destId="{84208BBD-6DF9-5C44-B58C-3AD607BA5B6A}" srcOrd="2" destOrd="0" presId="urn:microsoft.com/office/officeart/2005/8/layout/cycle2"/>
    <dgm:cxn modelId="{3D4C8991-973E-C344-8647-F4037712C457}" type="presParOf" srcId="{A8ED8A03-D044-A745-8687-416D12853ACA}" destId="{026C35A2-A1EB-A542-BE92-03DE80E10337}" srcOrd="3" destOrd="0" presId="urn:microsoft.com/office/officeart/2005/8/layout/cycle2"/>
    <dgm:cxn modelId="{6D80577E-2A65-D144-840C-1EDD4B1732D5}" type="presParOf" srcId="{026C35A2-A1EB-A542-BE92-03DE80E10337}" destId="{3AE1D620-EF0B-C141-BE3F-B94034A14D2E}" srcOrd="0" destOrd="0" presId="urn:microsoft.com/office/officeart/2005/8/layout/cycle2"/>
    <dgm:cxn modelId="{BDB4FCA5-4486-084A-8AE0-D647B5437B7A}" type="presParOf" srcId="{A8ED8A03-D044-A745-8687-416D12853ACA}" destId="{369B97A0-F0AF-7440-A919-3EEB8E14105C}" srcOrd="4" destOrd="0" presId="urn:microsoft.com/office/officeart/2005/8/layout/cycle2"/>
    <dgm:cxn modelId="{8EAC3F38-C7FF-0443-99D2-B787C99E0B0D}" type="presParOf" srcId="{A8ED8A03-D044-A745-8687-416D12853ACA}" destId="{F1AD477D-58DB-8744-987A-DC8D88B1D4E0}" srcOrd="5" destOrd="0" presId="urn:microsoft.com/office/officeart/2005/8/layout/cycle2"/>
    <dgm:cxn modelId="{DF26B94C-0789-8948-8C47-CFB1E001095B}" type="presParOf" srcId="{F1AD477D-58DB-8744-987A-DC8D88B1D4E0}" destId="{D383F881-C0B2-1547-AC2B-AC845CD502E5}" srcOrd="0" destOrd="0" presId="urn:microsoft.com/office/officeart/2005/8/layout/cycle2"/>
    <dgm:cxn modelId="{5C65A2F0-C451-1B4C-B092-E91B7C9D8E21}" type="presParOf" srcId="{A8ED8A03-D044-A745-8687-416D12853ACA}" destId="{F70F71BD-9CA2-984B-B50C-4684571E6A16}" srcOrd="6" destOrd="0" presId="urn:microsoft.com/office/officeart/2005/8/layout/cycle2"/>
    <dgm:cxn modelId="{025ECAA6-E36B-DF46-B04E-FC272D3CAC92}" type="presParOf" srcId="{A8ED8A03-D044-A745-8687-416D12853ACA}" destId="{7773231A-08AD-A344-AC93-AD87299E9D0D}" srcOrd="7" destOrd="0" presId="urn:microsoft.com/office/officeart/2005/8/layout/cycle2"/>
    <dgm:cxn modelId="{7B5F2B0F-7063-104D-A77B-40BC2F34C56C}" type="presParOf" srcId="{7773231A-08AD-A344-AC93-AD87299E9D0D}" destId="{74933C49-3B18-F141-B4E7-8214D0172A1E}" srcOrd="0" destOrd="0" presId="urn:microsoft.com/office/officeart/2005/8/layout/cycle2"/>
    <dgm:cxn modelId="{684429BD-866D-4D4D-A00A-D1733EBC252D}" type="presParOf" srcId="{A8ED8A03-D044-A745-8687-416D12853ACA}" destId="{75DF0ECF-60D3-604F-B84C-92D0D69CBF30}" srcOrd="8" destOrd="0" presId="urn:microsoft.com/office/officeart/2005/8/layout/cycle2"/>
    <dgm:cxn modelId="{4A35D56C-F28F-4749-81DE-D2B8213DD95C}" type="presParOf" srcId="{A8ED8A03-D044-A745-8687-416D12853ACA}" destId="{50078A29-9594-FE49-8563-99BDF6C81EF7}" srcOrd="9" destOrd="0" presId="urn:microsoft.com/office/officeart/2005/8/layout/cycle2"/>
    <dgm:cxn modelId="{E83B7E51-7275-254D-9E37-4B2CD942D320}" type="presParOf" srcId="{50078A29-9594-FE49-8563-99BDF6C81EF7}" destId="{EA822258-8CC9-874C-85CE-25EF9E18B2D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D76270-C96F-B940-B667-02DFB432F660}"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7DE79BBC-EAE2-2949-AF74-55F17264DDE4}">
      <dgm:prSet phldrT="[Text]" custT="1"/>
      <dgm:spPr/>
      <dgm:t>
        <a:bodyPr/>
        <a:lstStyle/>
        <a:p>
          <a:r>
            <a:rPr lang="en-US" sz="1600" b="0" dirty="0">
              <a:solidFill>
                <a:schemeClr val="tx1">
                  <a:lumMod val="75000"/>
                  <a:lumOff val="25000"/>
                </a:schemeClr>
              </a:solidFill>
            </a:rPr>
            <a:t>Dataset</a:t>
          </a:r>
        </a:p>
      </dgm:t>
    </dgm:pt>
    <dgm:pt modelId="{38D9CD53-437C-B54C-90B0-7D00C765BAA1}" type="parTrans" cxnId="{4E82143E-8A2A-E34D-96D5-BAD791A586C9}">
      <dgm:prSet/>
      <dgm:spPr/>
      <dgm:t>
        <a:bodyPr/>
        <a:lstStyle/>
        <a:p>
          <a:endParaRPr lang="en-US" sz="2800" b="0">
            <a:solidFill>
              <a:schemeClr val="tx1">
                <a:lumMod val="75000"/>
                <a:lumOff val="25000"/>
              </a:schemeClr>
            </a:solidFill>
          </a:endParaRPr>
        </a:p>
      </dgm:t>
    </dgm:pt>
    <dgm:pt modelId="{B763D27E-B005-F344-A9FF-47E9A572B49D}" type="sibTrans" cxnId="{4E82143E-8A2A-E34D-96D5-BAD791A586C9}">
      <dgm:prSet/>
      <dgm:spPr/>
      <dgm:t>
        <a:bodyPr/>
        <a:lstStyle/>
        <a:p>
          <a:endParaRPr lang="en-US" sz="2800" b="0">
            <a:solidFill>
              <a:schemeClr val="tx1">
                <a:lumMod val="75000"/>
                <a:lumOff val="25000"/>
              </a:schemeClr>
            </a:solidFill>
          </a:endParaRPr>
        </a:p>
      </dgm:t>
    </dgm:pt>
    <dgm:pt modelId="{E3D4E392-55C5-3B46-A668-85B91176400A}">
      <dgm:prSet phldrT="[Text]" custT="1"/>
      <dgm:spPr/>
      <dgm:t>
        <a:bodyPr/>
        <a:lstStyle/>
        <a:p>
          <a:r>
            <a:rPr lang="en-US" sz="1600" b="0" dirty="0">
              <a:solidFill>
                <a:schemeClr val="tx1">
                  <a:lumMod val="75000"/>
                  <a:lumOff val="25000"/>
                </a:schemeClr>
              </a:solidFill>
            </a:rPr>
            <a:t>Preprocessing</a:t>
          </a:r>
        </a:p>
      </dgm:t>
    </dgm:pt>
    <dgm:pt modelId="{F9B9E3A2-B6A1-7F45-A202-659047FFFA4D}" type="parTrans" cxnId="{77191A42-0DB0-5142-8358-D94ADB82F676}">
      <dgm:prSet custT="1"/>
      <dgm:spPr/>
      <dgm:t>
        <a:bodyPr/>
        <a:lstStyle/>
        <a:p>
          <a:endParaRPr lang="en-US" sz="800" b="0">
            <a:solidFill>
              <a:schemeClr val="tx1">
                <a:lumMod val="75000"/>
                <a:lumOff val="25000"/>
              </a:schemeClr>
            </a:solidFill>
          </a:endParaRPr>
        </a:p>
      </dgm:t>
    </dgm:pt>
    <dgm:pt modelId="{3CAD4D7E-8015-4D42-BDA5-68DF8E88354A}" type="sibTrans" cxnId="{77191A42-0DB0-5142-8358-D94ADB82F676}">
      <dgm:prSet/>
      <dgm:spPr/>
      <dgm:t>
        <a:bodyPr/>
        <a:lstStyle/>
        <a:p>
          <a:endParaRPr lang="en-US" sz="2800" b="0">
            <a:solidFill>
              <a:schemeClr val="tx1">
                <a:lumMod val="75000"/>
                <a:lumOff val="25000"/>
              </a:schemeClr>
            </a:solidFill>
          </a:endParaRPr>
        </a:p>
      </dgm:t>
    </dgm:pt>
    <dgm:pt modelId="{1595F648-8DCD-9A4C-BBF0-EBF73E069B56}">
      <dgm:prSet phldrT="[Text]" custT="1"/>
      <dgm:spPr/>
      <dgm:t>
        <a:bodyPr/>
        <a:lstStyle/>
        <a:p>
          <a:r>
            <a:rPr lang="en-US" sz="1600" b="0" dirty="0">
              <a:solidFill>
                <a:schemeClr val="tx1">
                  <a:lumMod val="75000"/>
                  <a:lumOff val="25000"/>
                </a:schemeClr>
              </a:solidFill>
            </a:rPr>
            <a:t>Training test 80%</a:t>
          </a:r>
        </a:p>
      </dgm:t>
    </dgm:pt>
    <dgm:pt modelId="{62176529-600B-1843-A095-AF13F5DC88C0}" type="parTrans" cxnId="{6D52C9A2-CF41-D048-955E-DD2AA32E45A4}">
      <dgm:prSet custT="1"/>
      <dgm:spPr/>
      <dgm:t>
        <a:bodyPr/>
        <a:lstStyle/>
        <a:p>
          <a:endParaRPr lang="en-US" sz="800" b="0">
            <a:solidFill>
              <a:schemeClr val="tx1">
                <a:lumMod val="75000"/>
                <a:lumOff val="25000"/>
              </a:schemeClr>
            </a:solidFill>
          </a:endParaRPr>
        </a:p>
      </dgm:t>
    </dgm:pt>
    <dgm:pt modelId="{9D91C7AF-3BB4-624E-B181-D5862099D79C}" type="sibTrans" cxnId="{6D52C9A2-CF41-D048-955E-DD2AA32E45A4}">
      <dgm:prSet/>
      <dgm:spPr/>
      <dgm:t>
        <a:bodyPr/>
        <a:lstStyle/>
        <a:p>
          <a:endParaRPr lang="en-US" sz="2800" b="0">
            <a:solidFill>
              <a:schemeClr val="tx1">
                <a:lumMod val="75000"/>
                <a:lumOff val="25000"/>
              </a:schemeClr>
            </a:solidFill>
          </a:endParaRPr>
        </a:p>
      </dgm:t>
    </dgm:pt>
    <dgm:pt modelId="{C9C19407-2838-B546-BB0A-1740E528F4D8}">
      <dgm:prSet phldrT="[Text]" custT="1"/>
      <dgm:spPr/>
      <dgm:t>
        <a:bodyPr/>
        <a:lstStyle/>
        <a:p>
          <a:r>
            <a:rPr lang="en-US" sz="1600" b="0" dirty="0">
              <a:solidFill>
                <a:schemeClr val="tx1">
                  <a:lumMod val="75000"/>
                  <a:lumOff val="25000"/>
                </a:schemeClr>
              </a:solidFill>
            </a:rPr>
            <a:t>Training 80%</a:t>
          </a:r>
        </a:p>
      </dgm:t>
    </dgm:pt>
    <dgm:pt modelId="{BA51FCBF-647F-5C48-B6E7-2D21D7181608}" type="parTrans" cxnId="{2C57CB91-EB21-9A4D-86DC-0CC69B8ADF1D}">
      <dgm:prSet custT="1"/>
      <dgm:spPr/>
      <dgm:t>
        <a:bodyPr/>
        <a:lstStyle/>
        <a:p>
          <a:endParaRPr lang="en-US" sz="800" b="0">
            <a:solidFill>
              <a:schemeClr val="tx1">
                <a:lumMod val="75000"/>
                <a:lumOff val="25000"/>
              </a:schemeClr>
            </a:solidFill>
          </a:endParaRPr>
        </a:p>
      </dgm:t>
    </dgm:pt>
    <dgm:pt modelId="{E7128A9F-0140-CB43-A999-2B1934BA4536}" type="sibTrans" cxnId="{2C57CB91-EB21-9A4D-86DC-0CC69B8ADF1D}">
      <dgm:prSet/>
      <dgm:spPr/>
      <dgm:t>
        <a:bodyPr/>
        <a:lstStyle/>
        <a:p>
          <a:endParaRPr lang="en-US" sz="2800" b="0">
            <a:solidFill>
              <a:schemeClr val="tx1">
                <a:lumMod val="75000"/>
                <a:lumOff val="25000"/>
              </a:schemeClr>
            </a:solidFill>
          </a:endParaRPr>
        </a:p>
      </dgm:t>
    </dgm:pt>
    <dgm:pt modelId="{DE13E29C-AF0F-424C-BBB8-7D3201252C43}">
      <dgm:prSet phldrT="[Text]" custT="1"/>
      <dgm:spPr/>
      <dgm:t>
        <a:bodyPr/>
        <a:lstStyle/>
        <a:p>
          <a:r>
            <a:rPr lang="en-US" sz="1600" b="0" dirty="0">
              <a:solidFill>
                <a:schemeClr val="tx1">
                  <a:lumMod val="75000"/>
                  <a:lumOff val="25000"/>
                </a:schemeClr>
              </a:solidFill>
            </a:rPr>
            <a:t>Testing test 20%</a:t>
          </a:r>
        </a:p>
      </dgm:t>
    </dgm:pt>
    <dgm:pt modelId="{35164F3D-640B-574B-9A42-AF60EF9813BA}" type="parTrans" cxnId="{6ACFDA3E-0D00-C544-91B1-466920746BC1}">
      <dgm:prSet custT="1"/>
      <dgm:spPr/>
      <dgm:t>
        <a:bodyPr/>
        <a:lstStyle/>
        <a:p>
          <a:endParaRPr lang="en-US" sz="800" b="0">
            <a:solidFill>
              <a:schemeClr val="tx1">
                <a:lumMod val="75000"/>
                <a:lumOff val="25000"/>
              </a:schemeClr>
            </a:solidFill>
          </a:endParaRPr>
        </a:p>
      </dgm:t>
    </dgm:pt>
    <dgm:pt modelId="{58E12541-BF3D-B847-AC11-B5D65A8D5054}" type="sibTrans" cxnId="{6ACFDA3E-0D00-C544-91B1-466920746BC1}">
      <dgm:prSet/>
      <dgm:spPr/>
      <dgm:t>
        <a:bodyPr/>
        <a:lstStyle/>
        <a:p>
          <a:endParaRPr lang="en-US" sz="2800" b="0">
            <a:solidFill>
              <a:schemeClr val="tx1">
                <a:lumMod val="75000"/>
                <a:lumOff val="25000"/>
              </a:schemeClr>
            </a:solidFill>
          </a:endParaRPr>
        </a:p>
      </dgm:t>
    </dgm:pt>
    <dgm:pt modelId="{482DE4FE-AF66-CB44-859C-3CB58D02B535}">
      <dgm:prSet phldrT="[Text]" custT="1"/>
      <dgm:spPr/>
      <dgm:t>
        <a:bodyPr/>
        <a:lstStyle/>
        <a:p>
          <a:r>
            <a:rPr lang="en-US" sz="1600" b="0" dirty="0">
              <a:solidFill>
                <a:schemeClr val="tx1">
                  <a:lumMod val="75000"/>
                  <a:lumOff val="25000"/>
                </a:schemeClr>
              </a:solidFill>
            </a:rPr>
            <a:t>Feature selection</a:t>
          </a:r>
        </a:p>
      </dgm:t>
    </dgm:pt>
    <dgm:pt modelId="{B34A095E-EF93-F348-AA98-D4E86409EE8F}" type="parTrans" cxnId="{2C923BD4-8D86-B74F-B877-164B4C1EB9FF}">
      <dgm:prSet custT="1"/>
      <dgm:spPr/>
      <dgm:t>
        <a:bodyPr/>
        <a:lstStyle/>
        <a:p>
          <a:endParaRPr lang="en-US" sz="800" b="0">
            <a:solidFill>
              <a:schemeClr val="tx1">
                <a:lumMod val="75000"/>
                <a:lumOff val="25000"/>
              </a:schemeClr>
            </a:solidFill>
          </a:endParaRPr>
        </a:p>
      </dgm:t>
    </dgm:pt>
    <dgm:pt modelId="{6B2353EA-2FB6-CD49-849C-8BD2923ECB69}" type="sibTrans" cxnId="{2C923BD4-8D86-B74F-B877-164B4C1EB9FF}">
      <dgm:prSet/>
      <dgm:spPr/>
      <dgm:t>
        <a:bodyPr/>
        <a:lstStyle/>
        <a:p>
          <a:endParaRPr lang="en-US" sz="2800" b="0">
            <a:solidFill>
              <a:schemeClr val="tx1">
                <a:lumMod val="75000"/>
                <a:lumOff val="25000"/>
              </a:schemeClr>
            </a:solidFill>
          </a:endParaRPr>
        </a:p>
      </dgm:t>
    </dgm:pt>
    <dgm:pt modelId="{D9A78284-37A9-0F4B-AD8B-029C305960B2}">
      <dgm:prSet phldrT="[Text]" custT="1"/>
      <dgm:spPr/>
      <dgm:t>
        <a:bodyPr/>
        <a:lstStyle/>
        <a:p>
          <a:r>
            <a:rPr lang="en-US" sz="1600" b="0" dirty="0">
              <a:solidFill>
                <a:schemeClr val="tx1">
                  <a:lumMod val="75000"/>
                  <a:lumOff val="25000"/>
                </a:schemeClr>
              </a:solidFill>
            </a:rPr>
            <a:t>Validation test 20%</a:t>
          </a:r>
        </a:p>
      </dgm:t>
    </dgm:pt>
    <dgm:pt modelId="{DD6CBC57-954F-994C-83D6-0D363F955358}" type="parTrans" cxnId="{46FABD25-F527-6248-84F6-15D40FF59D34}">
      <dgm:prSet custT="1"/>
      <dgm:spPr/>
      <dgm:t>
        <a:bodyPr/>
        <a:lstStyle/>
        <a:p>
          <a:endParaRPr lang="en-US" sz="800" b="0">
            <a:solidFill>
              <a:schemeClr val="tx1">
                <a:lumMod val="75000"/>
                <a:lumOff val="25000"/>
              </a:schemeClr>
            </a:solidFill>
          </a:endParaRPr>
        </a:p>
      </dgm:t>
    </dgm:pt>
    <dgm:pt modelId="{56AE29FC-900F-714B-84FB-41E56A4599D3}" type="sibTrans" cxnId="{46FABD25-F527-6248-84F6-15D40FF59D34}">
      <dgm:prSet/>
      <dgm:spPr/>
      <dgm:t>
        <a:bodyPr/>
        <a:lstStyle/>
        <a:p>
          <a:endParaRPr lang="en-US" sz="2800" b="0">
            <a:solidFill>
              <a:schemeClr val="tx1">
                <a:lumMod val="75000"/>
                <a:lumOff val="25000"/>
              </a:schemeClr>
            </a:solidFill>
          </a:endParaRPr>
        </a:p>
      </dgm:t>
    </dgm:pt>
    <dgm:pt modelId="{24CFBA22-628F-1142-AFFB-64D827E93132}">
      <dgm:prSet phldrT="[Text]" custT="1"/>
      <dgm:spPr/>
      <dgm:t>
        <a:bodyPr/>
        <a:lstStyle/>
        <a:p>
          <a:r>
            <a:rPr lang="en-US" sz="1600" b="0" dirty="0">
              <a:solidFill>
                <a:schemeClr val="tx1">
                  <a:lumMod val="75000"/>
                  <a:lumOff val="25000"/>
                </a:schemeClr>
              </a:solidFill>
            </a:rPr>
            <a:t>Model building</a:t>
          </a:r>
        </a:p>
      </dgm:t>
    </dgm:pt>
    <dgm:pt modelId="{54E46547-E243-FE41-9244-268E42518DE6}" type="parTrans" cxnId="{E97E4FEA-6975-274F-949B-80CBC5745576}">
      <dgm:prSet custT="1"/>
      <dgm:spPr/>
      <dgm:t>
        <a:bodyPr/>
        <a:lstStyle/>
        <a:p>
          <a:endParaRPr lang="en-US" sz="800" b="0">
            <a:solidFill>
              <a:schemeClr val="tx1">
                <a:lumMod val="75000"/>
                <a:lumOff val="25000"/>
              </a:schemeClr>
            </a:solidFill>
          </a:endParaRPr>
        </a:p>
      </dgm:t>
    </dgm:pt>
    <dgm:pt modelId="{CAA83B8B-7345-664E-9702-B24557D8010D}" type="sibTrans" cxnId="{E97E4FEA-6975-274F-949B-80CBC5745576}">
      <dgm:prSet/>
      <dgm:spPr/>
      <dgm:t>
        <a:bodyPr/>
        <a:lstStyle/>
        <a:p>
          <a:endParaRPr lang="en-US" sz="2800" b="0">
            <a:solidFill>
              <a:schemeClr val="tx1">
                <a:lumMod val="75000"/>
                <a:lumOff val="25000"/>
              </a:schemeClr>
            </a:solidFill>
          </a:endParaRPr>
        </a:p>
      </dgm:t>
    </dgm:pt>
    <dgm:pt modelId="{33939168-DCC8-9542-A2E4-32AC1F821C47}">
      <dgm:prSet phldrT="[Text]" custT="1"/>
      <dgm:spPr/>
      <dgm:t>
        <a:bodyPr/>
        <a:lstStyle/>
        <a:p>
          <a:r>
            <a:rPr lang="en-US" sz="1600" b="0" dirty="0">
              <a:solidFill>
                <a:schemeClr val="tx1">
                  <a:lumMod val="75000"/>
                  <a:lumOff val="25000"/>
                </a:schemeClr>
              </a:solidFill>
            </a:rPr>
            <a:t>Test parameter tuning </a:t>
          </a:r>
        </a:p>
      </dgm:t>
    </dgm:pt>
    <dgm:pt modelId="{2005E24E-8857-2647-9EEB-0E6CCC05B0C8}" type="parTrans" cxnId="{E8F5148F-6F63-BB46-82F2-383D65249D16}">
      <dgm:prSet custT="1"/>
      <dgm:spPr/>
      <dgm:t>
        <a:bodyPr/>
        <a:lstStyle/>
        <a:p>
          <a:endParaRPr lang="en-US" sz="800" b="0">
            <a:solidFill>
              <a:schemeClr val="tx1">
                <a:lumMod val="75000"/>
                <a:lumOff val="25000"/>
              </a:schemeClr>
            </a:solidFill>
          </a:endParaRPr>
        </a:p>
      </dgm:t>
    </dgm:pt>
    <dgm:pt modelId="{67DFB642-1CC7-E34F-8D4A-6523035FFB2C}" type="sibTrans" cxnId="{E8F5148F-6F63-BB46-82F2-383D65249D16}">
      <dgm:prSet/>
      <dgm:spPr/>
      <dgm:t>
        <a:bodyPr/>
        <a:lstStyle/>
        <a:p>
          <a:endParaRPr lang="en-US" sz="2800" b="0">
            <a:solidFill>
              <a:schemeClr val="tx1">
                <a:lumMod val="75000"/>
                <a:lumOff val="25000"/>
              </a:schemeClr>
            </a:solidFill>
          </a:endParaRPr>
        </a:p>
      </dgm:t>
    </dgm:pt>
    <dgm:pt modelId="{09FFBECD-827A-954B-9319-34322F4404A4}">
      <dgm:prSet phldrT="[Text]" custT="1"/>
      <dgm:spPr/>
      <dgm:t>
        <a:bodyPr/>
        <a:lstStyle/>
        <a:p>
          <a:r>
            <a:rPr lang="en-US" sz="1600" b="0" dirty="0">
              <a:solidFill>
                <a:schemeClr val="tx1">
                  <a:lumMod val="75000"/>
                  <a:lumOff val="25000"/>
                </a:schemeClr>
              </a:solidFill>
            </a:rPr>
            <a:t>Model testing</a:t>
          </a:r>
        </a:p>
      </dgm:t>
    </dgm:pt>
    <dgm:pt modelId="{8479EF29-BB71-C74A-9B0C-DF999CD41C04}" type="parTrans" cxnId="{D4A2B44B-0622-A647-9228-42C2A84D0AE6}">
      <dgm:prSet custT="1"/>
      <dgm:spPr/>
      <dgm:t>
        <a:bodyPr/>
        <a:lstStyle/>
        <a:p>
          <a:endParaRPr lang="en-US" sz="800" b="0">
            <a:solidFill>
              <a:schemeClr val="tx1">
                <a:lumMod val="75000"/>
                <a:lumOff val="25000"/>
              </a:schemeClr>
            </a:solidFill>
          </a:endParaRPr>
        </a:p>
      </dgm:t>
    </dgm:pt>
    <dgm:pt modelId="{4E67CC34-C8FA-D54E-9813-40CE841CE0AF}" type="sibTrans" cxnId="{D4A2B44B-0622-A647-9228-42C2A84D0AE6}">
      <dgm:prSet/>
      <dgm:spPr/>
      <dgm:t>
        <a:bodyPr/>
        <a:lstStyle/>
        <a:p>
          <a:endParaRPr lang="en-US" sz="2800" b="0">
            <a:solidFill>
              <a:schemeClr val="tx1">
                <a:lumMod val="75000"/>
                <a:lumOff val="25000"/>
              </a:schemeClr>
            </a:solidFill>
          </a:endParaRPr>
        </a:p>
      </dgm:t>
    </dgm:pt>
    <dgm:pt modelId="{97F9001D-38A8-0347-A813-35377903929E}" type="pres">
      <dgm:prSet presAssocID="{5BD76270-C96F-B940-B667-02DFB432F660}" presName="diagram" presStyleCnt="0">
        <dgm:presLayoutVars>
          <dgm:chPref val="1"/>
          <dgm:dir/>
          <dgm:animOne val="branch"/>
          <dgm:animLvl val="lvl"/>
          <dgm:resizeHandles val="exact"/>
        </dgm:presLayoutVars>
      </dgm:prSet>
      <dgm:spPr/>
    </dgm:pt>
    <dgm:pt modelId="{F6596198-CA43-0B4D-A141-E4118B3D2DD8}" type="pres">
      <dgm:prSet presAssocID="{7DE79BBC-EAE2-2949-AF74-55F17264DDE4}" presName="root1" presStyleCnt="0"/>
      <dgm:spPr/>
    </dgm:pt>
    <dgm:pt modelId="{B5D63A62-6D54-4B4D-856C-B64C92420974}" type="pres">
      <dgm:prSet presAssocID="{7DE79BBC-EAE2-2949-AF74-55F17264DDE4}" presName="LevelOneTextNode" presStyleLbl="node0" presStyleIdx="0" presStyleCnt="1">
        <dgm:presLayoutVars>
          <dgm:chPref val="3"/>
        </dgm:presLayoutVars>
      </dgm:prSet>
      <dgm:spPr/>
    </dgm:pt>
    <dgm:pt modelId="{F9785DBD-F093-FF4B-8378-4B5BB5F48474}" type="pres">
      <dgm:prSet presAssocID="{7DE79BBC-EAE2-2949-AF74-55F17264DDE4}" presName="level2hierChild" presStyleCnt="0"/>
      <dgm:spPr/>
    </dgm:pt>
    <dgm:pt modelId="{8C39CE06-CD0E-4A43-8BD9-3552E148C76B}" type="pres">
      <dgm:prSet presAssocID="{F9B9E3A2-B6A1-7F45-A202-659047FFFA4D}" presName="conn2-1" presStyleLbl="parChTrans1D2" presStyleIdx="0" presStyleCnt="1"/>
      <dgm:spPr/>
    </dgm:pt>
    <dgm:pt modelId="{7DEB2339-8060-1F4E-85A1-4AF3D0BEF16B}" type="pres">
      <dgm:prSet presAssocID="{F9B9E3A2-B6A1-7F45-A202-659047FFFA4D}" presName="connTx" presStyleLbl="parChTrans1D2" presStyleIdx="0" presStyleCnt="1"/>
      <dgm:spPr/>
    </dgm:pt>
    <dgm:pt modelId="{B6C01BD1-F6A1-544F-8031-2A37C5403073}" type="pres">
      <dgm:prSet presAssocID="{E3D4E392-55C5-3B46-A668-85B91176400A}" presName="root2" presStyleCnt="0"/>
      <dgm:spPr/>
    </dgm:pt>
    <dgm:pt modelId="{985C793F-C15B-4241-9F25-B6F1627B54D0}" type="pres">
      <dgm:prSet presAssocID="{E3D4E392-55C5-3B46-A668-85B91176400A}" presName="LevelTwoTextNode" presStyleLbl="node2" presStyleIdx="0" presStyleCnt="1" custScaleX="133100" custScaleY="133100">
        <dgm:presLayoutVars>
          <dgm:chPref val="3"/>
        </dgm:presLayoutVars>
      </dgm:prSet>
      <dgm:spPr/>
    </dgm:pt>
    <dgm:pt modelId="{621C2EA9-8922-884F-88D4-616B9DF700AF}" type="pres">
      <dgm:prSet presAssocID="{E3D4E392-55C5-3B46-A668-85B91176400A}" presName="level3hierChild" presStyleCnt="0"/>
      <dgm:spPr/>
    </dgm:pt>
    <dgm:pt modelId="{3AD3516D-2128-A74B-89A8-62759C4A6913}" type="pres">
      <dgm:prSet presAssocID="{62176529-600B-1843-A095-AF13F5DC88C0}" presName="conn2-1" presStyleLbl="parChTrans1D3" presStyleIdx="0" presStyleCnt="2"/>
      <dgm:spPr/>
    </dgm:pt>
    <dgm:pt modelId="{EE7A5C0A-DB7B-894F-83F3-FD12B33F1E61}" type="pres">
      <dgm:prSet presAssocID="{62176529-600B-1843-A095-AF13F5DC88C0}" presName="connTx" presStyleLbl="parChTrans1D3" presStyleIdx="0" presStyleCnt="2"/>
      <dgm:spPr/>
    </dgm:pt>
    <dgm:pt modelId="{8630F3AE-894E-FF4F-A25E-4FA62274098A}" type="pres">
      <dgm:prSet presAssocID="{1595F648-8DCD-9A4C-BBF0-EBF73E069B56}" presName="root2" presStyleCnt="0"/>
      <dgm:spPr/>
    </dgm:pt>
    <dgm:pt modelId="{93F13F10-5789-664F-AEDD-7ECC3A005175}" type="pres">
      <dgm:prSet presAssocID="{1595F648-8DCD-9A4C-BBF0-EBF73E069B56}" presName="LevelTwoTextNode" presStyleLbl="node3" presStyleIdx="0" presStyleCnt="2" custScaleY="121000">
        <dgm:presLayoutVars>
          <dgm:chPref val="3"/>
        </dgm:presLayoutVars>
      </dgm:prSet>
      <dgm:spPr/>
    </dgm:pt>
    <dgm:pt modelId="{EDFB5878-6351-9743-9E5F-5BFD573036C0}" type="pres">
      <dgm:prSet presAssocID="{1595F648-8DCD-9A4C-BBF0-EBF73E069B56}" presName="level3hierChild" presStyleCnt="0"/>
      <dgm:spPr/>
    </dgm:pt>
    <dgm:pt modelId="{0EC6C670-46FA-F444-BADF-52985DCB8586}" type="pres">
      <dgm:prSet presAssocID="{B34A095E-EF93-F348-AA98-D4E86409EE8F}" presName="conn2-1" presStyleLbl="parChTrans1D4" presStyleIdx="0" presStyleCnt="6"/>
      <dgm:spPr/>
    </dgm:pt>
    <dgm:pt modelId="{CA900241-20DE-8A4F-9D3E-CECEF12B4D57}" type="pres">
      <dgm:prSet presAssocID="{B34A095E-EF93-F348-AA98-D4E86409EE8F}" presName="connTx" presStyleLbl="parChTrans1D4" presStyleIdx="0" presStyleCnt="6"/>
      <dgm:spPr/>
    </dgm:pt>
    <dgm:pt modelId="{23F2968F-610C-FA46-81FD-814BC221182A}" type="pres">
      <dgm:prSet presAssocID="{482DE4FE-AF66-CB44-859C-3CB58D02B535}" presName="root2" presStyleCnt="0"/>
      <dgm:spPr/>
    </dgm:pt>
    <dgm:pt modelId="{86879D67-03C6-354E-9787-945EA8BE24B0}" type="pres">
      <dgm:prSet presAssocID="{482DE4FE-AF66-CB44-859C-3CB58D02B535}" presName="LevelTwoTextNode" presStyleLbl="node4" presStyleIdx="0" presStyleCnt="6" custScaleY="121000">
        <dgm:presLayoutVars>
          <dgm:chPref val="3"/>
        </dgm:presLayoutVars>
      </dgm:prSet>
      <dgm:spPr/>
    </dgm:pt>
    <dgm:pt modelId="{513761EB-5D21-924B-A294-82B053793ACF}" type="pres">
      <dgm:prSet presAssocID="{482DE4FE-AF66-CB44-859C-3CB58D02B535}" presName="level3hierChild" presStyleCnt="0"/>
      <dgm:spPr/>
    </dgm:pt>
    <dgm:pt modelId="{F33C0D88-FB5C-F646-AF9B-F073A8961E78}" type="pres">
      <dgm:prSet presAssocID="{DD6CBC57-954F-994C-83D6-0D363F955358}" presName="conn2-1" presStyleLbl="parChTrans1D4" presStyleIdx="1" presStyleCnt="6"/>
      <dgm:spPr/>
    </dgm:pt>
    <dgm:pt modelId="{F5A092B7-0932-804C-9114-4F18278D87D8}" type="pres">
      <dgm:prSet presAssocID="{DD6CBC57-954F-994C-83D6-0D363F955358}" presName="connTx" presStyleLbl="parChTrans1D4" presStyleIdx="1" presStyleCnt="6"/>
      <dgm:spPr/>
    </dgm:pt>
    <dgm:pt modelId="{3CD372A4-B7D9-E646-84B9-0D7C75F5B5FF}" type="pres">
      <dgm:prSet presAssocID="{D9A78284-37A9-0F4B-AD8B-029C305960B2}" presName="root2" presStyleCnt="0"/>
      <dgm:spPr/>
    </dgm:pt>
    <dgm:pt modelId="{7C95B52A-A141-A440-A93E-FE10E88F760A}" type="pres">
      <dgm:prSet presAssocID="{D9A78284-37A9-0F4B-AD8B-029C305960B2}" presName="LevelTwoTextNode" presStyleLbl="node4" presStyleIdx="1" presStyleCnt="6" custScaleY="133100">
        <dgm:presLayoutVars>
          <dgm:chPref val="3"/>
        </dgm:presLayoutVars>
      </dgm:prSet>
      <dgm:spPr/>
    </dgm:pt>
    <dgm:pt modelId="{6B27F8DD-2A4E-A345-87A6-50D6C219FADA}" type="pres">
      <dgm:prSet presAssocID="{D9A78284-37A9-0F4B-AD8B-029C305960B2}" presName="level3hierChild" presStyleCnt="0"/>
      <dgm:spPr/>
    </dgm:pt>
    <dgm:pt modelId="{DC2FF3F5-8E77-224E-A3D1-CB93676919DD}" type="pres">
      <dgm:prSet presAssocID="{BA51FCBF-647F-5C48-B6E7-2D21D7181608}" presName="conn2-1" presStyleLbl="parChTrans1D4" presStyleIdx="2" presStyleCnt="6"/>
      <dgm:spPr/>
    </dgm:pt>
    <dgm:pt modelId="{D6F37618-6837-B64C-A58B-BDCDB7AA0D8D}" type="pres">
      <dgm:prSet presAssocID="{BA51FCBF-647F-5C48-B6E7-2D21D7181608}" presName="connTx" presStyleLbl="parChTrans1D4" presStyleIdx="2" presStyleCnt="6"/>
      <dgm:spPr/>
    </dgm:pt>
    <dgm:pt modelId="{693E011E-BE20-6846-94F5-3B6C931235B1}" type="pres">
      <dgm:prSet presAssocID="{C9C19407-2838-B546-BB0A-1740E528F4D8}" presName="root2" presStyleCnt="0"/>
      <dgm:spPr/>
    </dgm:pt>
    <dgm:pt modelId="{A1FE39D7-D370-B545-94EB-DC4B0DF950A1}" type="pres">
      <dgm:prSet presAssocID="{C9C19407-2838-B546-BB0A-1740E528F4D8}" presName="LevelTwoTextNode" presStyleLbl="node4" presStyleIdx="2" presStyleCnt="6" custScaleY="121000">
        <dgm:presLayoutVars>
          <dgm:chPref val="3"/>
        </dgm:presLayoutVars>
      </dgm:prSet>
      <dgm:spPr/>
    </dgm:pt>
    <dgm:pt modelId="{A938F414-8A99-BF49-A930-1547F25D437F}" type="pres">
      <dgm:prSet presAssocID="{C9C19407-2838-B546-BB0A-1740E528F4D8}" presName="level3hierChild" presStyleCnt="0"/>
      <dgm:spPr/>
    </dgm:pt>
    <dgm:pt modelId="{EC5C9DDD-0ADD-DF49-BB67-B218F5ED6F11}" type="pres">
      <dgm:prSet presAssocID="{54E46547-E243-FE41-9244-268E42518DE6}" presName="conn2-1" presStyleLbl="parChTrans1D4" presStyleIdx="3" presStyleCnt="6"/>
      <dgm:spPr/>
    </dgm:pt>
    <dgm:pt modelId="{3E07CE7E-DE79-614F-84AE-3AE8B2819BB4}" type="pres">
      <dgm:prSet presAssocID="{54E46547-E243-FE41-9244-268E42518DE6}" presName="connTx" presStyleLbl="parChTrans1D4" presStyleIdx="3" presStyleCnt="6"/>
      <dgm:spPr/>
    </dgm:pt>
    <dgm:pt modelId="{404C30D3-D538-4644-B89D-B0A17EF37510}" type="pres">
      <dgm:prSet presAssocID="{24CFBA22-628F-1142-AFFB-64D827E93132}" presName="root2" presStyleCnt="0"/>
      <dgm:spPr/>
    </dgm:pt>
    <dgm:pt modelId="{1AFA3D3A-8BC6-4445-89E4-1634CA942314}" type="pres">
      <dgm:prSet presAssocID="{24CFBA22-628F-1142-AFFB-64D827E93132}" presName="LevelTwoTextNode" presStyleLbl="node4" presStyleIdx="3" presStyleCnt="6" custScaleY="121000">
        <dgm:presLayoutVars>
          <dgm:chPref val="3"/>
        </dgm:presLayoutVars>
      </dgm:prSet>
      <dgm:spPr/>
    </dgm:pt>
    <dgm:pt modelId="{EF81228E-F5F5-074F-936A-12899912F745}" type="pres">
      <dgm:prSet presAssocID="{24CFBA22-628F-1142-AFFB-64D827E93132}" presName="level3hierChild" presStyleCnt="0"/>
      <dgm:spPr/>
    </dgm:pt>
    <dgm:pt modelId="{DF00D6B2-B337-1948-8034-80CC428FCB38}" type="pres">
      <dgm:prSet presAssocID="{2005E24E-8857-2647-9EEB-0E6CCC05B0C8}" presName="conn2-1" presStyleLbl="parChTrans1D4" presStyleIdx="4" presStyleCnt="6"/>
      <dgm:spPr/>
    </dgm:pt>
    <dgm:pt modelId="{3D0D88E6-D914-FE41-B39E-0278411769BB}" type="pres">
      <dgm:prSet presAssocID="{2005E24E-8857-2647-9EEB-0E6CCC05B0C8}" presName="connTx" presStyleLbl="parChTrans1D4" presStyleIdx="4" presStyleCnt="6"/>
      <dgm:spPr/>
    </dgm:pt>
    <dgm:pt modelId="{636D2546-0BF9-F344-9005-1CFA1F0C785E}" type="pres">
      <dgm:prSet presAssocID="{33939168-DCC8-9542-A2E4-32AC1F821C47}" presName="root2" presStyleCnt="0"/>
      <dgm:spPr/>
    </dgm:pt>
    <dgm:pt modelId="{A420C87C-63AD-F24A-A576-36CE7F90B235}" type="pres">
      <dgm:prSet presAssocID="{33939168-DCC8-9542-A2E4-32AC1F821C47}" presName="LevelTwoTextNode" presStyleLbl="node4" presStyleIdx="4" presStyleCnt="6" custScaleX="110000" custScaleY="146410">
        <dgm:presLayoutVars>
          <dgm:chPref val="3"/>
        </dgm:presLayoutVars>
      </dgm:prSet>
      <dgm:spPr/>
    </dgm:pt>
    <dgm:pt modelId="{A3B8C5D6-BF82-1A46-95EA-021B7E941BD8}" type="pres">
      <dgm:prSet presAssocID="{33939168-DCC8-9542-A2E4-32AC1F821C47}" presName="level3hierChild" presStyleCnt="0"/>
      <dgm:spPr/>
    </dgm:pt>
    <dgm:pt modelId="{E5702518-F82C-234C-B429-42DA72D629E6}" type="pres">
      <dgm:prSet presAssocID="{8479EF29-BB71-C74A-9B0C-DF999CD41C04}" presName="conn2-1" presStyleLbl="parChTrans1D4" presStyleIdx="5" presStyleCnt="6"/>
      <dgm:spPr/>
    </dgm:pt>
    <dgm:pt modelId="{FA1080B5-AECE-D54C-A470-86144E8D1785}" type="pres">
      <dgm:prSet presAssocID="{8479EF29-BB71-C74A-9B0C-DF999CD41C04}" presName="connTx" presStyleLbl="parChTrans1D4" presStyleIdx="5" presStyleCnt="6"/>
      <dgm:spPr/>
    </dgm:pt>
    <dgm:pt modelId="{1EC46973-77CA-C84B-9748-890764F3A1DE}" type="pres">
      <dgm:prSet presAssocID="{09FFBECD-827A-954B-9319-34322F4404A4}" presName="root2" presStyleCnt="0"/>
      <dgm:spPr/>
    </dgm:pt>
    <dgm:pt modelId="{4D89C82A-5E19-1641-966E-C4A6D784D6AA}" type="pres">
      <dgm:prSet presAssocID="{09FFBECD-827A-954B-9319-34322F4404A4}" presName="LevelTwoTextNode" presStyleLbl="node4" presStyleIdx="5" presStyleCnt="6" custScaleY="121000">
        <dgm:presLayoutVars>
          <dgm:chPref val="3"/>
        </dgm:presLayoutVars>
      </dgm:prSet>
      <dgm:spPr/>
    </dgm:pt>
    <dgm:pt modelId="{3A045AB9-3B9F-D34B-9CD4-8F258F22B4F8}" type="pres">
      <dgm:prSet presAssocID="{09FFBECD-827A-954B-9319-34322F4404A4}" presName="level3hierChild" presStyleCnt="0"/>
      <dgm:spPr/>
    </dgm:pt>
    <dgm:pt modelId="{42164517-3AD2-234E-A462-9B54FC3BBD47}" type="pres">
      <dgm:prSet presAssocID="{35164F3D-640B-574B-9A42-AF60EF9813BA}" presName="conn2-1" presStyleLbl="parChTrans1D3" presStyleIdx="1" presStyleCnt="2"/>
      <dgm:spPr/>
    </dgm:pt>
    <dgm:pt modelId="{CEEE6384-0699-1446-9C4B-E32C96A6ACA3}" type="pres">
      <dgm:prSet presAssocID="{35164F3D-640B-574B-9A42-AF60EF9813BA}" presName="connTx" presStyleLbl="parChTrans1D3" presStyleIdx="1" presStyleCnt="2"/>
      <dgm:spPr/>
    </dgm:pt>
    <dgm:pt modelId="{33F7C425-4B3D-434E-8F31-893AC8361D0A}" type="pres">
      <dgm:prSet presAssocID="{DE13E29C-AF0F-424C-BBB8-7D3201252C43}" presName="root2" presStyleCnt="0"/>
      <dgm:spPr/>
    </dgm:pt>
    <dgm:pt modelId="{558EB3B3-11CF-1442-8A30-885D9D51933D}" type="pres">
      <dgm:prSet presAssocID="{DE13E29C-AF0F-424C-BBB8-7D3201252C43}" presName="LevelTwoTextNode" presStyleLbl="node3" presStyleIdx="1" presStyleCnt="2" custScaleY="121000" custLinFactNeighborX="1055" custLinFactNeighborY="43752">
        <dgm:presLayoutVars>
          <dgm:chPref val="3"/>
        </dgm:presLayoutVars>
      </dgm:prSet>
      <dgm:spPr/>
    </dgm:pt>
    <dgm:pt modelId="{2EBD784B-E75C-9549-B532-D41C3B853339}" type="pres">
      <dgm:prSet presAssocID="{DE13E29C-AF0F-424C-BBB8-7D3201252C43}" presName="level3hierChild" presStyleCnt="0"/>
      <dgm:spPr/>
    </dgm:pt>
  </dgm:ptLst>
  <dgm:cxnLst>
    <dgm:cxn modelId="{6BE95009-42F7-F342-B6EF-35AF3B862BDE}" type="presOf" srcId="{F9B9E3A2-B6A1-7F45-A202-659047FFFA4D}" destId="{8C39CE06-CD0E-4A43-8BD9-3552E148C76B}" srcOrd="0" destOrd="0" presId="urn:microsoft.com/office/officeart/2005/8/layout/hierarchy2"/>
    <dgm:cxn modelId="{84643414-59D8-E043-9AFC-30FD30382B56}" type="presOf" srcId="{5BD76270-C96F-B940-B667-02DFB432F660}" destId="{97F9001D-38A8-0347-A813-35377903929E}" srcOrd="0" destOrd="0" presId="urn:microsoft.com/office/officeart/2005/8/layout/hierarchy2"/>
    <dgm:cxn modelId="{D23BDF14-AC41-7E49-91B1-F3936D31FBEE}" type="presOf" srcId="{DD6CBC57-954F-994C-83D6-0D363F955358}" destId="{F5A092B7-0932-804C-9114-4F18278D87D8}" srcOrd="1" destOrd="0" presId="urn:microsoft.com/office/officeart/2005/8/layout/hierarchy2"/>
    <dgm:cxn modelId="{4B71B019-301F-6249-BBD7-130AA2781C86}" type="presOf" srcId="{54E46547-E243-FE41-9244-268E42518DE6}" destId="{3E07CE7E-DE79-614F-84AE-3AE8B2819BB4}" srcOrd="1" destOrd="0" presId="urn:microsoft.com/office/officeart/2005/8/layout/hierarchy2"/>
    <dgm:cxn modelId="{14A6361D-3000-F145-992B-9666A6B840C2}" type="presOf" srcId="{2005E24E-8857-2647-9EEB-0E6CCC05B0C8}" destId="{DF00D6B2-B337-1948-8034-80CC428FCB38}" srcOrd="0" destOrd="0" presId="urn:microsoft.com/office/officeart/2005/8/layout/hierarchy2"/>
    <dgm:cxn modelId="{3162BF23-FF6D-3244-A284-C478DC44F791}" type="presOf" srcId="{D9A78284-37A9-0F4B-AD8B-029C305960B2}" destId="{7C95B52A-A141-A440-A93E-FE10E88F760A}" srcOrd="0" destOrd="0" presId="urn:microsoft.com/office/officeart/2005/8/layout/hierarchy2"/>
    <dgm:cxn modelId="{46FABD25-F527-6248-84F6-15D40FF59D34}" srcId="{482DE4FE-AF66-CB44-859C-3CB58D02B535}" destId="{D9A78284-37A9-0F4B-AD8B-029C305960B2}" srcOrd="0" destOrd="0" parTransId="{DD6CBC57-954F-994C-83D6-0D363F955358}" sibTransId="{56AE29FC-900F-714B-84FB-41E56A4599D3}"/>
    <dgm:cxn modelId="{9A8E103A-4B30-AF42-889C-6B01D387FCD9}" type="presOf" srcId="{2005E24E-8857-2647-9EEB-0E6CCC05B0C8}" destId="{3D0D88E6-D914-FE41-B39E-0278411769BB}" srcOrd="1" destOrd="0" presId="urn:microsoft.com/office/officeart/2005/8/layout/hierarchy2"/>
    <dgm:cxn modelId="{01E2893D-8195-C646-B00B-13669BC7C315}" type="presOf" srcId="{35164F3D-640B-574B-9A42-AF60EF9813BA}" destId="{42164517-3AD2-234E-A462-9B54FC3BBD47}" srcOrd="0" destOrd="0" presId="urn:microsoft.com/office/officeart/2005/8/layout/hierarchy2"/>
    <dgm:cxn modelId="{4E82143E-8A2A-E34D-96D5-BAD791A586C9}" srcId="{5BD76270-C96F-B940-B667-02DFB432F660}" destId="{7DE79BBC-EAE2-2949-AF74-55F17264DDE4}" srcOrd="0" destOrd="0" parTransId="{38D9CD53-437C-B54C-90B0-7D00C765BAA1}" sibTransId="{B763D27E-B005-F344-A9FF-47E9A572B49D}"/>
    <dgm:cxn modelId="{6ACFDA3E-0D00-C544-91B1-466920746BC1}" srcId="{E3D4E392-55C5-3B46-A668-85B91176400A}" destId="{DE13E29C-AF0F-424C-BBB8-7D3201252C43}" srcOrd="1" destOrd="0" parTransId="{35164F3D-640B-574B-9A42-AF60EF9813BA}" sibTransId="{58E12541-BF3D-B847-AC11-B5D65A8D5054}"/>
    <dgm:cxn modelId="{77191A42-0DB0-5142-8358-D94ADB82F676}" srcId="{7DE79BBC-EAE2-2949-AF74-55F17264DDE4}" destId="{E3D4E392-55C5-3B46-A668-85B91176400A}" srcOrd="0" destOrd="0" parTransId="{F9B9E3A2-B6A1-7F45-A202-659047FFFA4D}" sibTransId="{3CAD4D7E-8015-4D42-BDA5-68DF8E88354A}"/>
    <dgm:cxn modelId="{33601C45-29C1-7A44-857C-9580EC0F67F7}" type="presOf" srcId="{24CFBA22-628F-1142-AFFB-64D827E93132}" destId="{1AFA3D3A-8BC6-4445-89E4-1634CA942314}" srcOrd="0" destOrd="0" presId="urn:microsoft.com/office/officeart/2005/8/layout/hierarchy2"/>
    <dgm:cxn modelId="{84A4F74A-CBC5-974A-B43C-42B0D85419F2}" type="presOf" srcId="{BA51FCBF-647F-5C48-B6E7-2D21D7181608}" destId="{DC2FF3F5-8E77-224E-A3D1-CB93676919DD}" srcOrd="0" destOrd="0" presId="urn:microsoft.com/office/officeart/2005/8/layout/hierarchy2"/>
    <dgm:cxn modelId="{D4A2B44B-0622-A647-9228-42C2A84D0AE6}" srcId="{33939168-DCC8-9542-A2E4-32AC1F821C47}" destId="{09FFBECD-827A-954B-9319-34322F4404A4}" srcOrd="0" destOrd="0" parTransId="{8479EF29-BB71-C74A-9B0C-DF999CD41C04}" sibTransId="{4E67CC34-C8FA-D54E-9813-40CE841CE0AF}"/>
    <dgm:cxn modelId="{FE7AD655-F20A-E345-BA0B-DE8DA2F57139}" type="presOf" srcId="{B34A095E-EF93-F348-AA98-D4E86409EE8F}" destId="{0EC6C670-46FA-F444-BADF-52985DCB8586}" srcOrd="0" destOrd="0" presId="urn:microsoft.com/office/officeart/2005/8/layout/hierarchy2"/>
    <dgm:cxn modelId="{07BD1F56-0FF3-5C46-B709-BA3B14BB9734}" type="presOf" srcId="{54E46547-E243-FE41-9244-268E42518DE6}" destId="{EC5C9DDD-0ADD-DF49-BB67-B218F5ED6F11}" srcOrd="0" destOrd="0" presId="urn:microsoft.com/office/officeart/2005/8/layout/hierarchy2"/>
    <dgm:cxn modelId="{42BF2A5C-B646-D446-91FC-E10275DCBC57}" type="presOf" srcId="{62176529-600B-1843-A095-AF13F5DC88C0}" destId="{EE7A5C0A-DB7B-894F-83F3-FD12B33F1E61}" srcOrd="1" destOrd="0" presId="urn:microsoft.com/office/officeart/2005/8/layout/hierarchy2"/>
    <dgm:cxn modelId="{205DBC62-FEA2-164D-88A6-D4E76C02D2BD}" type="presOf" srcId="{C9C19407-2838-B546-BB0A-1740E528F4D8}" destId="{A1FE39D7-D370-B545-94EB-DC4B0DF950A1}" srcOrd="0" destOrd="0" presId="urn:microsoft.com/office/officeart/2005/8/layout/hierarchy2"/>
    <dgm:cxn modelId="{07A87770-11C4-6549-9285-35B56702E340}" type="presOf" srcId="{7DE79BBC-EAE2-2949-AF74-55F17264DDE4}" destId="{B5D63A62-6D54-4B4D-856C-B64C92420974}" srcOrd="0" destOrd="0" presId="urn:microsoft.com/office/officeart/2005/8/layout/hierarchy2"/>
    <dgm:cxn modelId="{80425771-0383-FA40-A8F1-F0E9FE3ED15D}" type="presOf" srcId="{8479EF29-BB71-C74A-9B0C-DF999CD41C04}" destId="{E5702518-F82C-234C-B429-42DA72D629E6}" srcOrd="0" destOrd="0" presId="urn:microsoft.com/office/officeart/2005/8/layout/hierarchy2"/>
    <dgm:cxn modelId="{0AB1B171-765A-DC41-9557-371A0DA604B4}" type="presOf" srcId="{DE13E29C-AF0F-424C-BBB8-7D3201252C43}" destId="{558EB3B3-11CF-1442-8A30-885D9D51933D}" srcOrd="0" destOrd="0" presId="urn:microsoft.com/office/officeart/2005/8/layout/hierarchy2"/>
    <dgm:cxn modelId="{B894787A-2249-DF4C-A283-CBCC491B92A6}" type="presOf" srcId="{8479EF29-BB71-C74A-9B0C-DF999CD41C04}" destId="{FA1080B5-AECE-D54C-A470-86144E8D1785}" srcOrd="1" destOrd="0" presId="urn:microsoft.com/office/officeart/2005/8/layout/hierarchy2"/>
    <dgm:cxn modelId="{CC056D7D-86CA-EA48-AE53-52CC896C2F9C}" type="presOf" srcId="{DD6CBC57-954F-994C-83D6-0D363F955358}" destId="{F33C0D88-FB5C-F646-AF9B-F073A8961E78}" srcOrd="0" destOrd="0" presId="urn:microsoft.com/office/officeart/2005/8/layout/hierarchy2"/>
    <dgm:cxn modelId="{58D9EA89-F607-8C45-BF6B-393B5DC4395C}" type="presOf" srcId="{B34A095E-EF93-F348-AA98-D4E86409EE8F}" destId="{CA900241-20DE-8A4F-9D3E-CECEF12B4D57}" srcOrd="1" destOrd="0" presId="urn:microsoft.com/office/officeart/2005/8/layout/hierarchy2"/>
    <dgm:cxn modelId="{1FCBE28B-7049-CA48-8666-F8F30B634F8E}" type="presOf" srcId="{33939168-DCC8-9542-A2E4-32AC1F821C47}" destId="{A420C87C-63AD-F24A-A576-36CE7F90B235}" srcOrd="0" destOrd="0" presId="urn:microsoft.com/office/officeart/2005/8/layout/hierarchy2"/>
    <dgm:cxn modelId="{E8F5148F-6F63-BB46-82F2-383D65249D16}" srcId="{24CFBA22-628F-1142-AFFB-64D827E93132}" destId="{33939168-DCC8-9542-A2E4-32AC1F821C47}" srcOrd="0" destOrd="0" parTransId="{2005E24E-8857-2647-9EEB-0E6CCC05B0C8}" sibTransId="{67DFB642-1CC7-E34F-8D4A-6523035FFB2C}"/>
    <dgm:cxn modelId="{C96E7F8F-4A5F-7B46-9C8B-CA7D51780C13}" type="presOf" srcId="{F9B9E3A2-B6A1-7F45-A202-659047FFFA4D}" destId="{7DEB2339-8060-1F4E-85A1-4AF3D0BEF16B}" srcOrd="1" destOrd="0" presId="urn:microsoft.com/office/officeart/2005/8/layout/hierarchy2"/>
    <dgm:cxn modelId="{99538D8F-4F2B-AD41-A3DA-6E7298AA21CF}" type="presOf" srcId="{35164F3D-640B-574B-9A42-AF60EF9813BA}" destId="{CEEE6384-0699-1446-9C4B-E32C96A6ACA3}" srcOrd="1" destOrd="0" presId="urn:microsoft.com/office/officeart/2005/8/layout/hierarchy2"/>
    <dgm:cxn modelId="{2C57CB91-EB21-9A4D-86DC-0CC69B8ADF1D}" srcId="{482DE4FE-AF66-CB44-859C-3CB58D02B535}" destId="{C9C19407-2838-B546-BB0A-1740E528F4D8}" srcOrd="1" destOrd="0" parTransId="{BA51FCBF-647F-5C48-B6E7-2D21D7181608}" sibTransId="{E7128A9F-0140-CB43-A999-2B1934BA4536}"/>
    <dgm:cxn modelId="{6D52C9A2-CF41-D048-955E-DD2AA32E45A4}" srcId="{E3D4E392-55C5-3B46-A668-85B91176400A}" destId="{1595F648-8DCD-9A4C-BBF0-EBF73E069B56}" srcOrd="0" destOrd="0" parTransId="{62176529-600B-1843-A095-AF13F5DC88C0}" sibTransId="{9D91C7AF-3BB4-624E-B181-D5862099D79C}"/>
    <dgm:cxn modelId="{2A44E2A3-12A2-D54A-AB0C-C0DEAB9930BE}" type="presOf" srcId="{1595F648-8DCD-9A4C-BBF0-EBF73E069B56}" destId="{93F13F10-5789-664F-AEDD-7ECC3A005175}" srcOrd="0" destOrd="0" presId="urn:microsoft.com/office/officeart/2005/8/layout/hierarchy2"/>
    <dgm:cxn modelId="{00E8B0B2-C406-C242-B9E5-6DD3575654DE}" type="presOf" srcId="{62176529-600B-1843-A095-AF13F5DC88C0}" destId="{3AD3516D-2128-A74B-89A8-62759C4A6913}" srcOrd="0" destOrd="0" presId="urn:microsoft.com/office/officeart/2005/8/layout/hierarchy2"/>
    <dgm:cxn modelId="{44423CCC-491A-A549-AFFB-08BBE696BD1E}" type="presOf" srcId="{E3D4E392-55C5-3B46-A668-85B91176400A}" destId="{985C793F-C15B-4241-9F25-B6F1627B54D0}" srcOrd="0" destOrd="0" presId="urn:microsoft.com/office/officeart/2005/8/layout/hierarchy2"/>
    <dgm:cxn modelId="{973C1FD4-450D-7D49-A899-BAF179DA6287}" type="presOf" srcId="{09FFBECD-827A-954B-9319-34322F4404A4}" destId="{4D89C82A-5E19-1641-966E-C4A6D784D6AA}" srcOrd="0" destOrd="0" presId="urn:microsoft.com/office/officeart/2005/8/layout/hierarchy2"/>
    <dgm:cxn modelId="{2C923BD4-8D86-B74F-B877-164B4C1EB9FF}" srcId="{1595F648-8DCD-9A4C-BBF0-EBF73E069B56}" destId="{482DE4FE-AF66-CB44-859C-3CB58D02B535}" srcOrd="0" destOrd="0" parTransId="{B34A095E-EF93-F348-AA98-D4E86409EE8F}" sibTransId="{6B2353EA-2FB6-CD49-849C-8BD2923ECB69}"/>
    <dgm:cxn modelId="{BBFF89DA-4457-0B4F-8A54-4139F488BE05}" type="presOf" srcId="{482DE4FE-AF66-CB44-859C-3CB58D02B535}" destId="{86879D67-03C6-354E-9787-945EA8BE24B0}" srcOrd="0" destOrd="0" presId="urn:microsoft.com/office/officeart/2005/8/layout/hierarchy2"/>
    <dgm:cxn modelId="{E97E4FEA-6975-274F-949B-80CBC5745576}" srcId="{C9C19407-2838-B546-BB0A-1740E528F4D8}" destId="{24CFBA22-628F-1142-AFFB-64D827E93132}" srcOrd="0" destOrd="0" parTransId="{54E46547-E243-FE41-9244-268E42518DE6}" sibTransId="{CAA83B8B-7345-664E-9702-B24557D8010D}"/>
    <dgm:cxn modelId="{971B3AF9-C536-E843-88AC-DB5161DF76AE}" type="presOf" srcId="{BA51FCBF-647F-5C48-B6E7-2D21D7181608}" destId="{D6F37618-6837-B64C-A58B-BDCDB7AA0D8D}" srcOrd="1" destOrd="0" presId="urn:microsoft.com/office/officeart/2005/8/layout/hierarchy2"/>
    <dgm:cxn modelId="{E07C0516-B584-5849-8CD3-32929FC2045E}" type="presParOf" srcId="{97F9001D-38A8-0347-A813-35377903929E}" destId="{F6596198-CA43-0B4D-A141-E4118B3D2DD8}" srcOrd="0" destOrd="0" presId="urn:microsoft.com/office/officeart/2005/8/layout/hierarchy2"/>
    <dgm:cxn modelId="{B81145A7-EC78-1B4D-85BC-3FA4AE41268C}" type="presParOf" srcId="{F6596198-CA43-0B4D-A141-E4118B3D2DD8}" destId="{B5D63A62-6D54-4B4D-856C-B64C92420974}" srcOrd="0" destOrd="0" presId="urn:microsoft.com/office/officeart/2005/8/layout/hierarchy2"/>
    <dgm:cxn modelId="{65EA2B10-56C3-6C45-B23E-126CE77AE6A7}" type="presParOf" srcId="{F6596198-CA43-0B4D-A141-E4118B3D2DD8}" destId="{F9785DBD-F093-FF4B-8378-4B5BB5F48474}" srcOrd="1" destOrd="0" presId="urn:microsoft.com/office/officeart/2005/8/layout/hierarchy2"/>
    <dgm:cxn modelId="{3EF5D059-0EFC-304A-8433-791D27A30096}" type="presParOf" srcId="{F9785DBD-F093-FF4B-8378-4B5BB5F48474}" destId="{8C39CE06-CD0E-4A43-8BD9-3552E148C76B}" srcOrd="0" destOrd="0" presId="urn:microsoft.com/office/officeart/2005/8/layout/hierarchy2"/>
    <dgm:cxn modelId="{73301944-12A3-FA4A-BB86-54F69FCD37D8}" type="presParOf" srcId="{8C39CE06-CD0E-4A43-8BD9-3552E148C76B}" destId="{7DEB2339-8060-1F4E-85A1-4AF3D0BEF16B}" srcOrd="0" destOrd="0" presId="urn:microsoft.com/office/officeart/2005/8/layout/hierarchy2"/>
    <dgm:cxn modelId="{0E14E282-D553-4047-BDAC-63DD7D74BE71}" type="presParOf" srcId="{F9785DBD-F093-FF4B-8378-4B5BB5F48474}" destId="{B6C01BD1-F6A1-544F-8031-2A37C5403073}" srcOrd="1" destOrd="0" presId="urn:microsoft.com/office/officeart/2005/8/layout/hierarchy2"/>
    <dgm:cxn modelId="{460D8562-D35C-6F49-91EA-3AF95FCE9E29}" type="presParOf" srcId="{B6C01BD1-F6A1-544F-8031-2A37C5403073}" destId="{985C793F-C15B-4241-9F25-B6F1627B54D0}" srcOrd="0" destOrd="0" presId="urn:microsoft.com/office/officeart/2005/8/layout/hierarchy2"/>
    <dgm:cxn modelId="{D5D09EC3-4F8E-B84E-804C-9D8FF7A61118}" type="presParOf" srcId="{B6C01BD1-F6A1-544F-8031-2A37C5403073}" destId="{621C2EA9-8922-884F-88D4-616B9DF700AF}" srcOrd="1" destOrd="0" presId="urn:microsoft.com/office/officeart/2005/8/layout/hierarchy2"/>
    <dgm:cxn modelId="{4193A8B4-389D-EE4B-809E-4BD18A69B60B}" type="presParOf" srcId="{621C2EA9-8922-884F-88D4-616B9DF700AF}" destId="{3AD3516D-2128-A74B-89A8-62759C4A6913}" srcOrd="0" destOrd="0" presId="urn:microsoft.com/office/officeart/2005/8/layout/hierarchy2"/>
    <dgm:cxn modelId="{E1A61972-749B-CC42-A47D-00EDF9FE7727}" type="presParOf" srcId="{3AD3516D-2128-A74B-89A8-62759C4A6913}" destId="{EE7A5C0A-DB7B-894F-83F3-FD12B33F1E61}" srcOrd="0" destOrd="0" presId="urn:microsoft.com/office/officeart/2005/8/layout/hierarchy2"/>
    <dgm:cxn modelId="{46DE4407-D4F1-2F41-B9CC-5453AFFD4D60}" type="presParOf" srcId="{621C2EA9-8922-884F-88D4-616B9DF700AF}" destId="{8630F3AE-894E-FF4F-A25E-4FA62274098A}" srcOrd="1" destOrd="0" presId="urn:microsoft.com/office/officeart/2005/8/layout/hierarchy2"/>
    <dgm:cxn modelId="{C2425ED4-465A-D049-A0E4-78AE943B7BA0}" type="presParOf" srcId="{8630F3AE-894E-FF4F-A25E-4FA62274098A}" destId="{93F13F10-5789-664F-AEDD-7ECC3A005175}" srcOrd="0" destOrd="0" presId="urn:microsoft.com/office/officeart/2005/8/layout/hierarchy2"/>
    <dgm:cxn modelId="{59ACD3F5-E5E0-A048-AF34-C2028A906719}" type="presParOf" srcId="{8630F3AE-894E-FF4F-A25E-4FA62274098A}" destId="{EDFB5878-6351-9743-9E5F-5BFD573036C0}" srcOrd="1" destOrd="0" presId="urn:microsoft.com/office/officeart/2005/8/layout/hierarchy2"/>
    <dgm:cxn modelId="{958FD8FB-C1A1-B342-B8D6-185975DA951B}" type="presParOf" srcId="{EDFB5878-6351-9743-9E5F-5BFD573036C0}" destId="{0EC6C670-46FA-F444-BADF-52985DCB8586}" srcOrd="0" destOrd="0" presId="urn:microsoft.com/office/officeart/2005/8/layout/hierarchy2"/>
    <dgm:cxn modelId="{815A1264-D258-7A46-85D7-9DC223662212}" type="presParOf" srcId="{0EC6C670-46FA-F444-BADF-52985DCB8586}" destId="{CA900241-20DE-8A4F-9D3E-CECEF12B4D57}" srcOrd="0" destOrd="0" presId="urn:microsoft.com/office/officeart/2005/8/layout/hierarchy2"/>
    <dgm:cxn modelId="{E7859AA4-841B-6E4D-8E1C-161A0E2E54FE}" type="presParOf" srcId="{EDFB5878-6351-9743-9E5F-5BFD573036C0}" destId="{23F2968F-610C-FA46-81FD-814BC221182A}" srcOrd="1" destOrd="0" presId="urn:microsoft.com/office/officeart/2005/8/layout/hierarchy2"/>
    <dgm:cxn modelId="{4C07D97B-71E2-0B4C-9E7C-F4DC0C87C6E8}" type="presParOf" srcId="{23F2968F-610C-FA46-81FD-814BC221182A}" destId="{86879D67-03C6-354E-9787-945EA8BE24B0}" srcOrd="0" destOrd="0" presId="urn:microsoft.com/office/officeart/2005/8/layout/hierarchy2"/>
    <dgm:cxn modelId="{46E0D69D-F3FF-1140-8542-7F93873812B4}" type="presParOf" srcId="{23F2968F-610C-FA46-81FD-814BC221182A}" destId="{513761EB-5D21-924B-A294-82B053793ACF}" srcOrd="1" destOrd="0" presId="urn:microsoft.com/office/officeart/2005/8/layout/hierarchy2"/>
    <dgm:cxn modelId="{BF3ABF0A-E0C2-C84E-B085-BA5451ECC937}" type="presParOf" srcId="{513761EB-5D21-924B-A294-82B053793ACF}" destId="{F33C0D88-FB5C-F646-AF9B-F073A8961E78}" srcOrd="0" destOrd="0" presId="urn:microsoft.com/office/officeart/2005/8/layout/hierarchy2"/>
    <dgm:cxn modelId="{7DE492E6-DF01-4348-918B-CDDE9A282CAB}" type="presParOf" srcId="{F33C0D88-FB5C-F646-AF9B-F073A8961E78}" destId="{F5A092B7-0932-804C-9114-4F18278D87D8}" srcOrd="0" destOrd="0" presId="urn:microsoft.com/office/officeart/2005/8/layout/hierarchy2"/>
    <dgm:cxn modelId="{48308A80-BBDC-4144-A308-A4750654ED7E}" type="presParOf" srcId="{513761EB-5D21-924B-A294-82B053793ACF}" destId="{3CD372A4-B7D9-E646-84B9-0D7C75F5B5FF}" srcOrd="1" destOrd="0" presId="urn:microsoft.com/office/officeart/2005/8/layout/hierarchy2"/>
    <dgm:cxn modelId="{846950B4-296F-4048-AFBD-CF82AD25CC30}" type="presParOf" srcId="{3CD372A4-B7D9-E646-84B9-0D7C75F5B5FF}" destId="{7C95B52A-A141-A440-A93E-FE10E88F760A}" srcOrd="0" destOrd="0" presId="urn:microsoft.com/office/officeart/2005/8/layout/hierarchy2"/>
    <dgm:cxn modelId="{B04D976F-E313-6448-9419-834F77326ACA}" type="presParOf" srcId="{3CD372A4-B7D9-E646-84B9-0D7C75F5B5FF}" destId="{6B27F8DD-2A4E-A345-87A6-50D6C219FADA}" srcOrd="1" destOrd="0" presId="urn:microsoft.com/office/officeart/2005/8/layout/hierarchy2"/>
    <dgm:cxn modelId="{9B973BE1-D1BF-B34E-BADA-394D61C8FE71}" type="presParOf" srcId="{513761EB-5D21-924B-A294-82B053793ACF}" destId="{DC2FF3F5-8E77-224E-A3D1-CB93676919DD}" srcOrd="2" destOrd="0" presId="urn:microsoft.com/office/officeart/2005/8/layout/hierarchy2"/>
    <dgm:cxn modelId="{E0DBD7F6-1D6A-8340-9D87-A94BA43E2260}" type="presParOf" srcId="{DC2FF3F5-8E77-224E-A3D1-CB93676919DD}" destId="{D6F37618-6837-B64C-A58B-BDCDB7AA0D8D}" srcOrd="0" destOrd="0" presId="urn:microsoft.com/office/officeart/2005/8/layout/hierarchy2"/>
    <dgm:cxn modelId="{FDA9C135-AA2B-184E-AF50-27F90438B494}" type="presParOf" srcId="{513761EB-5D21-924B-A294-82B053793ACF}" destId="{693E011E-BE20-6846-94F5-3B6C931235B1}" srcOrd="3" destOrd="0" presId="urn:microsoft.com/office/officeart/2005/8/layout/hierarchy2"/>
    <dgm:cxn modelId="{AB778463-FBC1-A44B-9410-4E1BE33C3BDC}" type="presParOf" srcId="{693E011E-BE20-6846-94F5-3B6C931235B1}" destId="{A1FE39D7-D370-B545-94EB-DC4B0DF950A1}" srcOrd="0" destOrd="0" presId="urn:microsoft.com/office/officeart/2005/8/layout/hierarchy2"/>
    <dgm:cxn modelId="{42BF32F5-DA10-3A49-AEB7-4F45CDD90471}" type="presParOf" srcId="{693E011E-BE20-6846-94F5-3B6C931235B1}" destId="{A938F414-8A99-BF49-A930-1547F25D437F}" srcOrd="1" destOrd="0" presId="urn:microsoft.com/office/officeart/2005/8/layout/hierarchy2"/>
    <dgm:cxn modelId="{B5CB01F2-49C6-1F4D-AF00-2FF4019E3684}" type="presParOf" srcId="{A938F414-8A99-BF49-A930-1547F25D437F}" destId="{EC5C9DDD-0ADD-DF49-BB67-B218F5ED6F11}" srcOrd="0" destOrd="0" presId="urn:microsoft.com/office/officeart/2005/8/layout/hierarchy2"/>
    <dgm:cxn modelId="{230C6722-3235-814A-AF97-8ABB1545A051}" type="presParOf" srcId="{EC5C9DDD-0ADD-DF49-BB67-B218F5ED6F11}" destId="{3E07CE7E-DE79-614F-84AE-3AE8B2819BB4}" srcOrd="0" destOrd="0" presId="urn:microsoft.com/office/officeart/2005/8/layout/hierarchy2"/>
    <dgm:cxn modelId="{C0B011E1-05DD-A74E-9B2F-23A447BA72C8}" type="presParOf" srcId="{A938F414-8A99-BF49-A930-1547F25D437F}" destId="{404C30D3-D538-4644-B89D-B0A17EF37510}" srcOrd="1" destOrd="0" presId="urn:microsoft.com/office/officeart/2005/8/layout/hierarchy2"/>
    <dgm:cxn modelId="{8089CBCE-9C9C-E449-AC2B-0F1662A8F2C5}" type="presParOf" srcId="{404C30D3-D538-4644-B89D-B0A17EF37510}" destId="{1AFA3D3A-8BC6-4445-89E4-1634CA942314}" srcOrd="0" destOrd="0" presId="urn:microsoft.com/office/officeart/2005/8/layout/hierarchy2"/>
    <dgm:cxn modelId="{48AF9BED-5051-B942-AA6E-584723E1D125}" type="presParOf" srcId="{404C30D3-D538-4644-B89D-B0A17EF37510}" destId="{EF81228E-F5F5-074F-936A-12899912F745}" srcOrd="1" destOrd="0" presId="urn:microsoft.com/office/officeart/2005/8/layout/hierarchy2"/>
    <dgm:cxn modelId="{AA7560D0-A41D-E04A-BEC0-D6884A862C50}" type="presParOf" srcId="{EF81228E-F5F5-074F-936A-12899912F745}" destId="{DF00D6B2-B337-1948-8034-80CC428FCB38}" srcOrd="0" destOrd="0" presId="urn:microsoft.com/office/officeart/2005/8/layout/hierarchy2"/>
    <dgm:cxn modelId="{03976216-A324-F843-976A-ACB3C87EB728}" type="presParOf" srcId="{DF00D6B2-B337-1948-8034-80CC428FCB38}" destId="{3D0D88E6-D914-FE41-B39E-0278411769BB}" srcOrd="0" destOrd="0" presId="urn:microsoft.com/office/officeart/2005/8/layout/hierarchy2"/>
    <dgm:cxn modelId="{56DC415B-A7AA-4A45-A6A2-88D5981DA47B}" type="presParOf" srcId="{EF81228E-F5F5-074F-936A-12899912F745}" destId="{636D2546-0BF9-F344-9005-1CFA1F0C785E}" srcOrd="1" destOrd="0" presId="urn:microsoft.com/office/officeart/2005/8/layout/hierarchy2"/>
    <dgm:cxn modelId="{DA5A2BB2-FB01-1C40-82CC-0C6BEC15FC0D}" type="presParOf" srcId="{636D2546-0BF9-F344-9005-1CFA1F0C785E}" destId="{A420C87C-63AD-F24A-A576-36CE7F90B235}" srcOrd="0" destOrd="0" presId="urn:microsoft.com/office/officeart/2005/8/layout/hierarchy2"/>
    <dgm:cxn modelId="{3BBCDB37-4402-A945-B136-C32711EC2F8C}" type="presParOf" srcId="{636D2546-0BF9-F344-9005-1CFA1F0C785E}" destId="{A3B8C5D6-BF82-1A46-95EA-021B7E941BD8}" srcOrd="1" destOrd="0" presId="urn:microsoft.com/office/officeart/2005/8/layout/hierarchy2"/>
    <dgm:cxn modelId="{5835D938-E301-D341-B52B-61D8D3782FC0}" type="presParOf" srcId="{A3B8C5D6-BF82-1A46-95EA-021B7E941BD8}" destId="{E5702518-F82C-234C-B429-42DA72D629E6}" srcOrd="0" destOrd="0" presId="urn:microsoft.com/office/officeart/2005/8/layout/hierarchy2"/>
    <dgm:cxn modelId="{AA948C6E-F15D-4D47-AE02-F4BE2A0C8963}" type="presParOf" srcId="{E5702518-F82C-234C-B429-42DA72D629E6}" destId="{FA1080B5-AECE-D54C-A470-86144E8D1785}" srcOrd="0" destOrd="0" presId="urn:microsoft.com/office/officeart/2005/8/layout/hierarchy2"/>
    <dgm:cxn modelId="{52A8C808-E4ED-C249-8CFE-14C1842FCD4F}" type="presParOf" srcId="{A3B8C5D6-BF82-1A46-95EA-021B7E941BD8}" destId="{1EC46973-77CA-C84B-9748-890764F3A1DE}" srcOrd="1" destOrd="0" presId="urn:microsoft.com/office/officeart/2005/8/layout/hierarchy2"/>
    <dgm:cxn modelId="{548BBE62-538A-7743-A5A5-66C80CBDE029}" type="presParOf" srcId="{1EC46973-77CA-C84B-9748-890764F3A1DE}" destId="{4D89C82A-5E19-1641-966E-C4A6D784D6AA}" srcOrd="0" destOrd="0" presId="urn:microsoft.com/office/officeart/2005/8/layout/hierarchy2"/>
    <dgm:cxn modelId="{EC58B5EF-3874-EF4E-8B88-074467C678CB}" type="presParOf" srcId="{1EC46973-77CA-C84B-9748-890764F3A1DE}" destId="{3A045AB9-3B9F-D34B-9CD4-8F258F22B4F8}" srcOrd="1" destOrd="0" presId="urn:microsoft.com/office/officeart/2005/8/layout/hierarchy2"/>
    <dgm:cxn modelId="{B9E409AE-BE92-6449-BDC1-0CFCEC3E4A73}" type="presParOf" srcId="{621C2EA9-8922-884F-88D4-616B9DF700AF}" destId="{42164517-3AD2-234E-A462-9B54FC3BBD47}" srcOrd="2" destOrd="0" presId="urn:microsoft.com/office/officeart/2005/8/layout/hierarchy2"/>
    <dgm:cxn modelId="{58CEC3BB-E436-8541-A69D-3FD600A90F33}" type="presParOf" srcId="{42164517-3AD2-234E-A462-9B54FC3BBD47}" destId="{CEEE6384-0699-1446-9C4B-E32C96A6ACA3}" srcOrd="0" destOrd="0" presId="urn:microsoft.com/office/officeart/2005/8/layout/hierarchy2"/>
    <dgm:cxn modelId="{8595898E-83D8-2145-9DDE-3BBB8851E17C}" type="presParOf" srcId="{621C2EA9-8922-884F-88D4-616B9DF700AF}" destId="{33F7C425-4B3D-434E-8F31-893AC8361D0A}" srcOrd="3" destOrd="0" presId="urn:microsoft.com/office/officeart/2005/8/layout/hierarchy2"/>
    <dgm:cxn modelId="{04CC49F9-C844-484C-A8E9-92DDA0852046}" type="presParOf" srcId="{33F7C425-4B3D-434E-8F31-893AC8361D0A}" destId="{558EB3B3-11CF-1442-8A30-885D9D51933D}" srcOrd="0" destOrd="0" presId="urn:microsoft.com/office/officeart/2005/8/layout/hierarchy2"/>
    <dgm:cxn modelId="{4B9F07FE-7A51-D440-B5A1-86567BEA35A5}" type="presParOf" srcId="{33F7C425-4B3D-434E-8F31-893AC8361D0A}" destId="{2EBD784B-E75C-9549-B532-D41C3B85333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857979-BBE8-5F48-A13F-49A499E862FD}" type="doc">
      <dgm:prSet loTypeId="urn:microsoft.com/office/officeart/2005/8/layout/process3" loCatId="" qsTypeId="urn:microsoft.com/office/officeart/2005/8/quickstyle/simple1" qsCatId="simple" csTypeId="urn:microsoft.com/office/officeart/2005/8/colors/accent1_2" csCatId="accent1" phldr="1"/>
      <dgm:spPr/>
    </dgm:pt>
    <dgm:pt modelId="{09970461-A36C-344D-AE28-2B2B8E477A70}">
      <dgm:prSet phldrT="[Text]" custT="1"/>
      <dgm:spPr/>
      <dgm:t>
        <a:bodyPr/>
        <a:lstStyle/>
        <a:p>
          <a:r>
            <a:rPr lang="en-US" sz="1200" dirty="0">
              <a:solidFill>
                <a:schemeClr val="tx1">
                  <a:lumMod val="75000"/>
                  <a:lumOff val="25000"/>
                </a:schemeClr>
              </a:solidFill>
            </a:rPr>
            <a:t>Preprocessing</a:t>
          </a:r>
        </a:p>
      </dgm:t>
    </dgm:pt>
    <dgm:pt modelId="{F8E85989-A2D5-1246-9936-27DE349D9A1A}" type="parTrans" cxnId="{7B140D3A-E71F-A942-AD4F-D33EF7A0EB07}">
      <dgm:prSet/>
      <dgm:spPr/>
      <dgm:t>
        <a:bodyPr/>
        <a:lstStyle/>
        <a:p>
          <a:endParaRPr lang="en-US" sz="1200">
            <a:solidFill>
              <a:schemeClr val="tx1">
                <a:lumMod val="75000"/>
                <a:lumOff val="25000"/>
              </a:schemeClr>
            </a:solidFill>
          </a:endParaRPr>
        </a:p>
      </dgm:t>
    </dgm:pt>
    <dgm:pt modelId="{4C455FFC-306F-B646-9533-627C1EE4394F}" type="sibTrans" cxnId="{7B140D3A-E71F-A942-AD4F-D33EF7A0EB07}">
      <dgm:prSet/>
      <dgm:spPr/>
      <dgm:t>
        <a:bodyPr/>
        <a:lstStyle/>
        <a:p>
          <a:endParaRPr lang="en-US" sz="1200">
            <a:solidFill>
              <a:schemeClr val="tx1">
                <a:lumMod val="75000"/>
                <a:lumOff val="25000"/>
              </a:schemeClr>
            </a:solidFill>
          </a:endParaRPr>
        </a:p>
      </dgm:t>
    </dgm:pt>
    <dgm:pt modelId="{50FCD9AB-CF81-714C-A017-5B1918BB8B1D}">
      <dgm:prSet phldrT="[Text]" custT="1"/>
      <dgm:spPr/>
      <dgm:t>
        <a:bodyPr/>
        <a:lstStyle/>
        <a:p>
          <a:r>
            <a:rPr lang="en-US" sz="1200" dirty="0">
              <a:solidFill>
                <a:schemeClr val="tx1">
                  <a:lumMod val="75000"/>
                  <a:lumOff val="25000"/>
                </a:schemeClr>
              </a:solidFill>
            </a:rPr>
            <a:t>Feature selection</a:t>
          </a:r>
        </a:p>
      </dgm:t>
    </dgm:pt>
    <dgm:pt modelId="{4E60D5DC-BEBA-B74D-B016-0B6ADC865A67}" type="parTrans" cxnId="{C2DA9C91-D351-4E48-A311-824E8FCB6751}">
      <dgm:prSet/>
      <dgm:spPr/>
      <dgm:t>
        <a:bodyPr/>
        <a:lstStyle/>
        <a:p>
          <a:endParaRPr lang="en-US" sz="1200">
            <a:solidFill>
              <a:schemeClr val="tx1">
                <a:lumMod val="75000"/>
                <a:lumOff val="25000"/>
              </a:schemeClr>
            </a:solidFill>
          </a:endParaRPr>
        </a:p>
      </dgm:t>
    </dgm:pt>
    <dgm:pt modelId="{8CCFB1F0-315C-3441-9F1D-B38DEFA18909}" type="sibTrans" cxnId="{C2DA9C91-D351-4E48-A311-824E8FCB6751}">
      <dgm:prSet/>
      <dgm:spPr/>
      <dgm:t>
        <a:bodyPr/>
        <a:lstStyle/>
        <a:p>
          <a:endParaRPr lang="en-US" sz="1200">
            <a:solidFill>
              <a:schemeClr val="tx1">
                <a:lumMod val="75000"/>
                <a:lumOff val="25000"/>
              </a:schemeClr>
            </a:solidFill>
          </a:endParaRPr>
        </a:p>
      </dgm:t>
    </dgm:pt>
    <dgm:pt modelId="{6EAE9B3B-7E5F-9447-928A-333A10615C5D}">
      <dgm:prSet custT="1"/>
      <dgm:spPr/>
      <dgm:t>
        <a:bodyPr/>
        <a:lstStyle/>
        <a:p>
          <a:r>
            <a:rPr lang="en-US" sz="1200" dirty="0">
              <a:solidFill>
                <a:schemeClr val="tx1">
                  <a:lumMod val="75000"/>
                  <a:lumOff val="25000"/>
                </a:schemeClr>
              </a:solidFill>
            </a:rPr>
            <a:t>Check for missing values (several techniques)</a:t>
          </a:r>
        </a:p>
      </dgm:t>
    </dgm:pt>
    <dgm:pt modelId="{380A5A52-D97B-7442-B682-28F9D424201B}" type="parTrans" cxnId="{D0140674-2B28-5346-974C-4F1F5B5C445C}">
      <dgm:prSet/>
      <dgm:spPr/>
      <dgm:t>
        <a:bodyPr/>
        <a:lstStyle/>
        <a:p>
          <a:endParaRPr lang="en-US" sz="1200">
            <a:solidFill>
              <a:schemeClr val="tx1">
                <a:lumMod val="75000"/>
                <a:lumOff val="25000"/>
              </a:schemeClr>
            </a:solidFill>
          </a:endParaRPr>
        </a:p>
      </dgm:t>
    </dgm:pt>
    <dgm:pt modelId="{EB6600C3-A9C0-4645-A670-F8BFBA835982}" type="sibTrans" cxnId="{D0140674-2B28-5346-974C-4F1F5B5C445C}">
      <dgm:prSet/>
      <dgm:spPr/>
      <dgm:t>
        <a:bodyPr/>
        <a:lstStyle/>
        <a:p>
          <a:endParaRPr lang="en-US" sz="1200">
            <a:solidFill>
              <a:schemeClr val="tx1">
                <a:lumMod val="75000"/>
                <a:lumOff val="25000"/>
              </a:schemeClr>
            </a:solidFill>
          </a:endParaRPr>
        </a:p>
      </dgm:t>
    </dgm:pt>
    <dgm:pt modelId="{343C84AB-F1B5-B248-BC34-248D6EB8F1B4}">
      <dgm:prSet custT="1"/>
      <dgm:spPr/>
      <dgm:t>
        <a:bodyPr/>
        <a:lstStyle/>
        <a:p>
          <a:r>
            <a:rPr lang="en-US" sz="1200" dirty="0">
              <a:solidFill>
                <a:schemeClr val="tx1">
                  <a:lumMod val="75000"/>
                  <a:lumOff val="25000"/>
                </a:schemeClr>
              </a:solidFill>
            </a:rPr>
            <a:t>Convert IP address to domain names</a:t>
          </a:r>
        </a:p>
      </dgm:t>
    </dgm:pt>
    <dgm:pt modelId="{0A8486D6-72EA-3145-BED7-2C8BF5918B16}" type="parTrans" cxnId="{0D5D84EA-88B7-9944-A7C2-AE1DB958AD38}">
      <dgm:prSet/>
      <dgm:spPr/>
      <dgm:t>
        <a:bodyPr/>
        <a:lstStyle/>
        <a:p>
          <a:endParaRPr lang="en-US" sz="1200">
            <a:solidFill>
              <a:schemeClr val="tx1">
                <a:lumMod val="75000"/>
                <a:lumOff val="25000"/>
              </a:schemeClr>
            </a:solidFill>
          </a:endParaRPr>
        </a:p>
      </dgm:t>
    </dgm:pt>
    <dgm:pt modelId="{4A8042C5-92E5-5C48-B58F-5191B8ADC5CF}" type="sibTrans" cxnId="{0D5D84EA-88B7-9944-A7C2-AE1DB958AD38}">
      <dgm:prSet/>
      <dgm:spPr/>
      <dgm:t>
        <a:bodyPr/>
        <a:lstStyle/>
        <a:p>
          <a:endParaRPr lang="en-US" sz="1200">
            <a:solidFill>
              <a:schemeClr val="tx1">
                <a:lumMod val="75000"/>
                <a:lumOff val="25000"/>
              </a:schemeClr>
            </a:solidFill>
          </a:endParaRPr>
        </a:p>
      </dgm:t>
    </dgm:pt>
    <dgm:pt modelId="{5257E7BF-0B1B-794F-BDC2-267E5AF19136}">
      <dgm:prSet phldrT="[Text]" custT="1"/>
      <dgm:spPr/>
      <dgm:t>
        <a:bodyPr/>
        <a:lstStyle/>
        <a:p>
          <a:r>
            <a:rPr lang="en-US" sz="1200" dirty="0">
              <a:solidFill>
                <a:schemeClr val="tx1">
                  <a:lumMod val="75000"/>
                  <a:lumOff val="25000"/>
                </a:schemeClr>
              </a:solidFill>
            </a:rPr>
            <a:t>Classification</a:t>
          </a:r>
        </a:p>
      </dgm:t>
    </dgm:pt>
    <dgm:pt modelId="{5F1426BF-2F2C-B64F-A74E-83956E4DC30D}" type="parTrans" cxnId="{3D9B63A6-AA5A-9548-8615-4DCB49D613C3}">
      <dgm:prSet/>
      <dgm:spPr/>
      <dgm:t>
        <a:bodyPr/>
        <a:lstStyle/>
        <a:p>
          <a:endParaRPr lang="en-US" sz="1200">
            <a:solidFill>
              <a:schemeClr val="tx1">
                <a:lumMod val="75000"/>
                <a:lumOff val="25000"/>
              </a:schemeClr>
            </a:solidFill>
          </a:endParaRPr>
        </a:p>
      </dgm:t>
    </dgm:pt>
    <dgm:pt modelId="{F8BE4606-0AC3-AE40-862D-807CD64F4698}" type="sibTrans" cxnId="{3D9B63A6-AA5A-9548-8615-4DCB49D613C3}">
      <dgm:prSet/>
      <dgm:spPr/>
      <dgm:t>
        <a:bodyPr/>
        <a:lstStyle/>
        <a:p>
          <a:endParaRPr lang="en-US" sz="1200">
            <a:solidFill>
              <a:schemeClr val="tx1">
                <a:lumMod val="75000"/>
                <a:lumOff val="25000"/>
              </a:schemeClr>
            </a:solidFill>
          </a:endParaRPr>
        </a:p>
      </dgm:t>
    </dgm:pt>
    <dgm:pt modelId="{8288C304-506A-FD44-B73A-AF0F75CCE1B9}">
      <dgm:prSet custT="1"/>
      <dgm:spPr/>
      <dgm:t>
        <a:bodyPr/>
        <a:lstStyle/>
        <a:p>
          <a:r>
            <a:rPr lang="en-US" sz="1200" dirty="0">
              <a:solidFill>
                <a:schemeClr val="tx1">
                  <a:lumMod val="75000"/>
                  <a:lumOff val="25000"/>
                </a:schemeClr>
              </a:solidFill>
            </a:rPr>
            <a:t>Statistical analysis</a:t>
          </a:r>
        </a:p>
      </dgm:t>
    </dgm:pt>
    <dgm:pt modelId="{8A96B514-F3EF-FB44-BAC5-7AE88C7C99B4}" type="parTrans" cxnId="{7AAE1B1C-FD7C-F34E-820C-64DE0C6F54FE}">
      <dgm:prSet/>
      <dgm:spPr/>
      <dgm:t>
        <a:bodyPr/>
        <a:lstStyle/>
        <a:p>
          <a:endParaRPr lang="en-US" sz="1200">
            <a:solidFill>
              <a:schemeClr val="tx1">
                <a:lumMod val="75000"/>
                <a:lumOff val="25000"/>
              </a:schemeClr>
            </a:solidFill>
          </a:endParaRPr>
        </a:p>
      </dgm:t>
    </dgm:pt>
    <dgm:pt modelId="{8E32F5C5-2029-6C48-BB6D-9A06E31ADB60}" type="sibTrans" cxnId="{7AAE1B1C-FD7C-F34E-820C-64DE0C6F54FE}">
      <dgm:prSet/>
      <dgm:spPr/>
      <dgm:t>
        <a:bodyPr/>
        <a:lstStyle/>
        <a:p>
          <a:endParaRPr lang="en-US" sz="1200">
            <a:solidFill>
              <a:schemeClr val="tx1">
                <a:lumMod val="75000"/>
                <a:lumOff val="25000"/>
              </a:schemeClr>
            </a:solidFill>
          </a:endParaRPr>
        </a:p>
      </dgm:t>
    </dgm:pt>
    <dgm:pt modelId="{0447F7D0-2E13-0941-B647-1A842EE95620}">
      <dgm:prSet custT="1"/>
      <dgm:spPr/>
      <dgm:t>
        <a:bodyPr/>
        <a:lstStyle/>
        <a:p>
          <a:r>
            <a:rPr lang="en-US" sz="1200" dirty="0">
              <a:solidFill>
                <a:schemeClr val="tx1">
                  <a:lumMod val="75000"/>
                  <a:lumOff val="25000"/>
                </a:schemeClr>
              </a:solidFill>
            </a:rPr>
            <a:t>Visual analysis – data exploration</a:t>
          </a:r>
        </a:p>
      </dgm:t>
    </dgm:pt>
    <dgm:pt modelId="{035F811C-4385-8145-9377-7BC04B1534B0}" type="parTrans" cxnId="{6F3D32A9-24DD-A146-B94C-8E90C7859714}">
      <dgm:prSet/>
      <dgm:spPr/>
      <dgm:t>
        <a:bodyPr/>
        <a:lstStyle/>
        <a:p>
          <a:endParaRPr lang="en-US" sz="1200">
            <a:solidFill>
              <a:schemeClr val="tx1">
                <a:lumMod val="75000"/>
                <a:lumOff val="25000"/>
              </a:schemeClr>
            </a:solidFill>
          </a:endParaRPr>
        </a:p>
      </dgm:t>
    </dgm:pt>
    <dgm:pt modelId="{743D53A0-FCA4-4044-86C3-E7A5BBF57312}" type="sibTrans" cxnId="{6F3D32A9-24DD-A146-B94C-8E90C7859714}">
      <dgm:prSet/>
      <dgm:spPr/>
      <dgm:t>
        <a:bodyPr/>
        <a:lstStyle/>
        <a:p>
          <a:endParaRPr lang="en-US" sz="1200">
            <a:solidFill>
              <a:schemeClr val="tx1">
                <a:lumMod val="75000"/>
                <a:lumOff val="25000"/>
              </a:schemeClr>
            </a:solidFill>
          </a:endParaRPr>
        </a:p>
      </dgm:t>
    </dgm:pt>
    <dgm:pt modelId="{5A2D6C4F-B14A-7048-85D3-BBF0F3D91BBC}">
      <dgm:prSet custT="1"/>
      <dgm:spPr/>
      <dgm:t>
        <a:bodyPr/>
        <a:lstStyle/>
        <a:p>
          <a:r>
            <a:rPr lang="en-US" sz="1200" dirty="0">
              <a:solidFill>
                <a:schemeClr val="tx1">
                  <a:lumMod val="75000"/>
                  <a:lumOff val="25000"/>
                </a:schemeClr>
              </a:solidFill>
            </a:rPr>
            <a:t>Check correlation between features</a:t>
          </a:r>
        </a:p>
      </dgm:t>
    </dgm:pt>
    <dgm:pt modelId="{B9B6B8A0-8666-9845-A0AD-B225854DAD75}" type="parTrans" cxnId="{546236F7-8919-5D43-A50B-698EBCB2F167}">
      <dgm:prSet/>
      <dgm:spPr/>
      <dgm:t>
        <a:bodyPr/>
        <a:lstStyle/>
        <a:p>
          <a:endParaRPr lang="en-US" sz="1200">
            <a:solidFill>
              <a:schemeClr val="tx1">
                <a:lumMod val="75000"/>
                <a:lumOff val="25000"/>
              </a:schemeClr>
            </a:solidFill>
          </a:endParaRPr>
        </a:p>
      </dgm:t>
    </dgm:pt>
    <dgm:pt modelId="{8FD9E9ED-236D-5945-85B3-C1C6A1DC3505}" type="sibTrans" cxnId="{546236F7-8919-5D43-A50B-698EBCB2F167}">
      <dgm:prSet/>
      <dgm:spPr/>
      <dgm:t>
        <a:bodyPr/>
        <a:lstStyle/>
        <a:p>
          <a:endParaRPr lang="en-US" sz="1200">
            <a:solidFill>
              <a:schemeClr val="tx1">
                <a:lumMod val="75000"/>
                <a:lumOff val="25000"/>
              </a:schemeClr>
            </a:solidFill>
          </a:endParaRPr>
        </a:p>
      </dgm:t>
    </dgm:pt>
    <dgm:pt modelId="{B4F6DED8-C65F-6D45-9E15-E79A6CC02F7F}">
      <dgm:prSet custT="1"/>
      <dgm:spPr/>
      <dgm:t>
        <a:bodyPr/>
        <a:lstStyle/>
        <a:p>
          <a:r>
            <a:rPr lang="en-US" sz="1200" dirty="0">
              <a:solidFill>
                <a:schemeClr val="tx1">
                  <a:lumMod val="75000"/>
                  <a:lumOff val="25000"/>
                </a:schemeClr>
              </a:solidFill>
            </a:rPr>
            <a:t>Understanding the data</a:t>
          </a:r>
        </a:p>
      </dgm:t>
    </dgm:pt>
    <dgm:pt modelId="{68B5A998-4497-CF49-B9AA-5450F36B70DF}" type="parTrans" cxnId="{E8DDF122-CACE-A84E-8D0B-859FA27822E6}">
      <dgm:prSet/>
      <dgm:spPr/>
      <dgm:t>
        <a:bodyPr/>
        <a:lstStyle/>
        <a:p>
          <a:endParaRPr lang="en-US" sz="1200">
            <a:solidFill>
              <a:schemeClr val="tx1">
                <a:lumMod val="75000"/>
                <a:lumOff val="25000"/>
              </a:schemeClr>
            </a:solidFill>
          </a:endParaRPr>
        </a:p>
      </dgm:t>
    </dgm:pt>
    <dgm:pt modelId="{0476FC28-9C60-BD4F-B576-57D59B4C9252}" type="sibTrans" cxnId="{E8DDF122-CACE-A84E-8D0B-859FA27822E6}">
      <dgm:prSet/>
      <dgm:spPr/>
      <dgm:t>
        <a:bodyPr/>
        <a:lstStyle/>
        <a:p>
          <a:endParaRPr lang="en-US" sz="1200">
            <a:solidFill>
              <a:schemeClr val="tx1">
                <a:lumMod val="75000"/>
                <a:lumOff val="25000"/>
              </a:schemeClr>
            </a:solidFill>
          </a:endParaRPr>
        </a:p>
      </dgm:t>
    </dgm:pt>
    <dgm:pt modelId="{99A7424D-05C6-9140-BD37-F02E4AB945C2}">
      <dgm:prSet custT="1"/>
      <dgm:spPr/>
      <dgm:t>
        <a:bodyPr/>
        <a:lstStyle/>
        <a:p>
          <a:r>
            <a:rPr lang="en-US" sz="1200" dirty="0">
              <a:solidFill>
                <a:schemeClr val="tx1">
                  <a:lumMod val="75000"/>
                  <a:lumOff val="25000"/>
                </a:schemeClr>
              </a:solidFill>
            </a:rPr>
            <a:t>Data exploration techniques to check distribution of the data</a:t>
          </a:r>
        </a:p>
      </dgm:t>
    </dgm:pt>
    <dgm:pt modelId="{A91D5569-8CF7-1441-82A3-D40CD086AB03}" type="parTrans" cxnId="{DF14DC79-FCF6-3F4C-BE83-590B72CA3DB9}">
      <dgm:prSet/>
      <dgm:spPr/>
      <dgm:t>
        <a:bodyPr/>
        <a:lstStyle/>
        <a:p>
          <a:endParaRPr lang="en-US" sz="1200">
            <a:solidFill>
              <a:schemeClr val="tx1">
                <a:lumMod val="75000"/>
                <a:lumOff val="25000"/>
              </a:schemeClr>
            </a:solidFill>
          </a:endParaRPr>
        </a:p>
      </dgm:t>
    </dgm:pt>
    <dgm:pt modelId="{8CECE603-32F8-0441-A2F4-DCCB72237A5C}" type="sibTrans" cxnId="{DF14DC79-FCF6-3F4C-BE83-590B72CA3DB9}">
      <dgm:prSet/>
      <dgm:spPr/>
      <dgm:t>
        <a:bodyPr/>
        <a:lstStyle/>
        <a:p>
          <a:endParaRPr lang="en-US" sz="1200">
            <a:solidFill>
              <a:schemeClr val="tx1">
                <a:lumMod val="75000"/>
                <a:lumOff val="25000"/>
              </a:schemeClr>
            </a:solidFill>
          </a:endParaRPr>
        </a:p>
      </dgm:t>
    </dgm:pt>
    <dgm:pt modelId="{D15A7686-0601-F84B-AE9D-4FA2034FAB96}">
      <dgm:prSet custT="1"/>
      <dgm:spPr/>
      <dgm:t>
        <a:bodyPr/>
        <a:lstStyle/>
        <a:p>
          <a:r>
            <a:rPr lang="en-US" sz="1200" dirty="0">
              <a:solidFill>
                <a:schemeClr val="tx1">
                  <a:lumMod val="75000"/>
                  <a:lumOff val="25000"/>
                </a:schemeClr>
              </a:solidFill>
            </a:rPr>
            <a:t>Check and deal with outliers: statistical methods, wavelets, Principal Component Analysis or Partial Least Square</a:t>
          </a:r>
        </a:p>
      </dgm:t>
    </dgm:pt>
    <dgm:pt modelId="{6A983A5E-A250-3E49-8C32-9A8ABF50AAAD}" type="parTrans" cxnId="{90F36743-B7C4-944A-8F0C-1991237BC894}">
      <dgm:prSet/>
      <dgm:spPr/>
      <dgm:t>
        <a:bodyPr/>
        <a:lstStyle/>
        <a:p>
          <a:endParaRPr lang="en-US" sz="1200">
            <a:solidFill>
              <a:schemeClr val="tx1">
                <a:lumMod val="75000"/>
                <a:lumOff val="25000"/>
              </a:schemeClr>
            </a:solidFill>
          </a:endParaRPr>
        </a:p>
      </dgm:t>
    </dgm:pt>
    <dgm:pt modelId="{BBC3BE39-4F8B-9E47-B932-B976707CE6CA}" type="sibTrans" cxnId="{90F36743-B7C4-944A-8F0C-1991237BC894}">
      <dgm:prSet/>
      <dgm:spPr/>
      <dgm:t>
        <a:bodyPr/>
        <a:lstStyle/>
        <a:p>
          <a:endParaRPr lang="en-US" sz="1200">
            <a:solidFill>
              <a:schemeClr val="tx1">
                <a:lumMod val="75000"/>
                <a:lumOff val="25000"/>
              </a:schemeClr>
            </a:solidFill>
          </a:endParaRPr>
        </a:p>
      </dgm:t>
    </dgm:pt>
    <dgm:pt modelId="{A1D0EBD7-6BFC-E140-8F8A-41ED9FE4E686}">
      <dgm:prSet custT="1"/>
      <dgm:spPr/>
      <dgm:t>
        <a:bodyPr/>
        <a:lstStyle/>
        <a:p>
          <a:r>
            <a:rPr lang="en-US" sz="1200" dirty="0">
              <a:solidFill>
                <a:schemeClr val="tx1">
                  <a:lumMod val="75000"/>
                  <a:lumOff val="25000"/>
                </a:schemeClr>
              </a:solidFill>
            </a:rPr>
            <a:t>Identify destination address based on protocol and source address</a:t>
          </a:r>
        </a:p>
      </dgm:t>
    </dgm:pt>
    <dgm:pt modelId="{60F8F59A-8D9D-9A4E-81C6-6501FE85C363}" type="parTrans" cxnId="{8BC74B8F-BB52-9D45-AA65-5CF2855EBECF}">
      <dgm:prSet/>
      <dgm:spPr/>
      <dgm:t>
        <a:bodyPr/>
        <a:lstStyle/>
        <a:p>
          <a:endParaRPr lang="en-US" sz="1200">
            <a:solidFill>
              <a:schemeClr val="tx1">
                <a:lumMod val="75000"/>
                <a:lumOff val="25000"/>
              </a:schemeClr>
            </a:solidFill>
          </a:endParaRPr>
        </a:p>
      </dgm:t>
    </dgm:pt>
    <dgm:pt modelId="{017A89AD-9EC3-DB4A-920C-F82AF3561ABA}" type="sibTrans" cxnId="{8BC74B8F-BB52-9D45-AA65-5CF2855EBECF}">
      <dgm:prSet/>
      <dgm:spPr/>
      <dgm:t>
        <a:bodyPr/>
        <a:lstStyle/>
        <a:p>
          <a:endParaRPr lang="en-US" sz="1200">
            <a:solidFill>
              <a:schemeClr val="tx1">
                <a:lumMod val="75000"/>
                <a:lumOff val="25000"/>
              </a:schemeClr>
            </a:solidFill>
          </a:endParaRPr>
        </a:p>
      </dgm:t>
    </dgm:pt>
    <dgm:pt modelId="{6B322B8A-5175-CB4F-A6CC-D54D04F3B62E}">
      <dgm:prSet custT="1"/>
      <dgm:spPr/>
      <dgm:t>
        <a:bodyPr/>
        <a:lstStyle/>
        <a:p>
          <a:r>
            <a:rPr lang="en-US" sz="1200" dirty="0">
              <a:solidFill>
                <a:schemeClr val="tx1">
                  <a:lumMod val="75000"/>
                  <a:lumOff val="25000"/>
                </a:schemeClr>
              </a:solidFill>
            </a:rPr>
            <a:t>Remove redundant records</a:t>
          </a:r>
        </a:p>
      </dgm:t>
    </dgm:pt>
    <dgm:pt modelId="{2F16B9E9-45EE-BF43-BF57-DBBDF93E38E5}" type="parTrans" cxnId="{77F3A8C5-78B1-0A4C-8D88-BE9A9C26E26C}">
      <dgm:prSet/>
      <dgm:spPr/>
      <dgm:t>
        <a:bodyPr/>
        <a:lstStyle/>
        <a:p>
          <a:endParaRPr lang="en-US">
            <a:solidFill>
              <a:schemeClr val="tx1">
                <a:lumMod val="75000"/>
                <a:lumOff val="25000"/>
              </a:schemeClr>
            </a:solidFill>
          </a:endParaRPr>
        </a:p>
      </dgm:t>
    </dgm:pt>
    <dgm:pt modelId="{8A7DEA1D-E4AA-E84B-B55C-C7AA15355E78}" type="sibTrans" cxnId="{77F3A8C5-78B1-0A4C-8D88-BE9A9C26E26C}">
      <dgm:prSet/>
      <dgm:spPr/>
      <dgm:t>
        <a:bodyPr/>
        <a:lstStyle/>
        <a:p>
          <a:endParaRPr lang="en-US">
            <a:solidFill>
              <a:schemeClr val="tx1">
                <a:lumMod val="75000"/>
                <a:lumOff val="25000"/>
              </a:schemeClr>
            </a:solidFill>
          </a:endParaRPr>
        </a:p>
      </dgm:t>
    </dgm:pt>
    <dgm:pt modelId="{656FF66A-8375-C445-A56A-7C53B6C0928A}">
      <dgm:prSet custT="1"/>
      <dgm:spPr/>
      <dgm:t>
        <a:bodyPr/>
        <a:lstStyle/>
        <a:p>
          <a:r>
            <a:rPr lang="en-US" sz="1200" dirty="0">
              <a:solidFill>
                <a:schemeClr val="tx1">
                  <a:lumMod val="75000"/>
                  <a:lumOff val="25000"/>
                </a:schemeClr>
              </a:solidFill>
            </a:rPr>
            <a:t>Identify device type based on the highest probability </a:t>
          </a:r>
        </a:p>
      </dgm:t>
    </dgm:pt>
    <dgm:pt modelId="{66ADF723-BB69-B649-9A5A-75D83B48E754}" type="parTrans" cxnId="{921BDC48-E0C4-C343-A538-692EC33B4C12}">
      <dgm:prSet/>
      <dgm:spPr/>
      <dgm:t>
        <a:bodyPr/>
        <a:lstStyle/>
        <a:p>
          <a:endParaRPr lang="en-US">
            <a:solidFill>
              <a:schemeClr val="tx1">
                <a:lumMod val="75000"/>
                <a:lumOff val="25000"/>
              </a:schemeClr>
            </a:solidFill>
          </a:endParaRPr>
        </a:p>
      </dgm:t>
    </dgm:pt>
    <dgm:pt modelId="{F52EDE33-6A02-EA43-A46E-D6486882E7A2}" type="sibTrans" cxnId="{921BDC48-E0C4-C343-A538-692EC33B4C12}">
      <dgm:prSet/>
      <dgm:spPr/>
      <dgm:t>
        <a:bodyPr/>
        <a:lstStyle/>
        <a:p>
          <a:endParaRPr lang="en-US">
            <a:solidFill>
              <a:schemeClr val="tx1">
                <a:lumMod val="75000"/>
                <a:lumOff val="25000"/>
              </a:schemeClr>
            </a:solidFill>
          </a:endParaRPr>
        </a:p>
      </dgm:t>
    </dgm:pt>
    <dgm:pt modelId="{7D016837-27E9-5C4D-B93E-BFD452A8649A}">
      <dgm:prSet custT="1"/>
      <dgm:spPr/>
      <dgm:t>
        <a:bodyPr/>
        <a:lstStyle/>
        <a:p>
          <a:pPr>
            <a:buChar char="•"/>
          </a:pPr>
          <a:r>
            <a:rPr lang="en-US" sz="1200" dirty="0">
              <a:solidFill>
                <a:schemeClr val="tx1">
                  <a:lumMod val="75000"/>
                  <a:lumOff val="25000"/>
                </a:schemeClr>
              </a:solidFill>
            </a:rPr>
            <a:t>Identify mean IAT based on median, min, max, variance of IAT</a:t>
          </a:r>
        </a:p>
      </dgm:t>
    </dgm:pt>
    <dgm:pt modelId="{FFC91097-4A36-E648-A89D-D586CB414D80}" type="parTrans" cxnId="{DA4E1F40-ACC1-AE4A-AFF6-78FEEA417401}">
      <dgm:prSet/>
      <dgm:spPr/>
      <dgm:t>
        <a:bodyPr/>
        <a:lstStyle/>
        <a:p>
          <a:endParaRPr lang="en-US">
            <a:solidFill>
              <a:schemeClr val="tx1">
                <a:lumMod val="75000"/>
                <a:lumOff val="25000"/>
              </a:schemeClr>
            </a:solidFill>
          </a:endParaRPr>
        </a:p>
      </dgm:t>
    </dgm:pt>
    <dgm:pt modelId="{61360BA0-2636-6D4C-9F4E-2B3F6334FD7F}" type="sibTrans" cxnId="{DA4E1F40-ACC1-AE4A-AFF6-78FEEA417401}">
      <dgm:prSet/>
      <dgm:spPr/>
      <dgm:t>
        <a:bodyPr/>
        <a:lstStyle/>
        <a:p>
          <a:endParaRPr lang="en-US">
            <a:solidFill>
              <a:schemeClr val="tx1">
                <a:lumMod val="75000"/>
                <a:lumOff val="25000"/>
              </a:schemeClr>
            </a:solidFill>
          </a:endParaRPr>
        </a:p>
      </dgm:t>
    </dgm:pt>
    <dgm:pt modelId="{383AD7FD-9100-3E40-8CAB-5C2CB50528CA}" type="pres">
      <dgm:prSet presAssocID="{40857979-BBE8-5F48-A13F-49A499E862FD}" presName="linearFlow" presStyleCnt="0">
        <dgm:presLayoutVars>
          <dgm:dir/>
          <dgm:animLvl val="lvl"/>
          <dgm:resizeHandles val="exact"/>
        </dgm:presLayoutVars>
      </dgm:prSet>
      <dgm:spPr/>
    </dgm:pt>
    <dgm:pt modelId="{E443211C-9508-7047-9A61-971E450A2AFD}" type="pres">
      <dgm:prSet presAssocID="{09970461-A36C-344D-AE28-2B2B8E477A70}" presName="composite" presStyleCnt="0"/>
      <dgm:spPr/>
    </dgm:pt>
    <dgm:pt modelId="{8EFD59D6-57A6-4D47-8361-0DDB920B23BC}" type="pres">
      <dgm:prSet presAssocID="{09970461-A36C-344D-AE28-2B2B8E477A70}" presName="parTx" presStyleLbl="node1" presStyleIdx="0" presStyleCnt="4">
        <dgm:presLayoutVars>
          <dgm:chMax val="0"/>
          <dgm:chPref val="0"/>
          <dgm:bulletEnabled val="1"/>
        </dgm:presLayoutVars>
      </dgm:prSet>
      <dgm:spPr/>
    </dgm:pt>
    <dgm:pt modelId="{5106ADF3-4D3C-6E45-BF14-8684E0C4DDFE}" type="pres">
      <dgm:prSet presAssocID="{09970461-A36C-344D-AE28-2B2B8E477A70}" presName="parSh" presStyleLbl="node1" presStyleIdx="0" presStyleCnt="4" custScaleY="75132" custLinFactNeighborY="-6147"/>
      <dgm:spPr/>
    </dgm:pt>
    <dgm:pt modelId="{6B1B7B4C-6C1B-8647-89C3-C6BB09ED685B}" type="pres">
      <dgm:prSet presAssocID="{09970461-A36C-344D-AE28-2B2B8E477A70}" presName="desTx" presStyleLbl="fgAcc1" presStyleIdx="0" presStyleCnt="4" custScaleY="73510" custLinFactNeighborX="-114" custLinFactNeighborY="-13005">
        <dgm:presLayoutVars>
          <dgm:bulletEnabled val="1"/>
        </dgm:presLayoutVars>
      </dgm:prSet>
      <dgm:spPr/>
    </dgm:pt>
    <dgm:pt modelId="{71A368E3-7C89-7449-8B42-D4C6149179D1}" type="pres">
      <dgm:prSet presAssocID="{4C455FFC-306F-B646-9533-627C1EE4394F}" presName="sibTrans" presStyleLbl="sibTrans2D1" presStyleIdx="0" presStyleCnt="3"/>
      <dgm:spPr/>
    </dgm:pt>
    <dgm:pt modelId="{1050BD4C-BEC4-5E44-A8F4-5DDBD6CB2D9C}" type="pres">
      <dgm:prSet presAssocID="{4C455FFC-306F-B646-9533-627C1EE4394F}" presName="connTx" presStyleLbl="sibTrans2D1" presStyleIdx="0" presStyleCnt="3"/>
      <dgm:spPr/>
    </dgm:pt>
    <dgm:pt modelId="{998EC344-3284-9B48-8F69-8F63B6B54502}" type="pres">
      <dgm:prSet presAssocID="{B4F6DED8-C65F-6D45-9E15-E79A6CC02F7F}" presName="composite" presStyleCnt="0"/>
      <dgm:spPr/>
    </dgm:pt>
    <dgm:pt modelId="{82E547E3-CCC0-044B-BDDD-FB541E39E77D}" type="pres">
      <dgm:prSet presAssocID="{B4F6DED8-C65F-6D45-9E15-E79A6CC02F7F}" presName="parTx" presStyleLbl="node1" presStyleIdx="0" presStyleCnt="4">
        <dgm:presLayoutVars>
          <dgm:chMax val="0"/>
          <dgm:chPref val="0"/>
          <dgm:bulletEnabled val="1"/>
        </dgm:presLayoutVars>
      </dgm:prSet>
      <dgm:spPr/>
    </dgm:pt>
    <dgm:pt modelId="{5D81D923-EEB1-F644-BF7B-51880241AB70}" type="pres">
      <dgm:prSet presAssocID="{B4F6DED8-C65F-6D45-9E15-E79A6CC02F7F}" presName="parSh" presStyleLbl="node1" presStyleIdx="1" presStyleCnt="4" custScaleX="115931" custScaleY="82645"/>
      <dgm:spPr/>
    </dgm:pt>
    <dgm:pt modelId="{095F3657-C314-F84D-A4CC-29906FDA5429}" type="pres">
      <dgm:prSet presAssocID="{B4F6DED8-C65F-6D45-9E15-E79A6CC02F7F}" presName="desTx" presStyleLbl="fgAcc1" presStyleIdx="1" presStyleCnt="4" custScaleX="145388" custScaleY="75437" custLinFactNeighborX="8695" custLinFactNeighborY="-15224">
        <dgm:presLayoutVars>
          <dgm:bulletEnabled val="1"/>
        </dgm:presLayoutVars>
      </dgm:prSet>
      <dgm:spPr/>
    </dgm:pt>
    <dgm:pt modelId="{E608E694-4FA9-704A-8C40-316D0D08E861}" type="pres">
      <dgm:prSet presAssocID="{0476FC28-9C60-BD4F-B576-57D59B4C9252}" presName="sibTrans" presStyleLbl="sibTrans2D1" presStyleIdx="1" presStyleCnt="3" custLinFactNeighborY="-2982"/>
      <dgm:spPr/>
    </dgm:pt>
    <dgm:pt modelId="{502F9346-89D5-914A-9D28-5A87BC0436E1}" type="pres">
      <dgm:prSet presAssocID="{0476FC28-9C60-BD4F-B576-57D59B4C9252}" presName="connTx" presStyleLbl="sibTrans2D1" presStyleIdx="1" presStyleCnt="3"/>
      <dgm:spPr/>
    </dgm:pt>
    <dgm:pt modelId="{292DDAAB-E5BC-8544-996A-A915EDFE7779}" type="pres">
      <dgm:prSet presAssocID="{50FCD9AB-CF81-714C-A017-5B1918BB8B1D}" presName="composite" presStyleCnt="0"/>
      <dgm:spPr/>
    </dgm:pt>
    <dgm:pt modelId="{2A09F632-0929-0F45-AA86-E0B7C188F336}" type="pres">
      <dgm:prSet presAssocID="{50FCD9AB-CF81-714C-A017-5B1918BB8B1D}" presName="parTx" presStyleLbl="node1" presStyleIdx="1" presStyleCnt="4">
        <dgm:presLayoutVars>
          <dgm:chMax val="0"/>
          <dgm:chPref val="0"/>
          <dgm:bulletEnabled val="1"/>
        </dgm:presLayoutVars>
      </dgm:prSet>
      <dgm:spPr/>
    </dgm:pt>
    <dgm:pt modelId="{61BEE467-5FEB-7C4A-A1D6-5E61961996BC}" type="pres">
      <dgm:prSet presAssocID="{50FCD9AB-CF81-714C-A017-5B1918BB8B1D}" presName="parSh" presStyleLbl="node1" presStyleIdx="2" presStyleCnt="4" custScaleY="82645" custLinFactNeighborY="-1647"/>
      <dgm:spPr/>
    </dgm:pt>
    <dgm:pt modelId="{15FDC2CD-3EC5-4F47-BCCF-81ADBDEEF3FB}" type="pres">
      <dgm:prSet presAssocID="{50FCD9AB-CF81-714C-A017-5B1918BB8B1D}" presName="desTx" presStyleLbl="fgAcc1" presStyleIdx="2" presStyleCnt="4" custScaleY="71584" custLinFactNeighborX="2800" custLinFactNeighborY="-18595">
        <dgm:presLayoutVars>
          <dgm:bulletEnabled val="1"/>
        </dgm:presLayoutVars>
      </dgm:prSet>
      <dgm:spPr/>
    </dgm:pt>
    <dgm:pt modelId="{95BF1499-6660-E24F-9B37-F99D4680D0AD}" type="pres">
      <dgm:prSet presAssocID="{8CCFB1F0-315C-3441-9F1D-B38DEFA18909}" presName="sibTrans" presStyleLbl="sibTrans2D1" presStyleIdx="2" presStyleCnt="3"/>
      <dgm:spPr/>
    </dgm:pt>
    <dgm:pt modelId="{37FA11A7-E5BC-FA47-BB05-F7244117DEF7}" type="pres">
      <dgm:prSet presAssocID="{8CCFB1F0-315C-3441-9F1D-B38DEFA18909}" presName="connTx" presStyleLbl="sibTrans2D1" presStyleIdx="2" presStyleCnt="3"/>
      <dgm:spPr/>
    </dgm:pt>
    <dgm:pt modelId="{6C15BADD-CC79-3347-8BF4-A4D80F07D842}" type="pres">
      <dgm:prSet presAssocID="{5257E7BF-0B1B-794F-BDC2-267E5AF19136}" presName="composite" presStyleCnt="0"/>
      <dgm:spPr/>
    </dgm:pt>
    <dgm:pt modelId="{B0E92929-7869-D641-BCCD-76BA7A102DEB}" type="pres">
      <dgm:prSet presAssocID="{5257E7BF-0B1B-794F-BDC2-267E5AF19136}" presName="parTx" presStyleLbl="node1" presStyleIdx="2" presStyleCnt="4">
        <dgm:presLayoutVars>
          <dgm:chMax val="0"/>
          <dgm:chPref val="0"/>
          <dgm:bulletEnabled val="1"/>
        </dgm:presLayoutVars>
      </dgm:prSet>
      <dgm:spPr/>
    </dgm:pt>
    <dgm:pt modelId="{10616576-C1C7-224A-A17F-1ED5CB056619}" type="pres">
      <dgm:prSet presAssocID="{5257E7BF-0B1B-794F-BDC2-267E5AF19136}" presName="parSh" presStyleLbl="node1" presStyleIdx="3" presStyleCnt="4" custScaleY="76291" custLinFactNeighborX="-924" custLinFactNeighborY="3403"/>
      <dgm:spPr/>
    </dgm:pt>
    <dgm:pt modelId="{2B45493F-D1F5-5241-9906-132B54DD37B2}" type="pres">
      <dgm:prSet presAssocID="{5257E7BF-0B1B-794F-BDC2-267E5AF19136}" presName="desTx" presStyleLbl="fgAcc1" presStyleIdx="3" presStyleCnt="4" custScaleY="92495" custLinFactNeighborX="193" custLinFactNeighborY="-2954">
        <dgm:presLayoutVars>
          <dgm:bulletEnabled val="1"/>
        </dgm:presLayoutVars>
      </dgm:prSet>
      <dgm:spPr/>
    </dgm:pt>
  </dgm:ptLst>
  <dgm:cxnLst>
    <dgm:cxn modelId="{D97F990B-5E55-3841-8D59-6D1191A832B3}" type="presOf" srcId="{09970461-A36C-344D-AE28-2B2B8E477A70}" destId="{5106ADF3-4D3C-6E45-BF14-8684E0C4DDFE}" srcOrd="1" destOrd="0" presId="urn:microsoft.com/office/officeart/2005/8/layout/process3"/>
    <dgm:cxn modelId="{D6430715-BDB9-C848-AD4C-00CAEFC58BC6}" type="presOf" srcId="{0447F7D0-2E13-0941-B647-1A842EE95620}" destId="{15FDC2CD-3EC5-4F47-BCCF-81ADBDEEF3FB}" srcOrd="0" destOrd="1" presId="urn:microsoft.com/office/officeart/2005/8/layout/process3"/>
    <dgm:cxn modelId="{7AAE1B1C-FD7C-F34E-820C-64DE0C6F54FE}" srcId="{50FCD9AB-CF81-714C-A017-5B1918BB8B1D}" destId="{8288C304-506A-FD44-B73A-AF0F75CCE1B9}" srcOrd="0" destOrd="0" parTransId="{8A96B514-F3EF-FB44-BAC5-7AE88C7C99B4}" sibTransId="{8E32F5C5-2029-6C48-BB6D-9A06E31ADB60}"/>
    <dgm:cxn modelId="{E8DDF122-CACE-A84E-8D0B-859FA27822E6}" srcId="{40857979-BBE8-5F48-A13F-49A499E862FD}" destId="{B4F6DED8-C65F-6D45-9E15-E79A6CC02F7F}" srcOrd="1" destOrd="0" parTransId="{68B5A998-4497-CF49-B9AA-5450F36B70DF}" sibTransId="{0476FC28-9C60-BD4F-B576-57D59B4C9252}"/>
    <dgm:cxn modelId="{7B140D3A-E71F-A942-AD4F-D33EF7A0EB07}" srcId="{40857979-BBE8-5F48-A13F-49A499E862FD}" destId="{09970461-A36C-344D-AE28-2B2B8E477A70}" srcOrd="0" destOrd="0" parTransId="{F8E85989-A2D5-1246-9936-27DE349D9A1A}" sibTransId="{4C455FFC-306F-B646-9533-627C1EE4394F}"/>
    <dgm:cxn modelId="{28B4513D-86DF-F049-A7F1-E47CFC60D086}" type="presOf" srcId="{6B322B8A-5175-CB4F-A6CC-D54D04F3B62E}" destId="{6B1B7B4C-6C1B-8647-89C3-C6BB09ED685B}" srcOrd="0" destOrd="2" presId="urn:microsoft.com/office/officeart/2005/8/layout/process3"/>
    <dgm:cxn modelId="{C4A2AE3F-234B-B64D-9F53-FED4F27BC664}" type="presOf" srcId="{8CCFB1F0-315C-3441-9F1D-B38DEFA18909}" destId="{95BF1499-6660-E24F-9B37-F99D4680D0AD}" srcOrd="0" destOrd="0" presId="urn:microsoft.com/office/officeart/2005/8/layout/process3"/>
    <dgm:cxn modelId="{DA4E1F40-ACC1-AE4A-AFF6-78FEEA417401}" srcId="{5257E7BF-0B1B-794F-BDC2-267E5AF19136}" destId="{7D016837-27E9-5C4D-B93E-BFD452A8649A}" srcOrd="1" destOrd="0" parTransId="{FFC91097-4A36-E648-A89D-D586CB414D80}" sibTransId="{61360BA0-2636-6D4C-9F4E-2B3F6334FD7F}"/>
    <dgm:cxn modelId="{90F36743-B7C4-944A-8F0C-1991237BC894}" srcId="{B4F6DED8-C65F-6D45-9E15-E79A6CC02F7F}" destId="{D15A7686-0601-F84B-AE9D-4FA2034FAB96}" srcOrd="1" destOrd="0" parTransId="{6A983A5E-A250-3E49-8C32-9A8ABF50AAAD}" sibTransId="{BBC3BE39-4F8B-9E47-B932-B976707CE6CA}"/>
    <dgm:cxn modelId="{921BDC48-E0C4-C343-A538-692EC33B4C12}" srcId="{5257E7BF-0B1B-794F-BDC2-267E5AF19136}" destId="{656FF66A-8375-C445-A56A-7C53B6C0928A}" srcOrd="2" destOrd="0" parTransId="{66ADF723-BB69-B649-9A5A-75D83B48E754}" sibTransId="{F52EDE33-6A02-EA43-A46E-D6486882E7A2}"/>
    <dgm:cxn modelId="{00EB6356-BB3D-0B48-8B74-44D3066B2714}" type="presOf" srcId="{40857979-BBE8-5F48-A13F-49A499E862FD}" destId="{383AD7FD-9100-3E40-8CAB-5C2CB50528CA}" srcOrd="0" destOrd="0" presId="urn:microsoft.com/office/officeart/2005/8/layout/process3"/>
    <dgm:cxn modelId="{4B917063-A83B-6940-A7BF-45ED93EB03DF}" type="presOf" srcId="{4C455FFC-306F-B646-9533-627C1EE4394F}" destId="{71A368E3-7C89-7449-8B42-D4C6149179D1}" srcOrd="0" destOrd="0" presId="urn:microsoft.com/office/officeart/2005/8/layout/process3"/>
    <dgm:cxn modelId="{DB51BA64-B759-F64F-96F4-CCEEB265A273}" type="presOf" srcId="{0476FC28-9C60-BD4F-B576-57D59B4C9252}" destId="{E608E694-4FA9-704A-8C40-316D0D08E861}" srcOrd="0" destOrd="0" presId="urn:microsoft.com/office/officeart/2005/8/layout/process3"/>
    <dgm:cxn modelId="{5DB0E764-7297-0E4E-B14D-5FA5AE7D8FA3}" type="presOf" srcId="{5257E7BF-0B1B-794F-BDC2-267E5AF19136}" destId="{10616576-C1C7-224A-A17F-1ED5CB056619}" srcOrd="1" destOrd="0" presId="urn:microsoft.com/office/officeart/2005/8/layout/process3"/>
    <dgm:cxn modelId="{EFA74267-BCF8-9C45-8544-5B57322E580A}" type="presOf" srcId="{50FCD9AB-CF81-714C-A017-5B1918BB8B1D}" destId="{61BEE467-5FEB-7C4A-A1D6-5E61961996BC}" srcOrd="1" destOrd="0" presId="urn:microsoft.com/office/officeart/2005/8/layout/process3"/>
    <dgm:cxn modelId="{2C1A3072-B509-E644-B28E-6EA9389AA354}" type="presOf" srcId="{0476FC28-9C60-BD4F-B576-57D59B4C9252}" destId="{502F9346-89D5-914A-9D28-5A87BC0436E1}" srcOrd="1" destOrd="0" presId="urn:microsoft.com/office/officeart/2005/8/layout/process3"/>
    <dgm:cxn modelId="{D0140674-2B28-5346-974C-4F1F5B5C445C}" srcId="{09970461-A36C-344D-AE28-2B2B8E477A70}" destId="{6EAE9B3B-7E5F-9447-928A-333A10615C5D}" srcOrd="0" destOrd="0" parTransId="{380A5A52-D97B-7442-B682-28F9D424201B}" sibTransId="{EB6600C3-A9C0-4645-A670-F8BFBA835982}"/>
    <dgm:cxn modelId="{DF14DC79-FCF6-3F4C-BE83-590B72CA3DB9}" srcId="{B4F6DED8-C65F-6D45-9E15-E79A6CC02F7F}" destId="{99A7424D-05C6-9140-BD37-F02E4AB945C2}" srcOrd="0" destOrd="0" parTransId="{A91D5569-8CF7-1441-82A3-D40CD086AB03}" sibTransId="{8CECE603-32F8-0441-A2F4-DCCB72237A5C}"/>
    <dgm:cxn modelId="{C7113C8C-B47B-1A43-A5C7-C11692DF0F3A}" type="presOf" srcId="{656FF66A-8375-C445-A56A-7C53B6C0928A}" destId="{2B45493F-D1F5-5241-9906-132B54DD37B2}" srcOrd="0" destOrd="2" presId="urn:microsoft.com/office/officeart/2005/8/layout/process3"/>
    <dgm:cxn modelId="{8BC74B8F-BB52-9D45-AA65-5CF2855EBECF}" srcId="{5257E7BF-0B1B-794F-BDC2-267E5AF19136}" destId="{A1D0EBD7-6BFC-E140-8F8A-41ED9FE4E686}" srcOrd="0" destOrd="0" parTransId="{60F8F59A-8D9D-9A4E-81C6-6501FE85C363}" sibTransId="{017A89AD-9EC3-DB4A-920C-F82AF3561ABA}"/>
    <dgm:cxn modelId="{C2DA9C91-D351-4E48-A311-824E8FCB6751}" srcId="{40857979-BBE8-5F48-A13F-49A499E862FD}" destId="{50FCD9AB-CF81-714C-A017-5B1918BB8B1D}" srcOrd="2" destOrd="0" parTransId="{4E60D5DC-BEBA-B74D-B016-0B6ADC865A67}" sibTransId="{8CCFB1F0-315C-3441-9F1D-B38DEFA18909}"/>
    <dgm:cxn modelId="{395082A1-91D2-8D4B-B22A-56FDC76928C8}" type="presOf" srcId="{D15A7686-0601-F84B-AE9D-4FA2034FAB96}" destId="{095F3657-C314-F84D-A4CC-29906FDA5429}" srcOrd="0" destOrd="1" presId="urn:microsoft.com/office/officeart/2005/8/layout/process3"/>
    <dgm:cxn modelId="{3D9B63A6-AA5A-9548-8615-4DCB49D613C3}" srcId="{40857979-BBE8-5F48-A13F-49A499E862FD}" destId="{5257E7BF-0B1B-794F-BDC2-267E5AF19136}" srcOrd="3" destOrd="0" parTransId="{5F1426BF-2F2C-B64F-A74E-83956E4DC30D}" sibTransId="{F8BE4606-0AC3-AE40-862D-807CD64F4698}"/>
    <dgm:cxn modelId="{A2F5FCA8-B8F6-7843-8510-0D589CF11D68}" type="presOf" srcId="{4C455FFC-306F-B646-9533-627C1EE4394F}" destId="{1050BD4C-BEC4-5E44-A8F4-5DDBD6CB2D9C}" srcOrd="1" destOrd="0" presId="urn:microsoft.com/office/officeart/2005/8/layout/process3"/>
    <dgm:cxn modelId="{6F3D32A9-24DD-A146-B94C-8E90C7859714}" srcId="{50FCD9AB-CF81-714C-A017-5B1918BB8B1D}" destId="{0447F7D0-2E13-0941-B647-1A842EE95620}" srcOrd="1" destOrd="0" parTransId="{035F811C-4385-8145-9377-7BC04B1534B0}" sibTransId="{743D53A0-FCA4-4044-86C3-E7A5BBF57312}"/>
    <dgm:cxn modelId="{0A9C83B1-8B7C-9F4C-B4C5-31E4FF836643}" type="presOf" srcId="{A1D0EBD7-6BFC-E140-8F8A-41ED9FE4E686}" destId="{2B45493F-D1F5-5241-9906-132B54DD37B2}" srcOrd="0" destOrd="0" presId="urn:microsoft.com/office/officeart/2005/8/layout/process3"/>
    <dgm:cxn modelId="{CD2EA0B2-7279-954F-9993-4B4384B90F3B}" type="presOf" srcId="{99A7424D-05C6-9140-BD37-F02E4AB945C2}" destId="{095F3657-C314-F84D-A4CC-29906FDA5429}" srcOrd="0" destOrd="0" presId="urn:microsoft.com/office/officeart/2005/8/layout/process3"/>
    <dgm:cxn modelId="{8075E7B5-B499-4C42-8DFE-1F74F24BA3BA}" type="presOf" srcId="{09970461-A36C-344D-AE28-2B2B8E477A70}" destId="{8EFD59D6-57A6-4D47-8361-0DDB920B23BC}" srcOrd="0" destOrd="0" presId="urn:microsoft.com/office/officeart/2005/8/layout/process3"/>
    <dgm:cxn modelId="{0EC8ACBF-373B-4646-9E68-1D499D853795}" type="presOf" srcId="{6EAE9B3B-7E5F-9447-928A-333A10615C5D}" destId="{6B1B7B4C-6C1B-8647-89C3-C6BB09ED685B}" srcOrd="0" destOrd="0" presId="urn:microsoft.com/office/officeart/2005/8/layout/process3"/>
    <dgm:cxn modelId="{77F3A8C5-78B1-0A4C-8D88-BE9A9C26E26C}" srcId="{09970461-A36C-344D-AE28-2B2B8E477A70}" destId="{6B322B8A-5175-CB4F-A6CC-D54D04F3B62E}" srcOrd="2" destOrd="0" parTransId="{2F16B9E9-45EE-BF43-BF57-DBBDF93E38E5}" sibTransId="{8A7DEA1D-E4AA-E84B-B55C-C7AA15355E78}"/>
    <dgm:cxn modelId="{68EAD9D1-A53A-6F43-B0B4-A45AB73ADB95}" type="presOf" srcId="{B4F6DED8-C65F-6D45-9E15-E79A6CC02F7F}" destId="{82E547E3-CCC0-044B-BDDD-FB541E39E77D}" srcOrd="0" destOrd="0" presId="urn:microsoft.com/office/officeart/2005/8/layout/process3"/>
    <dgm:cxn modelId="{5C1850D4-BB11-9445-80A9-C42F1849B931}" type="presOf" srcId="{5A2D6C4F-B14A-7048-85D3-BBF0F3D91BBC}" destId="{15FDC2CD-3EC5-4F47-BCCF-81ADBDEEF3FB}" srcOrd="0" destOrd="2" presId="urn:microsoft.com/office/officeart/2005/8/layout/process3"/>
    <dgm:cxn modelId="{F9FB6BE2-289B-0643-86F6-CD08F7BB7D0D}" type="presOf" srcId="{343C84AB-F1B5-B248-BC34-248D6EB8F1B4}" destId="{6B1B7B4C-6C1B-8647-89C3-C6BB09ED685B}" srcOrd="0" destOrd="1" presId="urn:microsoft.com/office/officeart/2005/8/layout/process3"/>
    <dgm:cxn modelId="{BE86AEE3-5C91-F447-8B96-F6F1EFDF7B28}" type="presOf" srcId="{50FCD9AB-CF81-714C-A017-5B1918BB8B1D}" destId="{2A09F632-0929-0F45-AA86-E0B7C188F336}" srcOrd="0" destOrd="0" presId="urn:microsoft.com/office/officeart/2005/8/layout/process3"/>
    <dgm:cxn modelId="{0D14C7E9-19A1-594F-A89A-2257FC61BA4F}" type="presOf" srcId="{B4F6DED8-C65F-6D45-9E15-E79A6CC02F7F}" destId="{5D81D923-EEB1-F644-BF7B-51880241AB70}" srcOrd="1" destOrd="0" presId="urn:microsoft.com/office/officeart/2005/8/layout/process3"/>
    <dgm:cxn modelId="{0D5D84EA-88B7-9944-A7C2-AE1DB958AD38}" srcId="{09970461-A36C-344D-AE28-2B2B8E477A70}" destId="{343C84AB-F1B5-B248-BC34-248D6EB8F1B4}" srcOrd="1" destOrd="0" parTransId="{0A8486D6-72EA-3145-BED7-2C8BF5918B16}" sibTransId="{4A8042C5-92E5-5C48-B58F-5191B8ADC5CF}"/>
    <dgm:cxn modelId="{E6DE14F2-F560-214E-A7E5-C1159E55A88E}" type="presOf" srcId="{8288C304-506A-FD44-B73A-AF0F75CCE1B9}" destId="{15FDC2CD-3EC5-4F47-BCCF-81ADBDEEF3FB}" srcOrd="0" destOrd="0" presId="urn:microsoft.com/office/officeart/2005/8/layout/process3"/>
    <dgm:cxn modelId="{736A80F3-27F9-554A-99D0-D306A1439C8C}" type="presOf" srcId="{7D016837-27E9-5C4D-B93E-BFD452A8649A}" destId="{2B45493F-D1F5-5241-9906-132B54DD37B2}" srcOrd="0" destOrd="1" presId="urn:microsoft.com/office/officeart/2005/8/layout/process3"/>
    <dgm:cxn modelId="{9793CFF5-7198-6D4D-8746-EFAEA335F09F}" type="presOf" srcId="{5257E7BF-0B1B-794F-BDC2-267E5AF19136}" destId="{B0E92929-7869-D641-BCCD-76BA7A102DEB}" srcOrd="0" destOrd="0" presId="urn:microsoft.com/office/officeart/2005/8/layout/process3"/>
    <dgm:cxn modelId="{546236F7-8919-5D43-A50B-698EBCB2F167}" srcId="{50FCD9AB-CF81-714C-A017-5B1918BB8B1D}" destId="{5A2D6C4F-B14A-7048-85D3-BBF0F3D91BBC}" srcOrd="2" destOrd="0" parTransId="{B9B6B8A0-8666-9845-A0AD-B225854DAD75}" sibTransId="{8FD9E9ED-236D-5945-85B3-C1C6A1DC3505}"/>
    <dgm:cxn modelId="{36A6DCFB-2207-AA45-9C83-A948A7D9304F}" type="presOf" srcId="{8CCFB1F0-315C-3441-9F1D-B38DEFA18909}" destId="{37FA11A7-E5BC-FA47-BB05-F7244117DEF7}" srcOrd="1" destOrd="0" presId="urn:microsoft.com/office/officeart/2005/8/layout/process3"/>
    <dgm:cxn modelId="{4C305606-9F19-054B-A0F3-1A206BA37F2F}" type="presParOf" srcId="{383AD7FD-9100-3E40-8CAB-5C2CB50528CA}" destId="{E443211C-9508-7047-9A61-971E450A2AFD}" srcOrd="0" destOrd="0" presId="urn:microsoft.com/office/officeart/2005/8/layout/process3"/>
    <dgm:cxn modelId="{DDACDA0C-A620-254E-B653-2C345295D5D7}" type="presParOf" srcId="{E443211C-9508-7047-9A61-971E450A2AFD}" destId="{8EFD59D6-57A6-4D47-8361-0DDB920B23BC}" srcOrd="0" destOrd="0" presId="urn:microsoft.com/office/officeart/2005/8/layout/process3"/>
    <dgm:cxn modelId="{13539183-04F7-EF4F-8745-9066B87591AB}" type="presParOf" srcId="{E443211C-9508-7047-9A61-971E450A2AFD}" destId="{5106ADF3-4D3C-6E45-BF14-8684E0C4DDFE}" srcOrd="1" destOrd="0" presId="urn:microsoft.com/office/officeart/2005/8/layout/process3"/>
    <dgm:cxn modelId="{D6CABC45-F8E9-9840-8F28-D9878D87F449}" type="presParOf" srcId="{E443211C-9508-7047-9A61-971E450A2AFD}" destId="{6B1B7B4C-6C1B-8647-89C3-C6BB09ED685B}" srcOrd="2" destOrd="0" presId="urn:microsoft.com/office/officeart/2005/8/layout/process3"/>
    <dgm:cxn modelId="{F4820683-84C3-0347-AE86-535F06672924}" type="presParOf" srcId="{383AD7FD-9100-3E40-8CAB-5C2CB50528CA}" destId="{71A368E3-7C89-7449-8B42-D4C6149179D1}" srcOrd="1" destOrd="0" presId="urn:microsoft.com/office/officeart/2005/8/layout/process3"/>
    <dgm:cxn modelId="{E4D0FC2C-146A-6D4E-8BCB-777149339CA8}" type="presParOf" srcId="{71A368E3-7C89-7449-8B42-D4C6149179D1}" destId="{1050BD4C-BEC4-5E44-A8F4-5DDBD6CB2D9C}" srcOrd="0" destOrd="0" presId="urn:microsoft.com/office/officeart/2005/8/layout/process3"/>
    <dgm:cxn modelId="{15497CBD-655D-C845-89E3-99EF666F6726}" type="presParOf" srcId="{383AD7FD-9100-3E40-8CAB-5C2CB50528CA}" destId="{998EC344-3284-9B48-8F69-8F63B6B54502}" srcOrd="2" destOrd="0" presId="urn:microsoft.com/office/officeart/2005/8/layout/process3"/>
    <dgm:cxn modelId="{2AF688C6-B9C6-2C4F-BA06-DCF887CF7C62}" type="presParOf" srcId="{998EC344-3284-9B48-8F69-8F63B6B54502}" destId="{82E547E3-CCC0-044B-BDDD-FB541E39E77D}" srcOrd="0" destOrd="0" presId="urn:microsoft.com/office/officeart/2005/8/layout/process3"/>
    <dgm:cxn modelId="{BBF2DAA6-89E1-814D-B380-A8B66359A17C}" type="presParOf" srcId="{998EC344-3284-9B48-8F69-8F63B6B54502}" destId="{5D81D923-EEB1-F644-BF7B-51880241AB70}" srcOrd="1" destOrd="0" presId="urn:microsoft.com/office/officeart/2005/8/layout/process3"/>
    <dgm:cxn modelId="{D607A4B3-71C8-234A-9834-78915E605D7C}" type="presParOf" srcId="{998EC344-3284-9B48-8F69-8F63B6B54502}" destId="{095F3657-C314-F84D-A4CC-29906FDA5429}" srcOrd="2" destOrd="0" presId="urn:microsoft.com/office/officeart/2005/8/layout/process3"/>
    <dgm:cxn modelId="{B98A2D86-FD7B-694A-A37B-2A82517B0707}" type="presParOf" srcId="{383AD7FD-9100-3E40-8CAB-5C2CB50528CA}" destId="{E608E694-4FA9-704A-8C40-316D0D08E861}" srcOrd="3" destOrd="0" presId="urn:microsoft.com/office/officeart/2005/8/layout/process3"/>
    <dgm:cxn modelId="{CF9AF355-9D12-5341-9DA6-09F59888814B}" type="presParOf" srcId="{E608E694-4FA9-704A-8C40-316D0D08E861}" destId="{502F9346-89D5-914A-9D28-5A87BC0436E1}" srcOrd="0" destOrd="0" presId="urn:microsoft.com/office/officeart/2005/8/layout/process3"/>
    <dgm:cxn modelId="{ABA2AAE9-A615-5C4D-BF58-585C79D3F55F}" type="presParOf" srcId="{383AD7FD-9100-3E40-8CAB-5C2CB50528CA}" destId="{292DDAAB-E5BC-8544-996A-A915EDFE7779}" srcOrd="4" destOrd="0" presId="urn:microsoft.com/office/officeart/2005/8/layout/process3"/>
    <dgm:cxn modelId="{DAE3767C-3050-AF4A-9E09-3A1077E6C58B}" type="presParOf" srcId="{292DDAAB-E5BC-8544-996A-A915EDFE7779}" destId="{2A09F632-0929-0F45-AA86-E0B7C188F336}" srcOrd="0" destOrd="0" presId="urn:microsoft.com/office/officeart/2005/8/layout/process3"/>
    <dgm:cxn modelId="{56556A34-99DF-154B-8C77-DEC2B37EF9D5}" type="presParOf" srcId="{292DDAAB-E5BC-8544-996A-A915EDFE7779}" destId="{61BEE467-5FEB-7C4A-A1D6-5E61961996BC}" srcOrd="1" destOrd="0" presId="urn:microsoft.com/office/officeart/2005/8/layout/process3"/>
    <dgm:cxn modelId="{B040213E-C588-B742-8946-C83AAE9F83CD}" type="presParOf" srcId="{292DDAAB-E5BC-8544-996A-A915EDFE7779}" destId="{15FDC2CD-3EC5-4F47-BCCF-81ADBDEEF3FB}" srcOrd="2" destOrd="0" presId="urn:microsoft.com/office/officeart/2005/8/layout/process3"/>
    <dgm:cxn modelId="{F9266DD8-BA88-7944-AAB6-B5D5587CA326}" type="presParOf" srcId="{383AD7FD-9100-3E40-8CAB-5C2CB50528CA}" destId="{95BF1499-6660-E24F-9B37-F99D4680D0AD}" srcOrd="5" destOrd="0" presId="urn:microsoft.com/office/officeart/2005/8/layout/process3"/>
    <dgm:cxn modelId="{F65BF7EA-0943-184B-AC92-334BE899D32A}" type="presParOf" srcId="{95BF1499-6660-E24F-9B37-F99D4680D0AD}" destId="{37FA11A7-E5BC-FA47-BB05-F7244117DEF7}" srcOrd="0" destOrd="0" presId="urn:microsoft.com/office/officeart/2005/8/layout/process3"/>
    <dgm:cxn modelId="{A7AC292F-8532-884D-95C2-B0818FCD8AF3}" type="presParOf" srcId="{383AD7FD-9100-3E40-8CAB-5C2CB50528CA}" destId="{6C15BADD-CC79-3347-8BF4-A4D80F07D842}" srcOrd="6" destOrd="0" presId="urn:microsoft.com/office/officeart/2005/8/layout/process3"/>
    <dgm:cxn modelId="{A45B4DF9-35BA-3F44-A064-42E32F751B6D}" type="presParOf" srcId="{6C15BADD-CC79-3347-8BF4-A4D80F07D842}" destId="{B0E92929-7869-D641-BCCD-76BA7A102DEB}" srcOrd="0" destOrd="0" presId="urn:microsoft.com/office/officeart/2005/8/layout/process3"/>
    <dgm:cxn modelId="{F4A3BE0D-A939-E546-9398-2F461424A2C5}" type="presParOf" srcId="{6C15BADD-CC79-3347-8BF4-A4D80F07D842}" destId="{10616576-C1C7-224A-A17F-1ED5CB056619}" srcOrd="1" destOrd="0" presId="urn:microsoft.com/office/officeart/2005/8/layout/process3"/>
    <dgm:cxn modelId="{0535DCB6-500E-7044-9097-2C5D108711E3}" type="presParOf" srcId="{6C15BADD-CC79-3347-8BF4-A4D80F07D842}" destId="{2B45493F-D1F5-5241-9906-132B54DD37B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857979-BBE8-5F48-A13F-49A499E862FD}" type="doc">
      <dgm:prSet loTypeId="urn:microsoft.com/office/officeart/2005/8/layout/process3" loCatId="" qsTypeId="urn:microsoft.com/office/officeart/2005/8/quickstyle/simple1" qsCatId="simple" csTypeId="urn:microsoft.com/office/officeart/2005/8/colors/accent1_2" csCatId="accent1" phldr="1"/>
      <dgm:spPr/>
    </dgm:pt>
    <dgm:pt modelId="{09970461-A36C-344D-AE28-2B2B8E477A70}">
      <dgm:prSet phldrT="[Text]" custT="1"/>
      <dgm:spPr/>
      <dgm:t>
        <a:bodyPr/>
        <a:lstStyle/>
        <a:p>
          <a:r>
            <a:rPr lang="en-US" sz="1200" dirty="0">
              <a:solidFill>
                <a:schemeClr val="tx1"/>
              </a:solidFill>
            </a:rPr>
            <a:t>Preprocessing</a:t>
          </a:r>
        </a:p>
      </dgm:t>
    </dgm:pt>
    <dgm:pt modelId="{F8E85989-A2D5-1246-9936-27DE349D9A1A}" type="parTrans" cxnId="{7B140D3A-E71F-A942-AD4F-D33EF7A0EB07}">
      <dgm:prSet/>
      <dgm:spPr/>
      <dgm:t>
        <a:bodyPr/>
        <a:lstStyle/>
        <a:p>
          <a:endParaRPr lang="en-US" sz="1200"/>
        </a:p>
      </dgm:t>
    </dgm:pt>
    <dgm:pt modelId="{4C455FFC-306F-B646-9533-627C1EE4394F}" type="sibTrans" cxnId="{7B140D3A-E71F-A942-AD4F-D33EF7A0EB07}">
      <dgm:prSet/>
      <dgm:spPr/>
      <dgm:t>
        <a:bodyPr/>
        <a:lstStyle/>
        <a:p>
          <a:endParaRPr lang="en-US" sz="1200"/>
        </a:p>
      </dgm:t>
    </dgm:pt>
    <dgm:pt modelId="{50FCD9AB-CF81-714C-A017-5B1918BB8B1D}">
      <dgm:prSet phldrT="[Text]" custT="1"/>
      <dgm:spPr>
        <a:solidFill>
          <a:schemeClr val="accent1">
            <a:lumMod val="20000"/>
            <a:lumOff val="80000"/>
          </a:schemeClr>
        </a:solidFill>
        <a:ln>
          <a:solidFill>
            <a:schemeClr val="accent1">
              <a:lumMod val="20000"/>
              <a:lumOff val="80000"/>
            </a:schemeClr>
          </a:solidFill>
        </a:ln>
      </dgm:spPr>
      <dgm:t>
        <a:bodyPr/>
        <a:lstStyle/>
        <a:p>
          <a:r>
            <a:rPr lang="en-US" sz="1200" dirty="0">
              <a:solidFill>
                <a:schemeClr val="bg1">
                  <a:lumMod val="85000"/>
                </a:schemeClr>
              </a:solidFill>
            </a:rPr>
            <a:t>Feature selection</a:t>
          </a:r>
        </a:p>
      </dgm:t>
    </dgm:pt>
    <dgm:pt modelId="{4E60D5DC-BEBA-B74D-B016-0B6ADC865A67}" type="parTrans" cxnId="{C2DA9C91-D351-4E48-A311-824E8FCB6751}">
      <dgm:prSet/>
      <dgm:spPr/>
      <dgm:t>
        <a:bodyPr/>
        <a:lstStyle/>
        <a:p>
          <a:endParaRPr lang="en-US" sz="1200"/>
        </a:p>
      </dgm:t>
    </dgm:pt>
    <dgm:pt modelId="{8CCFB1F0-315C-3441-9F1D-B38DEFA18909}" type="sibTrans" cxnId="{C2DA9C91-D351-4E48-A311-824E8FCB6751}">
      <dgm:prSet/>
      <dgm:spPr>
        <a:solidFill>
          <a:schemeClr val="accent1">
            <a:lumMod val="20000"/>
            <a:lumOff val="80000"/>
          </a:schemeClr>
        </a:solidFill>
        <a:ln>
          <a:solidFill>
            <a:schemeClr val="accent1">
              <a:lumMod val="20000"/>
              <a:lumOff val="80000"/>
            </a:schemeClr>
          </a:solidFill>
        </a:ln>
      </dgm:spPr>
      <dgm:t>
        <a:bodyPr/>
        <a:lstStyle/>
        <a:p>
          <a:endParaRPr lang="en-US" sz="1200"/>
        </a:p>
      </dgm:t>
    </dgm:pt>
    <dgm:pt modelId="{6EAE9B3B-7E5F-9447-928A-333A10615C5D}">
      <dgm:prSet custT="1"/>
      <dgm:spPr/>
      <dgm:t>
        <a:bodyPr/>
        <a:lstStyle/>
        <a:p>
          <a:r>
            <a:rPr lang="en-US" sz="1200" dirty="0"/>
            <a:t>Check for missing values (several techniques)</a:t>
          </a:r>
        </a:p>
      </dgm:t>
    </dgm:pt>
    <dgm:pt modelId="{380A5A52-D97B-7442-B682-28F9D424201B}" type="parTrans" cxnId="{D0140674-2B28-5346-974C-4F1F5B5C445C}">
      <dgm:prSet/>
      <dgm:spPr/>
      <dgm:t>
        <a:bodyPr/>
        <a:lstStyle/>
        <a:p>
          <a:endParaRPr lang="en-US" sz="1200"/>
        </a:p>
      </dgm:t>
    </dgm:pt>
    <dgm:pt modelId="{EB6600C3-A9C0-4645-A670-F8BFBA835982}" type="sibTrans" cxnId="{D0140674-2B28-5346-974C-4F1F5B5C445C}">
      <dgm:prSet/>
      <dgm:spPr/>
      <dgm:t>
        <a:bodyPr/>
        <a:lstStyle/>
        <a:p>
          <a:endParaRPr lang="en-US" sz="1200"/>
        </a:p>
      </dgm:t>
    </dgm:pt>
    <dgm:pt modelId="{5257E7BF-0B1B-794F-BDC2-267E5AF19136}">
      <dgm:prSet phldrT="[Text]" custT="1"/>
      <dgm:spPr>
        <a:solidFill>
          <a:schemeClr val="accent1">
            <a:lumMod val="20000"/>
            <a:lumOff val="80000"/>
          </a:schemeClr>
        </a:solidFill>
        <a:ln>
          <a:solidFill>
            <a:schemeClr val="accent1">
              <a:lumMod val="20000"/>
              <a:lumOff val="80000"/>
            </a:schemeClr>
          </a:solidFill>
        </a:ln>
      </dgm:spPr>
      <dgm:t>
        <a:bodyPr/>
        <a:lstStyle/>
        <a:p>
          <a:r>
            <a:rPr lang="en-US" sz="1200" dirty="0">
              <a:solidFill>
                <a:schemeClr val="bg1">
                  <a:lumMod val="85000"/>
                </a:schemeClr>
              </a:solidFill>
            </a:rPr>
            <a:t>Classification</a:t>
          </a:r>
        </a:p>
      </dgm:t>
    </dgm:pt>
    <dgm:pt modelId="{5F1426BF-2F2C-B64F-A74E-83956E4DC30D}" type="parTrans" cxnId="{3D9B63A6-AA5A-9548-8615-4DCB49D613C3}">
      <dgm:prSet/>
      <dgm:spPr/>
      <dgm:t>
        <a:bodyPr/>
        <a:lstStyle/>
        <a:p>
          <a:endParaRPr lang="en-US" sz="1200"/>
        </a:p>
      </dgm:t>
    </dgm:pt>
    <dgm:pt modelId="{F8BE4606-0AC3-AE40-862D-807CD64F4698}" type="sibTrans" cxnId="{3D9B63A6-AA5A-9548-8615-4DCB49D613C3}">
      <dgm:prSet/>
      <dgm:spPr/>
      <dgm:t>
        <a:bodyPr/>
        <a:lstStyle/>
        <a:p>
          <a:endParaRPr lang="en-US" sz="1200"/>
        </a:p>
      </dgm:t>
    </dgm:pt>
    <dgm:pt modelId="{8288C304-506A-FD44-B73A-AF0F75CCE1B9}">
      <dgm:prSet custT="1"/>
      <dgm:spPr>
        <a:ln>
          <a:solidFill>
            <a:schemeClr val="accent1">
              <a:lumMod val="20000"/>
              <a:lumOff val="80000"/>
            </a:schemeClr>
          </a:solidFill>
        </a:ln>
      </dgm:spPr>
      <dgm:t>
        <a:bodyPr/>
        <a:lstStyle/>
        <a:p>
          <a:r>
            <a:rPr lang="en-US" sz="1200" dirty="0">
              <a:solidFill>
                <a:schemeClr val="bg1">
                  <a:lumMod val="85000"/>
                </a:schemeClr>
              </a:solidFill>
            </a:rPr>
            <a:t>Statistical analysis</a:t>
          </a:r>
        </a:p>
      </dgm:t>
    </dgm:pt>
    <dgm:pt modelId="{8A96B514-F3EF-FB44-BAC5-7AE88C7C99B4}" type="parTrans" cxnId="{7AAE1B1C-FD7C-F34E-820C-64DE0C6F54FE}">
      <dgm:prSet/>
      <dgm:spPr/>
      <dgm:t>
        <a:bodyPr/>
        <a:lstStyle/>
        <a:p>
          <a:endParaRPr lang="en-US" sz="1200"/>
        </a:p>
      </dgm:t>
    </dgm:pt>
    <dgm:pt modelId="{8E32F5C5-2029-6C48-BB6D-9A06E31ADB60}" type="sibTrans" cxnId="{7AAE1B1C-FD7C-F34E-820C-64DE0C6F54FE}">
      <dgm:prSet/>
      <dgm:spPr/>
      <dgm:t>
        <a:bodyPr/>
        <a:lstStyle/>
        <a:p>
          <a:endParaRPr lang="en-US" sz="1200"/>
        </a:p>
      </dgm:t>
    </dgm:pt>
    <dgm:pt modelId="{0447F7D0-2E13-0941-B647-1A842EE95620}">
      <dgm:prSet custT="1"/>
      <dgm:spPr>
        <a:ln>
          <a:solidFill>
            <a:schemeClr val="accent1">
              <a:lumMod val="20000"/>
              <a:lumOff val="80000"/>
            </a:schemeClr>
          </a:solidFill>
        </a:ln>
      </dgm:spPr>
      <dgm:t>
        <a:bodyPr/>
        <a:lstStyle/>
        <a:p>
          <a:r>
            <a:rPr lang="en-US" sz="1200" dirty="0">
              <a:solidFill>
                <a:schemeClr val="bg1">
                  <a:lumMod val="85000"/>
                </a:schemeClr>
              </a:solidFill>
            </a:rPr>
            <a:t>Visual analysis – data exploration</a:t>
          </a:r>
        </a:p>
      </dgm:t>
    </dgm:pt>
    <dgm:pt modelId="{035F811C-4385-8145-9377-7BC04B1534B0}" type="parTrans" cxnId="{6F3D32A9-24DD-A146-B94C-8E90C7859714}">
      <dgm:prSet/>
      <dgm:spPr/>
      <dgm:t>
        <a:bodyPr/>
        <a:lstStyle/>
        <a:p>
          <a:endParaRPr lang="en-US" sz="1200"/>
        </a:p>
      </dgm:t>
    </dgm:pt>
    <dgm:pt modelId="{743D53A0-FCA4-4044-86C3-E7A5BBF57312}" type="sibTrans" cxnId="{6F3D32A9-24DD-A146-B94C-8E90C7859714}">
      <dgm:prSet/>
      <dgm:spPr/>
      <dgm:t>
        <a:bodyPr/>
        <a:lstStyle/>
        <a:p>
          <a:endParaRPr lang="en-US" sz="1200"/>
        </a:p>
      </dgm:t>
    </dgm:pt>
    <dgm:pt modelId="{5A2D6C4F-B14A-7048-85D3-BBF0F3D91BBC}">
      <dgm:prSet custT="1"/>
      <dgm:spPr>
        <a:ln>
          <a:solidFill>
            <a:schemeClr val="accent1">
              <a:lumMod val="20000"/>
              <a:lumOff val="80000"/>
            </a:schemeClr>
          </a:solidFill>
        </a:ln>
      </dgm:spPr>
      <dgm:t>
        <a:bodyPr/>
        <a:lstStyle/>
        <a:p>
          <a:r>
            <a:rPr lang="en-US" sz="1200" dirty="0">
              <a:solidFill>
                <a:schemeClr val="bg1">
                  <a:lumMod val="85000"/>
                </a:schemeClr>
              </a:solidFill>
            </a:rPr>
            <a:t>Check correlation between features</a:t>
          </a:r>
        </a:p>
      </dgm:t>
    </dgm:pt>
    <dgm:pt modelId="{B9B6B8A0-8666-9845-A0AD-B225854DAD75}" type="parTrans" cxnId="{546236F7-8919-5D43-A50B-698EBCB2F167}">
      <dgm:prSet/>
      <dgm:spPr/>
      <dgm:t>
        <a:bodyPr/>
        <a:lstStyle/>
        <a:p>
          <a:endParaRPr lang="en-US" sz="1200"/>
        </a:p>
      </dgm:t>
    </dgm:pt>
    <dgm:pt modelId="{8FD9E9ED-236D-5945-85B3-C1C6A1DC3505}" type="sibTrans" cxnId="{546236F7-8919-5D43-A50B-698EBCB2F167}">
      <dgm:prSet/>
      <dgm:spPr/>
      <dgm:t>
        <a:bodyPr/>
        <a:lstStyle/>
        <a:p>
          <a:endParaRPr lang="en-US" sz="1200"/>
        </a:p>
      </dgm:t>
    </dgm:pt>
    <dgm:pt modelId="{B4F6DED8-C65F-6D45-9E15-E79A6CC02F7F}">
      <dgm:prSet custT="1"/>
      <dgm:spPr>
        <a:solidFill>
          <a:schemeClr val="accent1">
            <a:lumMod val="20000"/>
            <a:lumOff val="80000"/>
          </a:schemeClr>
        </a:solidFill>
        <a:ln>
          <a:solidFill>
            <a:schemeClr val="accent1">
              <a:lumMod val="20000"/>
              <a:lumOff val="80000"/>
            </a:schemeClr>
          </a:solidFill>
        </a:ln>
      </dgm:spPr>
      <dgm:t>
        <a:bodyPr/>
        <a:lstStyle/>
        <a:p>
          <a:r>
            <a:rPr lang="en-US" sz="1200" dirty="0">
              <a:solidFill>
                <a:schemeClr val="bg1">
                  <a:lumMod val="85000"/>
                </a:schemeClr>
              </a:solidFill>
            </a:rPr>
            <a:t>Understanding the data</a:t>
          </a:r>
        </a:p>
      </dgm:t>
    </dgm:pt>
    <dgm:pt modelId="{68B5A998-4497-CF49-B9AA-5450F36B70DF}" type="parTrans" cxnId="{E8DDF122-CACE-A84E-8D0B-859FA27822E6}">
      <dgm:prSet/>
      <dgm:spPr/>
      <dgm:t>
        <a:bodyPr/>
        <a:lstStyle/>
        <a:p>
          <a:endParaRPr lang="en-US" sz="1200"/>
        </a:p>
      </dgm:t>
    </dgm:pt>
    <dgm:pt modelId="{0476FC28-9C60-BD4F-B576-57D59B4C9252}" type="sibTrans" cxnId="{E8DDF122-CACE-A84E-8D0B-859FA27822E6}">
      <dgm:prSet/>
      <dgm:spPr>
        <a:solidFill>
          <a:schemeClr val="accent1">
            <a:lumMod val="20000"/>
            <a:lumOff val="80000"/>
          </a:schemeClr>
        </a:solidFill>
        <a:ln>
          <a:solidFill>
            <a:schemeClr val="accent1">
              <a:lumMod val="20000"/>
              <a:lumOff val="80000"/>
            </a:schemeClr>
          </a:solidFill>
        </a:ln>
      </dgm:spPr>
      <dgm:t>
        <a:bodyPr/>
        <a:lstStyle/>
        <a:p>
          <a:endParaRPr lang="en-US" sz="1200"/>
        </a:p>
      </dgm:t>
    </dgm:pt>
    <dgm:pt modelId="{99A7424D-05C6-9140-BD37-F02E4AB945C2}">
      <dgm:prSet custT="1"/>
      <dgm:spPr>
        <a:ln>
          <a:solidFill>
            <a:schemeClr val="accent1">
              <a:lumMod val="20000"/>
              <a:lumOff val="80000"/>
            </a:schemeClr>
          </a:solidFill>
        </a:ln>
      </dgm:spPr>
      <dgm:t>
        <a:bodyPr/>
        <a:lstStyle/>
        <a:p>
          <a:r>
            <a:rPr lang="en-US" sz="1200" dirty="0">
              <a:solidFill>
                <a:schemeClr val="bg1">
                  <a:lumMod val="85000"/>
                </a:schemeClr>
              </a:solidFill>
            </a:rPr>
            <a:t>Data exploration techniques to check distribution of the data</a:t>
          </a:r>
        </a:p>
      </dgm:t>
    </dgm:pt>
    <dgm:pt modelId="{A91D5569-8CF7-1441-82A3-D40CD086AB03}" type="parTrans" cxnId="{DF14DC79-FCF6-3F4C-BE83-590B72CA3DB9}">
      <dgm:prSet/>
      <dgm:spPr/>
      <dgm:t>
        <a:bodyPr/>
        <a:lstStyle/>
        <a:p>
          <a:endParaRPr lang="en-US" sz="1200"/>
        </a:p>
      </dgm:t>
    </dgm:pt>
    <dgm:pt modelId="{8CECE603-32F8-0441-A2F4-DCCB72237A5C}" type="sibTrans" cxnId="{DF14DC79-FCF6-3F4C-BE83-590B72CA3DB9}">
      <dgm:prSet/>
      <dgm:spPr/>
      <dgm:t>
        <a:bodyPr/>
        <a:lstStyle/>
        <a:p>
          <a:endParaRPr lang="en-US" sz="1200"/>
        </a:p>
      </dgm:t>
    </dgm:pt>
    <dgm:pt modelId="{D15A7686-0601-F84B-AE9D-4FA2034FAB96}">
      <dgm:prSet custT="1"/>
      <dgm:spPr>
        <a:ln>
          <a:solidFill>
            <a:schemeClr val="accent1">
              <a:lumMod val="20000"/>
              <a:lumOff val="80000"/>
            </a:schemeClr>
          </a:solidFill>
        </a:ln>
      </dgm:spPr>
      <dgm:t>
        <a:bodyPr/>
        <a:lstStyle/>
        <a:p>
          <a:r>
            <a:rPr lang="en-US" sz="1200" dirty="0">
              <a:solidFill>
                <a:schemeClr val="bg1">
                  <a:lumMod val="85000"/>
                </a:schemeClr>
              </a:solidFill>
            </a:rPr>
            <a:t>Check and deal with outliners: statistical methods, wavelets, Principal Component Analysis or Partial Least Square</a:t>
          </a:r>
        </a:p>
      </dgm:t>
    </dgm:pt>
    <dgm:pt modelId="{6A983A5E-A250-3E49-8C32-9A8ABF50AAAD}" type="parTrans" cxnId="{90F36743-B7C4-944A-8F0C-1991237BC894}">
      <dgm:prSet/>
      <dgm:spPr/>
      <dgm:t>
        <a:bodyPr/>
        <a:lstStyle/>
        <a:p>
          <a:endParaRPr lang="en-US" sz="1200"/>
        </a:p>
      </dgm:t>
    </dgm:pt>
    <dgm:pt modelId="{BBC3BE39-4F8B-9E47-B932-B976707CE6CA}" type="sibTrans" cxnId="{90F36743-B7C4-944A-8F0C-1991237BC894}">
      <dgm:prSet/>
      <dgm:spPr/>
      <dgm:t>
        <a:bodyPr/>
        <a:lstStyle/>
        <a:p>
          <a:endParaRPr lang="en-US" sz="1200"/>
        </a:p>
      </dgm:t>
    </dgm:pt>
    <dgm:pt modelId="{A1D0EBD7-6BFC-E140-8F8A-41ED9FE4E686}">
      <dgm:prSet custT="1"/>
      <dgm:spPr>
        <a:ln>
          <a:solidFill>
            <a:schemeClr val="accent1">
              <a:lumMod val="20000"/>
              <a:lumOff val="80000"/>
            </a:schemeClr>
          </a:solidFill>
        </a:ln>
      </dgm:spPr>
      <dgm:t>
        <a:bodyPr/>
        <a:lstStyle/>
        <a:p>
          <a:r>
            <a:rPr lang="en-US" sz="1200" dirty="0">
              <a:solidFill>
                <a:schemeClr val="bg1">
                  <a:lumMod val="85000"/>
                </a:schemeClr>
              </a:solidFill>
            </a:rPr>
            <a:t>Identify destination address based on protocol and source address</a:t>
          </a:r>
        </a:p>
      </dgm:t>
    </dgm:pt>
    <dgm:pt modelId="{60F8F59A-8D9D-9A4E-81C6-6501FE85C363}" type="parTrans" cxnId="{8BC74B8F-BB52-9D45-AA65-5CF2855EBECF}">
      <dgm:prSet/>
      <dgm:spPr/>
      <dgm:t>
        <a:bodyPr/>
        <a:lstStyle/>
        <a:p>
          <a:endParaRPr lang="en-US" sz="1200"/>
        </a:p>
      </dgm:t>
    </dgm:pt>
    <dgm:pt modelId="{017A89AD-9EC3-DB4A-920C-F82AF3561ABA}" type="sibTrans" cxnId="{8BC74B8F-BB52-9D45-AA65-5CF2855EBECF}">
      <dgm:prSet/>
      <dgm:spPr/>
      <dgm:t>
        <a:bodyPr/>
        <a:lstStyle/>
        <a:p>
          <a:endParaRPr lang="en-US" sz="1200"/>
        </a:p>
      </dgm:t>
    </dgm:pt>
    <dgm:pt modelId="{6B322B8A-5175-CB4F-A6CC-D54D04F3B62E}">
      <dgm:prSet custT="1"/>
      <dgm:spPr/>
      <dgm:t>
        <a:bodyPr/>
        <a:lstStyle/>
        <a:p>
          <a:r>
            <a:rPr lang="en-US" sz="1200" dirty="0">
              <a:solidFill>
                <a:schemeClr val="tx1"/>
              </a:solidFill>
            </a:rPr>
            <a:t>Remove redundant records</a:t>
          </a:r>
          <a:endParaRPr lang="en-US" sz="1200" dirty="0"/>
        </a:p>
      </dgm:t>
    </dgm:pt>
    <dgm:pt modelId="{2F16B9E9-45EE-BF43-BF57-DBBDF93E38E5}" type="parTrans" cxnId="{77F3A8C5-78B1-0A4C-8D88-BE9A9C26E26C}">
      <dgm:prSet/>
      <dgm:spPr/>
      <dgm:t>
        <a:bodyPr/>
        <a:lstStyle/>
        <a:p>
          <a:endParaRPr lang="en-US"/>
        </a:p>
      </dgm:t>
    </dgm:pt>
    <dgm:pt modelId="{8A7DEA1D-E4AA-E84B-B55C-C7AA15355E78}" type="sibTrans" cxnId="{77F3A8C5-78B1-0A4C-8D88-BE9A9C26E26C}">
      <dgm:prSet/>
      <dgm:spPr/>
      <dgm:t>
        <a:bodyPr/>
        <a:lstStyle/>
        <a:p>
          <a:endParaRPr lang="en-US"/>
        </a:p>
      </dgm:t>
    </dgm:pt>
    <dgm:pt modelId="{57B10694-5941-1847-8112-2931E8255BF7}">
      <dgm:prSet custT="1"/>
      <dgm:spPr/>
      <dgm:t>
        <a:bodyPr/>
        <a:lstStyle/>
        <a:p>
          <a:r>
            <a:rPr lang="en-US" sz="1200" dirty="0"/>
            <a:t>Convert IP address to domain names</a:t>
          </a:r>
        </a:p>
      </dgm:t>
    </dgm:pt>
    <dgm:pt modelId="{3BE390FE-61BC-D241-890F-2FD41A28D4F3}" type="parTrans" cxnId="{167D1B2E-7700-5541-9E3A-57411C74E3B7}">
      <dgm:prSet/>
      <dgm:spPr/>
      <dgm:t>
        <a:bodyPr/>
        <a:lstStyle/>
        <a:p>
          <a:endParaRPr lang="en-US"/>
        </a:p>
      </dgm:t>
    </dgm:pt>
    <dgm:pt modelId="{6A95E278-CA14-5D42-BEF6-6906FDA6F93C}" type="sibTrans" cxnId="{167D1B2E-7700-5541-9E3A-57411C74E3B7}">
      <dgm:prSet/>
      <dgm:spPr/>
      <dgm:t>
        <a:bodyPr/>
        <a:lstStyle/>
        <a:p>
          <a:endParaRPr lang="en-US"/>
        </a:p>
      </dgm:t>
    </dgm:pt>
    <dgm:pt modelId="{D5FD2BB6-C0B5-0440-8E6E-151120C99E18}">
      <dgm:prSet custT="1"/>
      <dgm:spPr>
        <a:ln>
          <a:solidFill>
            <a:schemeClr val="accent1">
              <a:lumMod val="20000"/>
              <a:lumOff val="80000"/>
            </a:schemeClr>
          </a:solidFill>
        </a:ln>
      </dgm:spPr>
      <dgm:t>
        <a:bodyPr/>
        <a:lstStyle/>
        <a:p>
          <a:r>
            <a:rPr lang="en-US" sz="1200" dirty="0">
              <a:solidFill>
                <a:schemeClr val="bg1">
                  <a:lumMod val="85000"/>
                </a:schemeClr>
              </a:solidFill>
            </a:rPr>
            <a:t>Identify device type based on the highest probability </a:t>
          </a:r>
        </a:p>
      </dgm:t>
    </dgm:pt>
    <dgm:pt modelId="{3A9381A9-B586-144A-BC67-F4F8BAED4320}" type="parTrans" cxnId="{91448D47-1AC1-1042-8440-4F66898C33A8}">
      <dgm:prSet/>
      <dgm:spPr/>
      <dgm:t>
        <a:bodyPr/>
        <a:lstStyle/>
        <a:p>
          <a:endParaRPr lang="en-US"/>
        </a:p>
      </dgm:t>
    </dgm:pt>
    <dgm:pt modelId="{A1BEC149-6563-7943-A786-8B1142CD67D5}" type="sibTrans" cxnId="{91448D47-1AC1-1042-8440-4F66898C33A8}">
      <dgm:prSet/>
      <dgm:spPr/>
      <dgm:t>
        <a:bodyPr/>
        <a:lstStyle/>
        <a:p>
          <a:endParaRPr lang="en-US"/>
        </a:p>
      </dgm:t>
    </dgm:pt>
    <dgm:pt modelId="{6A20E37B-D442-8D40-8D49-BCB44937F2BD}">
      <dgm:prSet custT="1"/>
      <dgm:spPr>
        <a:ln>
          <a:solidFill>
            <a:schemeClr val="accent1">
              <a:lumMod val="20000"/>
              <a:lumOff val="80000"/>
            </a:schemeClr>
          </a:solidFill>
        </a:ln>
      </dgm:spPr>
      <dgm:t>
        <a:bodyPr/>
        <a:lstStyle/>
        <a:p>
          <a:pPr>
            <a:buChar char="•"/>
          </a:pPr>
          <a:r>
            <a:rPr lang="en-US" sz="1200" dirty="0">
              <a:solidFill>
                <a:schemeClr val="bg1">
                  <a:lumMod val="85000"/>
                </a:schemeClr>
              </a:solidFill>
            </a:rPr>
            <a:t>Identify mean IAT based on median, min, max, variance of IAT</a:t>
          </a:r>
        </a:p>
      </dgm:t>
    </dgm:pt>
    <dgm:pt modelId="{04C8D298-3ACC-6D42-A9C9-AC3188451F96}" type="parTrans" cxnId="{B77F9445-1B90-3E42-B576-62FC21E4D971}">
      <dgm:prSet/>
      <dgm:spPr/>
      <dgm:t>
        <a:bodyPr/>
        <a:lstStyle/>
        <a:p>
          <a:endParaRPr lang="en-US"/>
        </a:p>
      </dgm:t>
    </dgm:pt>
    <dgm:pt modelId="{15EA4CB4-FD46-1944-A53F-7FCD84C48731}" type="sibTrans" cxnId="{B77F9445-1B90-3E42-B576-62FC21E4D971}">
      <dgm:prSet/>
      <dgm:spPr/>
      <dgm:t>
        <a:bodyPr/>
        <a:lstStyle/>
        <a:p>
          <a:endParaRPr lang="en-US"/>
        </a:p>
      </dgm:t>
    </dgm:pt>
    <dgm:pt modelId="{383AD7FD-9100-3E40-8CAB-5C2CB50528CA}" type="pres">
      <dgm:prSet presAssocID="{40857979-BBE8-5F48-A13F-49A499E862FD}" presName="linearFlow" presStyleCnt="0">
        <dgm:presLayoutVars>
          <dgm:dir/>
          <dgm:animLvl val="lvl"/>
          <dgm:resizeHandles val="exact"/>
        </dgm:presLayoutVars>
      </dgm:prSet>
      <dgm:spPr/>
    </dgm:pt>
    <dgm:pt modelId="{E443211C-9508-7047-9A61-971E450A2AFD}" type="pres">
      <dgm:prSet presAssocID="{09970461-A36C-344D-AE28-2B2B8E477A70}" presName="composite" presStyleCnt="0"/>
      <dgm:spPr/>
    </dgm:pt>
    <dgm:pt modelId="{8EFD59D6-57A6-4D47-8361-0DDB920B23BC}" type="pres">
      <dgm:prSet presAssocID="{09970461-A36C-344D-AE28-2B2B8E477A70}" presName="parTx" presStyleLbl="node1" presStyleIdx="0" presStyleCnt="4">
        <dgm:presLayoutVars>
          <dgm:chMax val="0"/>
          <dgm:chPref val="0"/>
          <dgm:bulletEnabled val="1"/>
        </dgm:presLayoutVars>
      </dgm:prSet>
      <dgm:spPr/>
    </dgm:pt>
    <dgm:pt modelId="{5106ADF3-4D3C-6E45-BF14-8684E0C4DDFE}" type="pres">
      <dgm:prSet presAssocID="{09970461-A36C-344D-AE28-2B2B8E477A70}" presName="parSh" presStyleLbl="node1" presStyleIdx="0" presStyleCnt="4" custScaleY="75132" custLinFactNeighborY="-6147"/>
      <dgm:spPr/>
    </dgm:pt>
    <dgm:pt modelId="{6B1B7B4C-6C1B-8647-89C3-C6BB09ED685B}" type="pres">
      <dgm:prSet presAssocID="{09970461-A36C-344D-AE28-2B2B8E477A70}" presName="desTx" presStyleLbl="fgAcc1" presStyleIdx="0" presStyleCnt="4" custScaleY="73510" custLinFactNeighborX="-114" custLinFactNeighborY="-13005">
        <dgm:presLayoutVars>
          <dgm:bulletEnabled val="1"/>
        </dgm:presLayoutVars>
      </dgm:prSet>
      <dgm:spPr/>
    </dgm:pt>
    <dgm:pt modelId="{71A368E3-7C89-7449-8B42-D4C6149179D1}" type="pres">
      <dgm:prSet presAssocID="{4C455FFC-306F-B646-9533-627C1EE4394F}" presName="sibTrans" presStyleLbl="sibTrans2D1" presStyleIdx="0" presStyleCnt="3"/>
      <dgm:spPr/>
    </dgm:pt>
    <dgm:pt modelId="{1050BD4C-BEC4-5E44-A8F4-5DDBD6CB2D9C}" type="pres">
      <dgm:prSet presAssocID="{4C455FFC-306F-B646-9533-627C1EE4394F}" presName="connTx" presStyleLbl="sibTrans2D1" presStyleIdx="0" presStyleCnt="3"/>
      <dgm:spPr/>
    </dgm:pt>
    <dgm:pt modelId="{998EC344-3284-9B48-8F69-8F63B6B54502}" type="pres">
      <dgm:prSet presAssocID="{B4F6DED8-C65F-6D45-9E15-E79A6CC02F7F}" presName="composite" presStyleCnt="0"/>
      <dgm:spPr/>
    </dgm:pt>
    <dgm:pt modelId="{82E547E3-CCC0-044B-BDDD-FB541E39E77D}" type="pres">
      <dgm:prSet presAssocID="{B4F6DED8-C65F-6D45-9E15-E79A6CC02F7F}" presName="parTx" presStyleLbl="node1" presStyleIdx="0" presStyleCnt="4">
        <dgm:presLayoutVars>
          <dgm:chMax val="0"/>
          <dgm:chPref val="0"/>
          <dgm:bulletEnabled val="1"/>
        </dgm:presLayoutVars>
      </dgm:prSet>
      <dgm:spPr/>
    </dgm:pt>
    <dgm:pt modelId="{5D81D923-EEB1-F644-BF7B-51880241AB70}" type="pres">
      <dgm:prSet presAssocID="{B4F6DED8-C65F-6D45-9E15-E79A6CC02F7F}" presName="parSh" presStyleLbl="node1" presStyleIdx="1" presStyleCnt="4" custScaleX="115931"/>
      <dgm:spPr/>
    </dgm:pt>
    <dgm:pt modelId="{095F3657-C314-F84D-A4CC-29906FDA5429}" type="pres">
      <dgm:prSet presAssocID="{B4F6DED8-C65F-6D45-9E15-E79A6CC02F7F}" presName="desTx" presStyleLbl="fgAcc1" presStyleIdx="1" presStyleCnt="4" custScaleX="145388" custScaleY="75437" custLinFactNeighborX="18476" custLinFactNeighborY="-12523">
        <dgm:presLayoutVars>
          <dgm:bulletEnabled val="1"/>
        </dgm:presLayoutVars>
      </dgm:prSet>
      <dgm:spPr/>
    </dgm:pt>
    <dgm:pt modelId="{E608E694-4FA9-704A-8C40-316D0D08E861}" type="pres">
      <dgm:prSet presAssocID="{0476FC28-9C60-BD4F-B576-57D59B4C9252}" presName="sibTrans" presStyleLbl="sibTrans2D1" presStyleIdx="1" presStyleCnt="3"/>
      <dgm:spPr/>
    </dgm:pt>
    <dgm:pt modelId="{502F9346-89D5-914A-9D28-5A87BC0436E1}" type="pres">
      <dgm:prSet presAssocID="{0476FC28-9C60-BD4F-B576-57D59B4C9252}" presName="connTx" presStyleLbl="sibTrans2D1" presStyleIdx="1" presStyleCnt="3"/>
      <dgm:spPr/>
    </dgm:pt>
    <dgm:pt modelId="{292DDAAB-E5BC-8544-996A-A915EDFE7779}" type="pres">
      <dgm:prSet presAssocID="{50FCD9AB-CF81-714C-A017-5B1918BB8B1D}" presName="composite" presStyleCnt="0"/>
      <dgm:spPr/>
    </dgm:pt>
    <dgm:pt modelId="{2A09F632-0929-0F45-AA86-E0B7C188F336}" type="pres">
      <dgm:prSet presAssocID="{50FCD9AB-CF81-714C-A017-5B1918BB8B1D}" presName="parTx" presStyleLbl="node1" presStyleIdx="1" presStyleCnt="4">
        <dgm:presLayoutVars>
          <dgm:chMax val="0"/>
          <dgm:chPref val="0"/>
          <dgm:bulletEnabled val="1"/>
        </dgm:presLayoutVars>
      </dgm:prSet>
      <dgm:spPr/>
    </dgm:pt>
    <dgm:pt modelId="{61BEE467-5FEB-7C4A-A1D6-5E61961996BC}" type="pres">
      <dgm:prSet presAssocID="{50FCD9AB-CF81-714C-A017-5B1918BB8B1D}" presName="parSh" presStyleLbl="node1" presStyleIdx="2" presStyleCnt="4"/>
      <dgm:spPr/>
    </dgm:pt>
    <dgm:pt modelId="{15FDC2CD-3EC5-4F47-BCCF-81ADBDEEF3FB}" type="pres">
      <dgm:prSet presAssocID="{50FCD9AB-CF81-714C-A017-5B1918BB8B1D}" presName="desTx" presStyleLbl="fgAcc1" presStyleIdx="2" presStyleCnt="4" custScaleY="71584" custLinFactNeighborY="-15895">
        <dgm:presLayoutVars>
          <dgm:bulletEnabled val="1"/>
        </dgm:presLayoutVars>
      </dgm:prSet>
      <dgm:spPr/>
    </dgm:pt>
    <dgm:pt modelId="{95BF1499-6660-E24F-9B37-F99D4680D0AD}" type="pres">
      <dgm:prSet presAssocID="{8CCFB1F0-315C-3441-9F1D-B38DEFA18909}" presName="sibTrans" presStyleLbl="sibTrans2D1" presStyleIdx="2" presStyleCnt="3"/>
      <dgm:spPr/>
    </dgm:pt>
    <dgm:pt modelId="{37FA11A7-E5BC-FA47-BB05-F7244117DEF7}" type="pres">
      <dgm:prSet presAssocID="{8CCFB1F0-315C-3441-9F1D-B38DEFA18909}" presName="connTx" presStyleLbl="sibTrans2D1" presStyleIdx="2" presStyleCnt="3"/>
      <dgm:spPr/>
    </dgm:pt>
    <dgm:pt modelId="{6C15BADD-CC79-3347-8BF4-A4D80F07D842}" type="pres">
      <dgm:prSet presAssocID="{5257E7BF-0B1B-794F-BDC2-267E5AF19136}" presName="composite" presStyleCnt="0"/>
      <dgm:spPr/>
    </dgm:pt>
    <dgm:pt modelId="{B0E92929-7869-D641-BCCD-76BA7A102DEB}" type="pres">
      <dgm:prSet presAssocID="{5257E7BF-0B1B-794F-BDC2-267E5AF19136}" presName="parTx" presStyleLbl="node1" presStyleIdx="2" presStyleCnt="4">
        <dgm:presLayoutVars>
          <dgm:chMax val="0"/>
          <dgm:chPref val="0"/>
          <dgm:bulletEnabled val="1"/>
        </dgm:presLayoutVars>
      </dgm:prSet>
      <dgm:spPr/>
    </dgm:pt>
    <dgm:pt modelId="{10616576-C1C7-224A-A17F-1ED5CB056619}" type="pres">
      <dgm:prSet presAssocID="{5257E7BF-0B1B-794F-BDC2-267E5AF19136}" presName="parSh" presStyleLbl="node1" presStyleIdx="3" presStyleCnt="4" custScaleY="76291" custLinFactNeighborX="-924" custLinFactNeighborY="-2327"/>
      <dgm:spPr/>
    </dgm:pt>
    <dgm:pt modelId="{2B45493F-D1F5-5241-9906-132B54DD37B2}" type="pres">
      <dgm:prSet presAssocID="{5257E7BF-0B1B-794F-BDC2-267E5AF19136}" presName="desTx" presStyleLbl="fgAcc1" presStyleIdx="3" presStyleCnt="4" custScaleY="81383" custLinFactNeighborX="193" custLinFactNeighborY="-8850">
        <dgm:presLayoutVars>
          <dgm:bulletEnabled val="1"/>
        </dgm:presLayoutVars>
      </dgm:prSet>
      <dgm:spPr/>
    </dgm:pt>
  </dgm:ptLst>
  <dgm:cxnLst>
    <dgm:cxn modelId="{D97F990B-5E55-3841-8D59-6D1191A832B3}" type="presOf" srcId="{09970461-A36C-344D-AE28-2B2B8E477A70}" destId="{5106ADF3-4D3C-6E45-BF14-8684E0C4DDFE}" srcOrd="1" destOrd="0" presId="urn:microsoft.com/office/officeart/2005/8/layout/process3"/>
    <dgm:cxn modelId="{D6430715-BDB9-C848-AD4C-00CAEFC58BC6}" type="presOf" srcId="{0447F7D0-2E13-0941-B647-1A842EE95620}" destId="{15FDC2CD-3EC5-4F47-BCCF-81ADBDEEF3FB}" srcOrd="0" destOrd="1" presId="urn:microsoft.com/office/officeart/2005/8/layout/process3"/>
    <dgm:cxn modelId="{7AAE1B1C-FD7C-F34E-820C-64DE0C6F54FE}" srcId="{50FCD9AB-CF81-714C-A017-5B1918BB8B1D}" destId="{8288C304-506A-FD44-B73A-AF0F75CCE1B9}" srcOrd="0" destOrd="0" parTransId="{8A96B514-F3EF-FB44-BAC5-7AE88C7C99B4}" sibTransId="{8E32F5C5-2029-6C48-BB6D-9A06E31ADB60}"/>
    <dgm:cxn modelId="{E8DDF122-CACE-A84E-8D0B-859FA27822E6}" srcId="{40857979-BBE8-5F48-A13F-49A499E862FD}" destId="{B4F6DED8-C65F-6D45-9E15-E79A6CC02F7F}" srcOrd="1" destOrd="0" parTransId="{68B5A998-4497-CF49-B9AA-5450F36B70DF}" sibTransId="{0476FC28-9C60-BD4F-B576-57D59B4C9252}"/>
    <dgm:cxn modelId="{167D1B2E-7700-5541-9E3A-57411C74E3B7}" srcId="{09970461-A36C-344D-AE28-2B2B8E477A70}" destId="{57B10694-5941-1847-8112-2931E8255BF7}" srcOrd="2" destOrd="0" parTransId="{3BE390FE-61BC-D241-890F-2FD41A28D4F3}" sibTransId="{6A95E278-CA14-5D42-BEF6-6906FDA6F93C}"/>
    <dgm:cxn modelId="{7B140D3A-E71F-A942-AD4F-D33EF7A0EB07}" srcId="{40857979-BBE8-5F48-A13F-49A499E862FD}" destId="{09970461-A36C-344D-AE28-2B2B8E477A70}" srcOrd="0" destOrd="0" parTransId="{F8E85989-A2D5-1246-9936-27DE349D9A1A}" sibTransId="{4C455FFC-306F-B646-9533-627C1EE4394F}"/>
    <dgm:cxn modelId="{28B4513D-86DF-F049-A7F1-E47CFC60D086}" type="presOf" srcId="{6B322B8A-5175-CB4F-A6CC-D54D04F3B62E}" destId="{6B1B7B4C-6C1B-8647-89C3-C6BB09ED685B}" srcOrd="0" destOrd="1" presId="urn:microsoft.com/office/officeart/2005/8/layout/process3"/>
    <dgm:cxn modelId="{C4A2AE3F-234B-B64D-9F53-FED4F27BC664}" type="presOf" srcId="{8CCFB1F0-315C-3441-9F1D-B38DEFA18909}" destId="{95BF1499-6660-E24F-9B37-F99D4680D0AD}" srcOrd="0" destOrd="0" presId="urn:microsoft.com/office/officeart/2005/8/layout/process3"/>
    <dgm:cxn modelId="{90F36743-B7C4-944A-8F0C-1991237BC894}" srcId="{B4F6DED8-C65F-6D45-9E15-E79A6CC02F7F}" destId="{D15A7686-0601-F84B-AE9D-4FA2034FAB96}" srcOrd="1" destOrd="0" parTransId="{6A983A5E-A250-3E49-8C32-9A8ABF50AAAD}" sibTransId="{BBC3BE39-4F8B-9E47-B932-B976707CE6CA}"/>
    <dgm:cxn modelId="{B77F9445-1B90-3E42-B576-62FC21E4D971}" srcId="{5257E7BF-0B1B-794F-BDC2-267E5AF19136}" destId="{6A20E37B-D442-8D40-8D49-BCB44937F2BD}" srcOrd="1" destOrd="0" parTransId="{04C8D298-3ACC-6D42-A9C9-AC3188451F96}" sibTransId="{15EA4CB4-FD46-1944-A53F-7FCD84C48731}"/>
    <dgm:cxn modelId="{91448D47-1AC1-1042-8440-4F66898C33A8}" srcId="{5257E7BF-0B1B-794F-BDC2-267E5AF19136}" destId="{D5FD2BB6-C0B5-0440-8E6E-151120C99E18}" srcOrd="2" destOrd="0" parTransId="{3A9381A9-B586-144A-BC67-F4F8BAED4320}" sibTransId="{A1BEC149-6563-7943-A786-8B1142CD67D5}"/>
    <dgm:cxn modelId="{00EB6356-BB3D-0B48-8B74-44D3066B2714}" type="presOf" srcId="{40857979-BBE8-5F48-A13F-49A499E862FD}" destId="{383AD7FD-9100-3E40-8CAB-5C2CB50528CA}" srcOrd="0" destOrd="0" presId="urn:microsoft.com/office/officeart/2005/8/layout/process3"/>
    <dgm:cxn modelId="{36054857-DD67-5342-AAAC-A85DD6D78425}" type="presOf" srcId="{6A20E37B-D442-8D40-8D49-BCB44937F2BD}" destId="{2B45493F-D1F5-5241-9906-132B54DD37B2}" srcOrd="0" destOrd="1" presId="urn:microsoft.com/office/officeart/2005/8/layout/process3"/>
    <dgm:cxn modelId="{4B917063-A83B-6940-A7BF-45ED93EB03DF}" type="presOf" srcId="{4C455FFC-306F-B646-9533-627C1EE4394F}" destId="{71A368E3-7C89-7449-8B42-D4C6149179D1}" srcOrd="0" destOrd="0" presId="urn:microsoft.com/office/officeart/2005/8/layout/process3"/>
    <dgm:cxn modelId="{DB51BA64-B759-F64F-96F4-CCEEB265A273}" type="presOf" srcId="{0476FC28-9C60-BD4F-B576-57D59B4C9252}" destId="{E608E694-4FA9-704A-8C40-316D0D08E861}" srcOrd="0" destOrd="0" presId="urn:microsoft.com/office/officeart/2005/8/layout/process3"/>
    <dgm:cxn modelId="{5DB0E764-7297-0E4E-B14D-5FA5AE7D8FA3}" type="presOf" srcId="{5257E7BF-0B1B-794F-BDC2-267E5AF19136}" destId="{10616576-C1C7-224A-A17F-1ED5CB056619}" srcOrd="1" destOrd="0" presId="urn:microsoft.com/office/officeart/2005/8/layout/process3"/>
    <dgm:cxn modelId="{EFA74267-BCF8-9C45-8544-5B57322E580A}" type="presOf" srcId="{50FCD9AB-CF81-714C-A017-5B1918BB8B1D}" destId="{61BEE467-5FEB-7C4A-A1D6-5E61961996BC}" srcOrd="1" destOrd="0" presId="urn:microsoft.com/office/officeart/2005/8/layout/process3"/>
    <dgm:cxn modelId="{56DDC167-429B-264A-9CEB-563FB021D47C}" type="presOf" srcId="{D5FD2BB6-C0B5-0440-8E6E-151120C99E18}" destId="{2B45493F-D1F5-5241-9906-132B54DD37B2}" srcOrd="0" destOrd="2" presId="urn:microsoft.com/office/officeart/2005/8/layout/process3"/>
    <dgm:cxn modelId="{2C1A3072-B509-E644-B28E-6EA9389AA354}" type="presOf" srcId="{0476FC28-9C60-BD4F-B576-57D59B4C9252}" destId="{502F9346-89D5-914A-9D28-5A87BC0436E1}" srcOrd="1" destOrd="0" presId="urn:microsoft.com/office/officeart/2005/8/layout/process3"/>
    <dgm:cxn modelId="{D0140674-2B28-5346-974C-4F1F5B5C445C}" srcId="{09970461-A36C-344D-AE28-2B2B8E477A70}" destId="{6EAE9B3B-7E5F-9447-928A-333A10615C5D}" srcOrd="0" destOrd="0" parTransId="{380A5A52-D97B-7442-B682-28F9D424201B}" sibTransId="{EB6600C3-A9C0-4645-A670-F8BFBA835982}"/>
    <dgm:cxn modelId="{DF14DC79-FCF6-3F4C-BE83-590B72CA3DB9}" srcId="{B4F6DED8-C65F-6D45-9E15-E79A6CC02F7F}" destId="{99A7424D-05C6-9140-BD37-F02E4AB945C2}" srcOrd="0" destOrd="0" parTransId="{A91D5569-8CF7-1441-82A3-D40CD086AB03}" sibTransId="{8CECE603-32F8-0441-A2F4-DCCB72237A5C}"/>
    <dgm:cxn modelId="{8BC74B8F-BB52-9D45-AA65-5CF2855EBECF}" srcId="{5257E7BF-0B1B-794F-BDC2-267E5AF19136}" destId="{A1D0EBD7-6BFC-E140-8F8A-41ED9FE4E686}" srcOrd="0" destOrd="0" parTransId="{60F8F59A-8D9D-9A4E-81C6-6501FE85C363}" sibTransId="{017A89AD-9EC3-DB4A-920C-F82AF3561ABA}"/>
    <dgm:cxn modelId="{C2DA9C91-D351-4E48-A311-824E8FCB6751}" srcId="{40857979-BBE8-5F48-A13F-49A499E862FD}" destId="{50FCD9AB-CF81-714C-A017-5B1918BB8B1D}" srcOrd="2" destOrd="0" parTransId="{4E60D5DC-BEBA-B74D-B016-0B6ADC865A67}" sibTransId="{8CCFB1F0-315C-3441-9F1D-B38DEFA18909}"/>
    <dgm:cxn modelId="{395082A1-91D2-8D4B-B22A-56FDC76928C8}" type="presOf" srcId="{D15A7686-0601-F84B-AE9D-4FA2034FAB96}" destId="{095F3657-C314-F84D-A4CC-29906FDA5429}" srcOrd="0" destOrd="1" presId="urn:microsoft.com/office/officeart/2005/8/layout/process3"/>
    <dgm:cxn modelId="{3D9B63A6-AA5A-9548-8615-4DCB49D613C3}" srcId="{40857979-BBE8-5F48-A13F-49A499E862FD}" destId="{5257E7BF-0B1B-794F-BDC2-267E5AF19136}" srcOrd="3" destOrd="0" parTransId="{5F1426BF-2F2C-B64F-A74E-83956E4DC30D}" sibTransId="{F8BE4606-0AC3-AE40-862D-807CD64F4698}"/>
    <dgm:cxn modelId="{A2F5FCA8-B8F6-7843-8510-0D589CF11D68}" type="presOf" srcId="{4C455FFC-306F-B646-9533-627C1EE4394F}" destId="{1050BD4C-BEC4-5E44-A8F4-5DDBD6CB2D9C}" srcOrd="1" destOrd="0" presId="urn:microsoft.com/office/officeart/2005/8/layout/process3"/>
    <dgm:cxn modelId="{6F3D32A9-24DD-A146-B94C-8E90C7859714}" srcId="{50FCD9AB-CF81-714C-A017-5B1918BB8B1D}" destId="{0447F7D0-2E13-0941-B647-1A842EE95620}" srcOrd="1" destOrd="0" parTransId="{035F811C-4385-8145-9377-7BC04B1534B0}" sibTransId="{743D53A0-FCA4-4044-86C3-E7A5BBF57312}"/>
    <dgm:cxn modelId="{0A9C83B1-8B7C-9F4C-B4C5-31E4FF836643}" type="presOf" srcId="{A1D0EBD7-6BFC-E140-8F8A-41ED9FE4E686}" destId="{2B45493F-D1F5-5241-9906-132B54DD37B2}" srcOrd="0" destOrd="0" presId="urn:microsoft.com/office/officeart/2005/8/layout/process3"/>
    <dgm:cxn modelId="{CD2EA0B2-7279-954F-9993-4B4384B90F3B}" type="presOf" srcId="{99A7424D-05C6-9140-BD37-F02E4AB945C2}" destId="{095F3657-C314-F84D-A4CC-29906FDA5429}" srcOrd="0" destOrd="0" presId="urn:microsoft.com/office/officeart/2005/8/layout/process3"/>
    <dgm:cxn modelId="{8075E7B5-B499-4C42-8DFE-1F74F24BA3BA}" type="presOf" srcId="{09970461-A36C-344D-AE28-2B2B8E477A70}" destId="{8EFD59D6-57A6-4D47-8361-0DDB920B23BC}" srcOrd="0" destOrd="0" presId="urn:microsoft.com/office/officeart/2005/8/layout/process3"/>
    <dgm:cxn modelId="{0EC8ACBF-373B-4646-9E68-1D499D853795}" type="presOf" srcId="{6EAE9B3B-7E5F-9447-928A-333A10615C5D}" destId="{6B1B7B4C-6C1B-8647-89C3-C6BB09ED685B}" srcOrd="0" destOrd="0" presId="urn:microsoft.com/office/officeart/2005/8/layout/process3"/>
    <dgm:cxn modelId="{5AD06AC4-282A-A04E-96A2-6007DD0BAF57}" type="presOf" srcId="{57B10694-5941-1847-8112-2931E8255BF7}" destId="{6B1B7B4C-6C1B-8647-89C3-C6BB09ED685B}" srcOrd="0" destOrd="2" presId="urn:microsoft.com/office/officeart/2005/8/layout/process3"/>
    <dgm:cxn modelId="{77F3A8C5-78B1-0A4C-8D88-BE9A9C26E26C}" srcId="{09970461-A36C-344D-AE28-2B2B8E477A70}" destId="{6B322B8A-5175-CB4F-A6CC-D54D04F3B62E}" srcOrd="1" destOrd="0" parTransId="{2F16B9E9-45EE-BF43-BF57-DBBDF93E38E5}" sibTransId="{8A7DEA1D-E4AA-E84B-B55C-C7AA15355E78}"/>
    <dgm:cxn modelId="{68EAD9D1-A53A-6F43-B0B4-A45AB73ADB95}" type="presOf" srcId="{B4F6DED8-C65F-6D45-9E15-E79A6CC02F7F}" destId="{82E547E3-CCC0-044B-BDDD-FB541E39E77D}" srcOrd="0" destOrd="0" presId="urn:microsoft.com/office/officeart/2005/8/layout/process3"/>
    <dgm:cxn modelId="{5C1850D4-BB11-9445-80A9-C42F1849B931}" type="presOf" srcId="{5A2D6C4F-B14A-7048-85D3-BBF0F3D91BBC}" destId="{15FDC2CD-3EC5-4F47-BCCF-81ADBDEEF3FB}" srcOrd="0" destOrd="2" presId="urn:microsoft.com/office/officeart/2005/8/layout/process3"/>
    <dgm:cxn modelId="{BE86AEE3-5C91-F447-8B96-F6F1EFDF7B28}" type="presOf" srcId="{50FCD9AB-CF81-714C-A017-5B1918BB8B1D}" destId="{2A09F632-0929-0F45-AA86-E0B7C188F336}" srcOrd="0" destOrd="0" presId="urn:microsoft.com/office/officeart/2005/8/layout/process3"/>
    <dgm:cxn modelId="{0D14C7E9-19A1-594F-A89A-2257FC61BA4F}" type="presOf" srcId="{B4F6DED8-C65F-6D45-9E15-E79A6CC02F7F}" destId="{5D81D923-EEB1-F644-BF7B-51880241AB70}" srcOrd="1" destOrd="0" presId="urn:microsoft.com/office/officeart/2005/8/layout/process3"/>
    <dgm:cxn modelId="{E6DE14F2-F560-214E-A7E5-C1159E55A88E}" type="presOf" srcId="{8288C304-506A-FD44-B73A-AF0F75CCE1B9}" destId="{15FDC2CD-3EC5-4F47-BCCF-81ADBDEEF3FB}" srcOrd="0" destOrd="0" presId="urn:microsoft.com/office/officeart/2005/8/layout/process3"/>
    <dgm:cxn modelId="{9793CFF5-7198-6D4D-8746-EFAEA335F09F}" type="presOf" srcId="{5257E7BF-0B1B-794F-BDC2-267E5AF19136}" destId="{B0E92929-7869-D641-BCCD-76BA7A102DEB}" srcOrd="0" destOrd="0" presId="urn:microsoft.com/office/officeart/2005/8/layout/process3"/>
    <dgm:cxn modelId="{546236F7-8919-5D43-A50B-698EBCB2F167}" srcId="{50FCD9AB-CF81-714C-A017-5B1918BB8B1D}" destId="{5A2D6C4F-B14A-7048-85D3-BBF0F3D91BBC}" srcOrd="2" destOrd="0" parTransId="{B9B6B8A0-8666-9845-A0AD-B225854DAD75}" sibTransId="{8FD9E9ED-236D-5945-85B3-C1C6A1DC3505}"/>
    <dgm:cxn modelId="{36A6DCFB-2207-AA45-9C83-A948A7D9304F}" type="presOf" srcId="{8CCFB1F0-315C-3441-9F1D-B38DEFA18909}" destId="{37FA11A7-E5BC-FA47-BB05-F7244117DEF7}" srcOrd="1" destOrd="0" presId="urn:microsoft.com/office/officeart/2005/8/layout/process3"/>
    <dgm:cxn modelId="{4C305606-9F19-054B-A0F3-1A206BA37F2F}" type="presParOf" srcId="{383AD7FD-9100-3E40-8CAB-5C2CB50528CA}" destId="{E443211C-9508-7047-9A61-971E450A2AFD}" srcOrd="0" destOrd="0" presId="urn:microsoft.com/office/officeart/2005/8/layout/process3"/>
    <dgm:cxn modelId="{DDACDA0C-A620-254E-B653-2C345295D5D7}" type="presParOf" srcId="{E443211C-9508-7047-9A61-971E450A2AFD}" destId="{8EFD59D6-57A6-4D47-8361-0DDB920B23BC}" srcOrd="0" destOrd="0" presId="urn:microsoft.com/office/officeart/2005/8/layout/process3"/>
    <dgm:cxn modelId="{13539183-04F7-EF4F-8745-9066B87591AB}" type="presParOf" srcId="{E443211C-9508-7047-9A61-971E450A2AFD}" destId="{5106ADF3-4D3C-6E45-BF14-8684E0C4DDFE}" srcOrd="1" destOrd="0" presId="urn:microsoft.com/office/officeart/2005/8/layout/process3"/>
    <dgm:cxn modelId="{D6CABC45-F8E9-9840-8F28-D9878D87F449}" type="presParOf" srcId="{E443211C-9508-7047-9A61-971E450A2AFD}" destId="{6B1B7B4C-6C1B-8647-89C3-C6BB09ED685B}" srcOrd="2" destOrd="0" presId="urn:microsoft.com/office/officeart/2005/8/layout/process3"/>
    <dgm:cxn modelId="{F4820683-84C3-0347-AE86-535F06672924}" type="presParOf" srcId="{383AD7FD-9100-3E40-8CAB-5C2CB50528CA}" destId="{71A368E3-7C89-7449-8B42-D4C6149179D1}" srcOrd="1" destOrd="0" presId="urn:microsoft.com/office/officeart/2005/8/layout/process3"/>
    <dgm:cxn modelId="{E4D0FC2C-146A-6D4E-8BCB-777149339CA8}" type="presParOf" srcId="{71A368E3-7C89-7449-8B42-D4C6149179D1}" destId="{1050BD4C-BEC4-5E44-A8F4-5DDBD6CB2D9C}" srcOrd="0" destOrd="0" presId="urn:microsoft.com/office/officeart/2005/8/layout/process3"/>
    <dgm:cxn modelId="{15497CBD-655D-C845-89E3-99EF666F6726}" type="presParOf" srcId="{383AD7FD-9100-3E40-8CAB-5C2CB50528CA}" destId="{998EC344-3284-9B48-8F69-8F63B6B54502}" srcOrd="2" destOrd="0" presId="urn:microsoft.com/office/officeart/2005/8/layout/process3"/>
    <dgm:cxn modelId="{2AF688C6-B9C6-2C4F-BA06-DCF887CF7C62}" type="presParOf" srcId="{998EC344-3284-9B48-8F69-8F63B6B54502}" destId="{82E547E3-CCC0-044B-BDDD-FB541E39E77D}" srcOrd="0" destOrd="0" presId="urn:microsoft.com/office/officeart/2005/8/layout/process3"/>
    <dgm:cxn modelId="{BBF2DAA6-89E1-814D-B380-A8B66359A17C}" type="presParOf" srcId="{998EC344-3284-9B48-8F69-8F63B6B54502}" destId="{5D81D923-EEB1-F644-BF7B-51880241AB70}" srcOrd="1" destOrd="0" presId="urn:microsoft.com/office/officeart/2005/8/layout/process3"/>
    <dgm:cxn modelId="{D607A4B3-71C8-234A-9834-78915E605D7C}" type="presParOf" srcId="{998EC344-3284-9B48-8F69-8F63B6B54502}" destId="{095F3657-C314-F84D-A4CC-29906FDA5429}" srcOrd="2" destOrd="0" presId="urn:microsoft.com/office/officeart/2005/8/layout/process3"/>
    <dgm:cxn modelId="{B98A2D86-FD7B-694A-A37B-2A82517B0707}" type="presParOf" srcId="{383AD7FD-9100-3E40-8CAB-5C2CB50528CA}" destId="{E608E694-4FA9-704A-8C40-316D0D08E861}" srcOrd="3" destOrd="0" presId="urn:microsoft.com/office/officeart/2005/8/layout/process3"/>
    <dgm:cxn modelId="{CF9AF355-9D12-5341-9DA6-09F59888814B}" type="presParOf" srcId="{E608E694-4FA9-704A-8C40-316D0D08E861}" destId="{502F9346-89D5-914A-9D28-5A87BC0436E1}" srcOrd="0" destOrd="0" presId="urn:microsoft.com/office/officeart/2005/8/layout/process3"/>
    <dgm:cxn modelId="{ABA2AAE9-A615-5C4D-BF58-585C79D3F55F}" type="presParOf" srcId="{383AD7FD-9100-3E40-8CAB-5C2CB50528CA}" destId="{292DDAAB-E5BC-8544-996A-A915EDFE7779}" srcOrd="4" destOrd="0" presId="urn:microsoft.com/office/officeart/2005/8/layout/process3"/>
    <dgm:cxn modelId="{DAE3767C-3050-AF4A-9E09-3A1077E6C58B}" type="presParOf" srcId="{292DDAAB-E5BC-8544-996A-A915EDFE7779}" destId="{2A09F632-0929-0F45-AA86-E0B7C188F336}" srcOrd="0" destOrd="0" presId="urn:microsoft.com/office/officeart/2005/8/layout/process3"/>
    <dgm:cxn modelId="{56556A34-99DF-154B-8C77-DEC2B37EF9D5}" type="presParOf" srcId="{292DDAAB-E5BC-8544-996A-A915EDFE7779}" destId="{61BEE467-5FEB-7C4A-A1D6-5E61961996BC}" srcOrd="1" destOrd="0" presId="urn:microsoft.com/office/officeart/2005/8/layout/process3"/>
    <dgm:cxn modelId="{B040213E-C588-B742-8946-C83AAE9F83CD}" type="presParOf" srcId="{292DDAAB-E5BC-8544-996A-A915EDFE7779}" destId="{15FDC2CD-3EC5-4F47-BCCF-81ADBDEEF3FB}" srcOrd="2" destOrd="0" presId="urn:microsoft.com/office/officeart/2005/8/layout/process3"/>
    <dgm:cxn modelId="{F9266DD8-BA88-7944-AAB6-B5D5587CA326}" type="presParOf" srcId="{383AD7FD-9100-3E40-8CAB-5C2CB50528CA}" destId="{95BF1499-6660-E24F-9B37-F99D4680D0AD}" srcOrd="5" destOrd="0" presId="urn:microsoft.com/office/officeart/2005/8/layout/process3"/>
    <dgm:cxn modelId="{F65BF7EA-0943-184B-AC92-334BE899D32A}" type="presParOf" srcId="{95BF1499-6660-E24F-9B37-F99D4680D0AD}" destId="{37FA11A7-E5BC-FA47-BB05-F7244117DEF7}" srcOrd="0" destOrd="0" presId="urn:microsoft.com/office/officeart/2005/8/layout/process3"/>
    <dgm:cxn modelId="{A7AC292F-8532-884D-95C2-B0818FCD8AF3}" type="presParOf" srcId="{383AD7FD-9100-3E40-8CAB-5C2CB50528CA}" destId="{6C15BADD-CC79-3347-8BF4-A4D80F07D842}" srcOrd="6" destOrd="0" presId="urn:microsoft.com/office/officeart/2005/8/layout/process3"/>
    <dgm:cxn modelId="{A45B4DF9-35BA-3F44-A064-42E32F751B6D}" type="presParOf" srcId="{6C15BADD-CC79-3347-8BF4-A4D80F07D842}" destId="{B0E92929-7869-D641-BCCD-76BA7A102DEB}" srcOrd="0" destOrd="0" presId="urn:microsoft.com/office/officeart/2005/8/layout/process3"/>
    <dgm:cxn modelId="{F4A3BE0D-A939-E546-9398-2F461424A2C5}" type="presParOf" srcId="{6C15BADD-CC79-3347-8BF4-A4D80F07D842}" destId="{10616576-C1C7-224A-A17F-1ED5CB056619}" srcOrd="1" destOrd="0" presId="urn:microsoft.com/office/officeart/2005/8/layout/process3"/>
    <dgm:cxn modelId="{0535DCB6-500E-7044-9097-2C5D108711E3}" type="presParOf" srcId="{6C15BADD-CC79-3347-8BF4-A4D80F07D842}" destId="{2B45493F-D1F5-5241-9906-132B54DD37B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857979-BBE8-5F48-A13F-49A499E862FD}" type="doc">
      <dgm:prSet loTypeId="urn:microsoft.com/office/officeart/2005/8/layout/process3" loCatId="" qsTypeId="urn:microsoft.com/office/officeart/2005/8/quickstyle/simple1" qsCatId="simple" csTypeId="urn:microsoft.com/office/officeart/2005/8/colors/accent1_2" csCatId="accent1" phldr="1"/>
      <dgm:spPr/>
    </dgm:pt>
    <dgm:pt modelId="{09970461-A36C-344D-AE28-2B2B8E477A70}">
      <dgm:prSet phldrT="[Text]" custT="1"/>
      <dgm:spPr>
        <a:solidFill>
          <a:schemeClr val="accent1">
            <a:lumMod val="20000"/>
            <a:lumOff val="80000"/>
          </a:schemeClr>
        </a:solidFill>
        <a:ln>
          <a:solidFill>
            <a:schemeClr val="accent1">
              <a:lumMod val="20000"/>
              <a:lumOff val="80000"/>
            </a:schemeClr>
          </a:solidFill>
        </a:ln>
      </dgm:spPr>
      <dgm:t>
        <a:bodyPr/>
        <a:lstStyle/>
        <a:p>
          <a:r>
            <a:rPr lang="en-US" sz="1200" dirty="0">
              <a:solidFill>
                <a:schemeClr val="bg1">
                  <a:lumMod val="85000"/>
                </a:schemeClr>
              </a:solidFill>
            </a:rPr>
            <a:t>Preprocessing</a:t>
          </a:r>
        </a:p>
      </dgm:t>
    </dgm:pt>
    <dgm:pt modelId="{F8E85989-A2D5-1246-9936-27DE349D9A1A}" type="parTrans" cxnId="{7B140D3A-E71F-A942-AD4F-D33EF7A0EB07}">
      <dgm:prSet/>
      <dgm:spPr/>
      <dgm:t>
        <a:bodyPr/>
        <a:lstStyle/>
        <a:p>
          <a:endParaRPr lang="en-US" sz="1200"/>
        </a:p>
      </dgm:t>
    </dgm:pt>
    <dgm:pt modelId="{4C455FFC-306F-B646-9533-627C1EE4394F}" type="sibTrans" cxnId="{7B140D3A-E71F-A942-AD4F-D33EF7A0EB07}">
      <dgm:prSet/>
      <dgm:spPr>
        <a:solidFill>
          <a:schemeClr val="accent1">
            <a:lumMod val="20000"/>
            <a:lumOff val="80000"/>
          </a:schemeClr>
        </a:solidFill>
        <a:ln>
          <a:solidFill>
            <a:schemeClr val="accent1">
              <a:lumMod val="20000"/>
              <a:lumOff val="80000"/>
            </a:schemeClr>
          </a:solidFill>
        </a:ln>
      </dgm:spPr>
      <dgm:t>
        <a:bodyPr/>
        <a:lstStyle/>
        <a:p>
          <a:endParaRPr lang="en-US" sz="1200">
            <a:solidFill>
              <a:schemeClr val="bg1">
                <a:lumMod val="85000"/>
              </a:schemeClr>
            </a:solidFill>
          </a:endParaRPr>
        </a:p>
      </dgm:t>
    </dgm:pt>
    <dgm:pt modelId="{50FCD9AB-CF81-714C-A017-5B1918BB8B1D}">
      <dgm:prSet phldrT="[Text]" custT="1"/>
      <dgm:spPr>
        <a:solidFill>
          <a:schemeClr val="accent1">
            <a:lumMod val="20000"/>
            <a:lumOff val="80000"/>
          </a:schemeClr>
        </a:solidFill>
        <a:ln>
          <a:solidFill>
            <a:schemeClr val="accent1">
              <a:lumMod val="20000"/>
              <a:lumOff val="80000"/>
            </a:schemeClr>
          </a:solidFill>
        </a:ln>
      </dgm:spPr>
      <dgm:t>
        <a:bodyPr/>
        <a:lstStyle/>
        <a:p>
          <a:r>
            <a:rPr lang="en-US" sz="1200" dirty="0">
              <a:solidFill>
                <a:schemeClr val="bg1">
                  <a:lumMod val="85000"/>
                </a:schemeClr>
              </a:solidFill>
            </a:rPr>
            <a:t>Feature selection</a:t>
          </a:r>
        </a:p>
      </dgm:t>
    </dgm:pt>
    <dgm:pt modelId="{4E60D5DC-BEBA-B74D-B016-0B6ADC865A67}" type="parTrans" cxnId="{C2DA9C91-D351-4E48-A311-824E8FCB6751}">
      <dgm:prSet/>
      <dgm:spPr/>
      <dgm:t>
        <a:bodyPr/>
        <a:lstStyle/>
        <a:p>
          <a:endParaRPr lang="en-US" sz="1200"/>
        </a:p>
      </dgm:t>
    </dgm:pt>
    <dgm:pt modelId="{8CCFB1F0-315C-3441-9F1D-B38DEFA18909}" type="sibTrans" cxnId="{C2DA9C91-D351-4E48-A311-824E8FCB6751}">
      <dgm:prSet/>
      <dgm:spPr>
        <a:solidFill>
          <a:schemeClr val="accent1">
            <a:lumMod val="20000"/>
            <a:lumOff val="80000"/>
          </a:schemeClr>
        </a:solidFill>
        <a:ln>
          <a:solidFill>
            <a:schemeClr val="accent1">
              <a:lumMod val="20000"/>
              <a:lumOff val="80000"/>
            </a:schemeClr>
          </a:solidFill>
        </a:ln>
      </dgm:spPr>
      <dgm:t>
        <a:bodyPr/>
        <a:lstStyle/>
        <a:p>
          <a:endParaRPr lang="en-US" sz="1200">
            <a:solidFill>
              <a:schemeClr val="bg1">
                <a:lumMod val="85000"/>
              </a:schemeClr>
            </a:solidFill>
          </a:endParaRPr>
        </a:p>
      </dgm:t>
    </dgm:pt>
    <dgm:pt modelId="{6EAE9B3B-7E5F-9447-928A-333A10615C5D}">
      <dgm:prSet custT="1"/>
      <dgm:spPr>
        <a:ln>
          <a:solidFill>
            <a:schemeClr val="accent1">
              <a:lumMod val="20000"/>
              <a:lumOff val="80000"/>
            </a:schemeClr>
          </a:solidFill>
        </a:ln>
      </dgm:spPr>
      <dgm:t>
        <a:bodyPr/>
        <a:lstStyle/>
        <a:p>
          <a:r>
            <a:rPr lang="en-US" sz="1200" dirty="0">
              <a:solidFill>
                <a:schemeClr val="bg1">
                  <a:lumMod val="85000"/>
                </a:schemeClr>
              </a:solidFill>
            </a:rPr>
            <a:t>Check for missing values (several techniques)</a:t>
          </a:r>
        </a:p>
      </dgm:t>
    </dgm:pt>
    <dgm:pt modelId="{380A5A52-D97B-7442-B682-28F9D424201B}" type="parTrans" cxnId="{D0140674-2B28-5346-974C-4F1F5B5C445C}">
      <dgm:prSet/>
      <dgm:spPr/>
      <dgm:t>
        <a:bodyPr/>
        <a:lstStyle/>
        <a:p>
          <a:endParaRPr lang="en-US" sz="1200"/>
        </a:p>
      </dgm:t>
    </dgm:pt>
    <dgm:pt modelId="{EB6600C3-A9C0-4645-A670-F8BFBA835982}" type="sibTrans" cxnId="{D0140674-2B28-5346-974C-4F1F5B5C445C}">
      <dgm:prSet/>
      <dgm:spPr/>
      <dgm:t>
        <a:bodyPr/>
        <a:lstStyle/>
        <a:p>
          <a:endParaRPr lang="en-US" sz="1200"/>
        </a:p>
      </dgm:t>
    </dgm:pt>
    <dgm:pt modelId="{5257E7BF-0B1B-794F-BDC2-267E5AF19136}">
      <dgm:prSet phldrT="[Text]" custT="1"/>
      <dgm:spPr>
        <a:solidFill>
          <a:schemeClr val="accent1">
            <a:lumMod val="20000"/>
            <a:lumOff val="80000"/>
          </a:schemeClr>
        </a:solidFill>
        <a:ln>
          <a:solidFill>
            <a:schemeClr val="accent1">
              <a:lumMod val="20000"/>
              <a:lumOff val="80000"/>
            </a:schemeClr>
          </a:solidFill>
        </a:ln>
      </dgm:spPr>
      <dgm:t>
        <a:bodyPr/>
        <a:lstStyle/>
        <a:p>
          <a:r>
            <a:rPr lang="en-US" sz="1200" dirty="0">
              <a:solidFill>
                <a:schemeClr val="bg1">
                  <a:lumMod val="85000"/>
                </a:schemeClr>
              </a:solidFill>
            </a:rPr>
            <a:t>Classification</a:t>
          </a:r>
        </a:p>
      </dgm:t>
    </dgm:pt>
    <dgm:pt modelId="{5F1426BF-2F2C-B64F-A74E-83956E4DC30D}" type="parTrans" cxnId="{3D9B63A6-AA5A-9548-8615-4DCB49D613C3}">
      <dgm:prSet/>
      <dgm:spPr/>
      <dgm:t>
        <a:bodyPr/>
        <a:lstStyle/>
        <a:p>
          <a:endParaRPr lang="en-US" sz="1200"/>
        </a:p>
      </dgm:t>
    </dgm:pt>
    <dgm:pt modelId="{F8BE4606-0AC3-AE40-862D-807CD64F4698}" type="sibTrans" cxnId="{3D9B63A6-AA5A-9548-8615-4DCB49D613C3}">
      <dgm:prSet/>
      <dgm:spPr/>
      <dgm:t>
        <a:bodyPr/>
        <a:lstStyle/>
        <a:p>
          <a:endParaRPr lang="en-US" sz="1200"/>
        </a:p>
      </dgm:t>
    </dgm:pt>
    <dgm:pt modelId="{8288C304-506A-FD44-B73A-AF0F75CCE1B9}">
      <dgm:prSet custT="1"/>
      <dgm:spPr>
        <a:ln>
          <a:solidFill>
            <a:schemeClr val="accent1">
              <a:lumMod val="20000"/>
              <a:lumOff val="80000"/>
            </a:schemeClr>
          </a:solidFill>
        </a:ln>
      </dgm:spPr>
      <dgm:t>
        <a:bodyPr/>
        <a:lstStyle/>
        <a:p>
          <a:r>
            <a:rPr lang="en-US" sz="1200" dirty="0">
              <a:solidFill>
                <a:schemeClr val="bg1">
                  <a:lumMod val="85000"/>
                </a:schemeClr>
              </a:solidFill>
            </a:rPr>
            <a:t>Statistical analysis</a:t>
          </a:r>
        </a:p>
      </dgm:t>
    </dgm:pt>
    <dgm:pt modelId="{8A96B514-F3EF-FB44-BAC5-7AE88C7C99B4}" type="parTrans" cxnId="{7AAE1B1C-FD7C-F34E-820C-64DE0C6F54FE}">
      <dgm:prSet/>
      <dgm:spPr/>
      <dgm:t>
        <a:bodyPr/>
        <a:lstStyle/>
        <a:p>
          <a:endParaRPr lang="en-US" sz="1200"/>
        </a:p>
      </dgm:t>
    </dgm:pt>
    <dgm:pt modelId="{8E32F5C5-2029-6C48-BB6D-9A06E31ADB60}" type="sibTrans" cxnId="{7AAE1B1C-FD7C-F34E-820C-64DE0C6F54FE}">
      <dgm:prSet/>
      <dgm:spPr/>
      <dgm:t>
        <a:bodyPr/>
        <a:lstStyle/>
        <a:p>
          <a:endParaRPr lang="en-US" sz="1200"/>
        </a:p>
      </dgm:t>
    </dgm:pt>
    <dgm:pt modelId="{0447F7D0-2E13-0941-B647-1A842EE95620}">
      <dgm:prSet custT="1"/>
      <dgm:spPr>
        <a:ln>
          <a:solidFill>
            <a:schemeClr val="accent1">
              <a:lumMod val="20000"/>
              <a:lumOff val="80000"/>
            </a:schemeClr>
          </a:solidFill>
        </a:ln>
      </dgm:spPr>
      <dgm:t>
        <a:bodyPr/>
        <a:lstStyle/>
        <a:p>
          <a:r>
            <a:rPr lang="en-US" sz="1200" dirty="0">
              <a:solidFill>
                <a:schemeClr val="bg1">
                  <a:lumMod val="85000"/>
                </a:schemeClr>
              </a:solidFill>
            </a:rPr>
            <a:t>Visual analysis – data exploration</a:t>
          </a:r>
        </a:p>
      </dgm:t>
    </dgm:pt>
    <dgm:pt modelId="{035F811C-4385-8145-9377-7BC04B1534B0}" type="parTrans" cxnId="{6F3D32A9-24DD-A146-B94C-8E90C7859714}">
      <dgm:prSet/>
      <dgm:spPr/>
      <dgm:t>
        <a:bodyPr/>
        <a:lstStyle/>
        <a:p>
          <a:endParaRPr lang="en-US" sz="1200"/>
        </a:p>
      </dgm:t>
    </dgm:pt>
    <dgm:pt modelId="{743D53A0-FCA4-4044-86C3-E7A5BBF57312}" type="sibTrans" cxnId="{6F3D32A9-24DD-A146-B94C-8E90C7859714}">
      <dgm:prSet/>
      <dgm:spPr/>
      <dgm:t>
        <a:bodyPr/>
        <a:lstStyle/>
        <a:p>
          <a:endParaRPr lang="en-US" sz="1200"/>
        </a:p>
      </dgm:t>
    </dgm:pt>
    <dgm:pt modelId="{5A2D6C4F-B14A-7048-85D3-BBF0F3D91BBC}">
      <dgm:prSet custT="1"/>
      <dgm:spPr>
        <a:ln>
          <a:solidFill>
            <a:schemeClr val="accent1">
              <a:lumMod val="20000"/>
              <a:lumOff val="80000"/>
            </a:schemeClr>
          </a:solidFill>
        </a:ln>
      </dgm:spPr>
      <dgm:t>
        <a:bodyPr/>
        <a:lstStyle/>
        <a:p>
          <a:r>
            <a:rPr lang="en-US" sz="1200" dirty="0">
              <a:solidFill>
                <a:schemeClr val="bg1">
                  <a:lumMod val="85000"/>
                </a:schemeClr>
              </a:solidFill>
            </a:rPr>
            <a:t>Check correlation between features</a:t>
          </a:r>
        </a:p>
      </dgm:t>
    </dgm:pt>
    <dgm:pt modelId="{B9B6B8A0-8666-9845-A0AD-B225854DAD75}" type="parTrans" cxnId="{546236F7-8919-5D43-A50B-698EBCB2F167}">
      <dgm:prSet/>
      <dgm:spPr/>
      <dgm:t>
        <a:bodyPr/>
        <a:lstStyle/>
        <a:p>
          <a:endParaRPr lang="en-US" sz="1200"/>
        </a:p>
      </dgm:t>
    </dgm:pt>
    <dgm:pt modelId="{8FD9E9ED-236D-5945-85B3-C1C6A1DC3505}" type="sibTrans" cxnId="{546236F7-8919-5D43-A50B-698EBCB2F167}">
      <dgm:prSet/>
      <dgm:spPr/>
      <dgm:t>
        <a:bodyPr/>
        <a:lstStyle/>
        <a:p>
          <a:endParaRPr lang="en-US" sz="1200"/>
        </a:p>
      </dgm:t>
    </dgm:pt>
    <dgm:pt modelId="{B4F6DED8-C65F-6D45-9E15-E79A6CC02F7F}">
      <dgm:prSet custT="1"/>
      <dgm:spPr/>
      <dgm:t>
        <a:bodyPr/>
        <a:lstStyle/>
        <a:p>
          <a:r>
            <a:rPr lang="en-US" sz="1200" dirty="0">
              <a:solidFill>
                <a:schemeClr val="tx1"/>
              </a:solidFill>
            </a:rPr>
            <a:t>Understanding the data</a:t>
          </a:r>
        </a:p>
      </dgm:t>
    </dgm:pt>
    <dgm:pt modelId="{68B5A998-4497-CF49-B9AA-5450F36B70DF}" type="parTrans" cxnId="{E8DDF122-CACE-A84E-8D0B-859FA27822E6}">
      <dgm:prSet/>
      <dgm:spPr/>
      <dgm:t>
        <a:bodyPr/>
        <a:lstStyle/>
        <a:p>
          <a:endParaRPr lang="en-US" sz="1200"/>
        </a:p>
      </dgm:t>
    </dgm:pt>
    <dgm:pt modelId="{0476FC28-9C60-BD4F-B576-57D59B4C9252}" type="sibTrans" cxnId="{E8DDF122-CACE-A84E-8D0B-859FA27822E6}">
      <dgm:prSet/>
      <dgm:spPr>
        <a:solidFill>
          <a:schemeClr val="accent1">
            <a:lumMod val="20000"/>
            <a:lumOff val="80000"/>
          </a:schemeClr>
        </a:solidFill>
        <a:ln>
          <a:solidFill>
            <a:schemeClr val="accent1">
              <a:lumMod val="20000"/>
              <a:lumOff val="80000"/>
            </a:schemeClr>
          </a:solidFill>
        </a:ln>
      </dgm:spPr>
      <dgm:t>
        <a:bodyPr/>
        <a:lstStyle/>
        <a:p>
          <a:endParaRPr lang="en-US" sz="1200">
            <a:solidFill>
              <a:schemeClr val="bg1">
                <a:lumMod val="85000"/>
              </a:schemeClr>
            </a:solidFill>
          </a:endParaRPr>
        </a:p>
      </dgm:t>
    </dgm:pt>
    <dgm:pt modelId="{99A7424D-05C6-9140-BD37-F02E4AB945C2}">
      <dgm:prSet custT="1"/>
      <dgm:spPr/>
      <dgm:t>
        <a:bodyPr/>
        <a:lstStyle/>
        <a:p>
          <a:r>
            <a:rPr lang="en-US" sz="1200" dirty="0">
              <a:solidFill>
                <a:schemeClr val="tx1"/>
              </a:solidFill>
            </a:rPr>
            <a:t>Data exploration techniques to check distribution of the data</a:t>
          </a:r>
          <a:endParaRPr lang="en-US" sz="1200" dirty="0"/>
        </a:p>
      </dgm:t>
    </dgm:pt>
    <dgm:pt modelId="{A91D5569-8CF7-1441-82A3-D40CD086AB03}" type="parTrans" cxnId="{DF14DC79-FCF6-3F4C-BE83-590B72CA3DB9}">
      <dgm:prSet/>
      <dgm:spPr/>
      <dgm:t>
        <a:bodyPr/>
        <a:lstStyle/>
        <a:p>
          <a:endParaRPr lang="en-US" sz="1200"/>
        </a:p>
      </dgm:t>
    </dgm:pt>
    <dgm:pt modelId="{8CECE603-32F8-0441-A2F4-DCCB72237A5C}" type="sibTrans" cxnId="{DF14DC79-FCF6-3F4C-BE83-590B72CA3DB9}">
      <dgm:prSet/>
      <dgm:spPr/>
      <dgm:t>
        <a:bodyPr/>
        <a:lstStyle/>
        <a:p>
          <a:endParaRPr lang="en-US" sz="1200"/>
        </a:p>
      </dgm:t>
    </dgm:pt>
    <dgm:pt modelId="{D15A7686-0601-F84B-AE9D-4FA2034FAB96}">
      <dgm:prSet custT="1"/>
      <dgm:spPr/>
      <dgm:t>
        <a:bodyPr/>
        <a:lstStyle/>
        <a:p>
          <a:r>
            <a:rPr lang="en-US" sz="1200" dirty="0"/>
            <a:t>Check and deal with outliners: statistical methods, wavelets, Principal Component Analysis or Partial Least Square</a:t>
          </a:r>
        </a:p>
      </dgm:t>
    </dgm:pt>
    <dgm:pt modelId="{6A983A5E-A250-3E49-8C32-9A8ABF50AAAD}" type="parTrans" cxnId="{90F36743-B7C4-944A-8F0C-1991237BC894}">
      <dgm:prSet/>
      <dgm:spPr/>
      <dgm:t>
        <a:bodyPr/>
        <a:lstStyle/>
        <a:p>
          <a:endParaRPr lang="en-US" sz="1200"/>
        </a:p>
      </dgm:t>
    </dgm:pt>
    <dgm:pt modelId="{BBC3BE39-4F8B-9E47-B932-B976707CE6CA}" type="sibTrans" cxnId="{90F36743-B7C4-944A-8F0C-1991237BC894}">
      <dgm:prSet/>
      <dgm:spPr/>
      <dgm:t>
        <a:bodyPr/>
        <a:lstStyle/>
        <a:p>
          <a:endParaRPr lang="en-US" sz="1200"/>
        </a:p>
      </dgm:t>
    </dgm:pt>
    <dgm:pt modelId="{A1D0EBD7-6BFC-E140-8F8A-41ED9FE4E686}">
      <dgm:prSet custT="1"/>
      <dgm:spPr>
        <a:ln>
          <a:solidFill>
            <a:schemeClr val="accent1">
              <a:lumMod val="20000"/>
              <a:lumOff val="80000"/>
            </a:schemeClr>
          </a:solidFill>
        </a:ln>
      </dgm:spPr>
      <dgm:t>
        <a:bodyPr/>
        <a:lstStyle/>
        <a:p>
          <a:r>
            <a:rPr lang="en-US" sz="1200" dirty="0">
              <a:solidFill>
                <a:schemeClr val="bg1">
                  <a:lumMod val="85000"/>
                </a:schemeClr>
              </a:solidFill>
            </a:rPr>
            <a:t>Identify destination address based on protocol and source address</a:t>
          </a:r>
        </a:p>
      </dgm:t>
    </dgm:pt>
    <dgm:pt modelId="{60F8F59A-8D9D-9A4E-81C6-6501FE85C363}" type="parTrans" cxnId="{8BC74B8F-BB52-9D45-AA65-5CF2855EBECF}">
      <dgm:prSet/>
      <dgm:spPr/>
      <dgm:t>
        <a:bodyPr/>
        <a:lstStyle/>
        <a:p>
          <a:endParaRPr lang="en-US" sz="1200"/>
        </a:p>
      </dgm:t>
    </dgm:pt>
    <dgm:pt modelId="{017A89AD-9EC3-DB4A-920C-F82AF3561ABA}" type="sibTrans" cxnId="{8BC74B8F-BB52-9D45-AA65-5CF2855EBECF}">
      <dgm:prSet/>
      <dgm:spPr/>
      <dgm:t>
        <a:bodyPr/>
        <a:lstStyle/>
        <a:p>
          <a:endParaRPr lang="en-US" sz="1200"/>
        </a:p>
      </dgm:t>
    </dgm:pt>
    <dgm:pt modelId="{6B322B8A-5175-CB4F-A6CC-D54D04F3B62E}">
      <dgm:prSet custT="1"/>
      <dgm:spPr>
        <a:ln>
          <a:solidFill>
            <a:schemeClr val="accent1">
              <a:lumMod val="20000"/>
              <a:lumOff val="80000"/>
            </a:schemeClr>
          </a:solidFill>
        </a:ln>
      </dgm:spPr>
      <dgm:t>
        <a:bodyPr/>
        <a:lstStyle/>
        <a:p>
          <a:r>
            <a:rPr lang="en-US" sz="1200" dirty="0">
              <a:solidFill>
                <a:schemeClr val="bg1">
                  <a:lumMod val="85000"/>
                </a:schemeClr>
              </a:solidFill>
            </a:rPr>
            <a:t>Remove redundant records</a:t>
          </a:r>
        </a:p>
      </dgm:t>
    </dgm:pt>
    <dgm:pt modelId="{2F16B9E9-45EE-BF43-BF57-DBBDF93E38E5}" type="parTrans" cxnId="{77F3A8C5-78B1-0A4C-8D88-BE9A9C26E26C}">
      <dgm:prSet/>
      <dgm:spPr/>
      <dgm:t>
        <a:bodyPr/>
        <a:lstStyle/>
        <a:p>
          <a:endParaRPr lang="en-US"/>
        </a:p>
      </dgm:t>
    </dgm:pt>
    <dgm:pt modelId="{8A7DEA1D-E4AA-E84B-B55C-C7AA15355E78}" type="sibTrans" cxnId="{77F3A8C5-78B1-0A4C-8D88-BE9A9C26E26C}">
      <dgm:prSet/>
      <dgm:spPr/>
      <dgm:t>
        <a:bodyPr/>
        <a:lstStyle/>
        <a:p>
          <a:endParaRPr lang="en-US"/>
        </a:p>
      </dgm:t>
    </dgm:pt>
    <dgm:pt modelId="{DB84A69D-43AA-234A-8FFD-4EAC0E1E37C3}">
      <dgm:prSet custT="1"/>
      <dgm:spPr>
        <a:ln>
          <a:solidFill>
            <a:schemeClr val="accent1">
              <a:lumMod val="20000"/>
              <a:lumOff val="80000"/>
            </a:schemeClr>
          </a:solidFill>
        </a:ln>
      </dgm:spPr>
      <dgm:t>
        <a:bodyPr/>
        <a:lstStyle/>
        <a:p>
          <a:r>
            <a:rPr lang="en-US" sz="1200" dirty="0">
              <a:solidFill>
                <a:schemeClr val="bg1">
                  <a:lumMod val="85000"/>
                </a:schemeClr>
              </a:solidFill>
            </a:rPr>
            <a:t>Convert IP address to domain names</a:t>
          </a:r>
        </a:p>
      </dgm:t>
    </dgm:pt>
    <dgm:pt modelId="{0994F155-BF41-1E48-B00A-C3F96B78B903}" type="parTrans" cxnId="{772E3DB7-279D-EC47-8B17-9C8690A919C0}">
      <dgm:prSet/>
      <dgm:spPr/>
      <dgm:t>
        <a:bodyPr/>
        <a:lstStyle/>
        <a:p>
          <a:endParaRPr lang="en-US"/>
        </a:p>
      </dgm:t>
    </dgm:pt>
    <dgm:pt modelId="{B96AF4B6-CDFD-8948-85EE-1F8F1149B065}" type="sibTrans" cxnId="{772E3DB7-279D-EC47-8B17-9C8690A919C0}">
      <dgm:prSet/>
      <dgm:spPr/>
      <dgm:t>
        <a:bodyPr/>
        <a:lstStyle/>
        <a:p>
          <a:endParaRPr lang="en-US"/>
        </a:p>
      </dgm:t>
    </dgm:pt>
    <dgm:pt modelId="{1BEB9DC4-21D5-C74F-B455-234370BEE040}">
      <dgm:prSet custT="1"/>
      <dgm:spPr>
        <a:ln>
          <a:solidFill>
            <a:schemeClr val="accent1">
              <a:lumMod val="20000"/>
              <a:lumOff val="80000"/>
            </a:schemeClr>
          </a:solidFill>
        </a:ln>
      </dgm:spPr>
      <dgm:t>
        <a:bodyPr/>
        <a:lstStyle/>
        <a:p>
          <a:r>
            <a:rPr lang="en-US" sz="1200" dirty="0">
              <a:solidFill>
                <a:schemeClr val="bg1">
                  <a:lumMod val="85000"/>
                </a:schemeClr>
              </a:solidFill>
            </a:rPr>
            <a:t>Identify device type based on the highest probability </a:t>
          </a:r>
        </a:p>
      </dgm:t>
    </dgm:pt>
    <dgm:pt modelId="{C4540208-376C-6D4A-B412-7773ADFF2288}" type="parTrans" cxnId="{53D627B8-9B7F-EE42-BFF1-2217EA9691C4}">
      <dgm:prSet/>
      <dgm:spPr/>
      <dgm:t>
        <a:bodyPr/>
        <a:lstStyle/>
        <a:p>
          <a:endParaRPr lang="en-US"/>
        </a:p>
      </dgm:t>
    </dgm:pt>
    <dgm:pt modelId="{015945C9-D90F-CE45-A634-E74178059A29}" type="sibTrans" cxnId="{53D627B8-9B7F-EE42-BFF1-2217EA9691C4}">
      <dgm:prSet/>
      <dgm:spPr/>
      <dgm:t>
        <a:bodyPr/>
        <a:lstStyle/>
        <a:p>
          <a:endParaRPr lang="en-US"/>
        </a:p>
      </dgm:t>
    </dgm:pt>
    <dgm:pt modelId="{647868AD-E533-A74E-A421-5161C8D26876}">
      <dgm:prSet custT="1"/>
      <dgm:spPr>
        <a:ln>
          <a:solidFill>
            <a:schemeClr val="accent1">
              <a:lumMod val="20000"/>
              <a:lumOff val="80000"/>
            </a:schemeClr>
          </a:solidFill>
        </a:ln>
      </dgm:spPr>
      <dgm:t>
        <a:bodyPr/>
        <a:lstStyle/>
        <a:p>
          <a:pPr>
            <a:buChar char="•"/>
          </a:pPr>
          <a:r>
            <a:rPr lang="en-US" sz="1200" dirty="0">
              <a:solidFill>
                <a:schemeClr val="bg1">
                  <a:lumMod val="85000"/>
                </a:schemeClr>
              </a:solidFill>
            </a:rPr>
            <a:t>Identify mean IAT based on median, min, max, variance of IAT</a:t>
          </a:r>
        </a:p>
      </dgm:t>
    </dgm:pt>
    <dgm:pt modelId="{636DA5FC-B319-5345-85EF-D91FAFE6A58D}" type="parTrans" cxnId="{0B9C1FCE-35B5-D84C-8715-5954E028C2DC}">
      <dgm:prSet/>
      <dgm:spPr/>
      <dgm:t>
        <a:bodyPr/>
        <a:lstStyle/>
        <a:p>
          <a:endParaRPr lang="en-US"/>
        </a:p>
      </dgm:t>
    </dgm:pt>
    <dgm:pt modelId="{3982B49A-C23E-5148-9F94-CA57C1102711}" type="sibTrans" cxnId="{0B9C1FCE-35B5-D84C-8715-5954E028C2DC}">
      <dgm:prSet/>
      <dgm:spPr/>
      <dgm:t>
        <a:bodyPr/>
        <a:lstStyle/>
        <a:p>
          <a:endParaRPr lang="en-US"/>
        </a:p>
      </dgm:t>
    </dgm:pt>
    <dgm:pt modelId="{383AD7FD-9100-3E40-8CAB-5C2CB50528CA}" type="pres">
      <dgm:prSet presAssocID="{40857979-BBE8-5F48-A13F-49A499E862FD}" presName="linearFlow" presStyleCnt="0">
        <dgm:presLayoutVars>
          <dgm:dir/>
          <dgm:animLvl val="lvl"/>
          <dgm:resizeHandles val="exact"/>
        </dgm:presLayoutVars>
      </dgm:prSet>
      <dgm:spPr/>
    </dgm:pt>
    <dgm:pt modelId="{E443211C-9508-7047-9A61-971E450A2AFD}" type="pres">
      <dgm:prSet presAssocID="{09970461-A36C-344D-AE28-2B2B8E477A70}" presName="composite" presStyleCnt="0"/>
      <dgm:spPr/>
    </dgm:pt>
    <dgm:pt modelId="{8EFD59D6-57A6-4D47-8361-0DDB920B23BC}" type="pres">
      <dgm:prSet presAssocID="{09970461-A36C-344D-AE28-2B2B8E477A70}" presName="parTx" presStyleLbl="node1" presStyleIdx="0" presStyleCnt="4">
        <dgm:presLayoutVars>
          <dgm:chMax val="0"/>
          <dgm:chPref val="0"/>
          <dgm:bulletEnabled val="1"/>
        </dgm:presLayoutVars>
      </dgm:prSet>
      <dgm:spPr/>
    </dgm:pt>
    <dgm:pt modelId="{5106ADF3-4D3C-6E45-BF14-8684E0C4DDFE}" type="pres">
      <dgm:prSet presAssocID="{09970461-A36C-344D-AE28-2B2B8E477A70}" presName="parSh" presStyleLbl="node1" presStyleIdx="0" presStyleCnt="4" custScaleY="75132" custLinFactNeighborY="-6147"/>
      <dgm:spPr/>
    </dgm:pt>
    <dgm:pt modelId="{6B1B7B4C-6C1B-8647-89C3-C6BB09ED685B}" type="pres">
      <dgm:prSet presAssocID="{09970461-A36C-344D-AE28-2B2B8E477A70}" presName="desTx" presStyleLbl="fgAcc1" presStyleIdx="0" presStyleCnt="4" custScaleY="73510" custLinFactNeighborX="-114" custLinFactNeighborY="-13005">
        <dgm:presLayoutVars>
          <dgm:bulletEnabled val="1"/>
        </dgm:presLayoutVars>
      </dgm:prSet>
      <dgm:spPr/>
    </dgm:pt>
    <dgm:pt modelId="{71A368E3-7C89-7449-8B42-D4C6149179D1}" type="pres">
      <dgm:prSet presAssocID="{4C455FFC-306F-B646-9533-627C1EE4394F}" presName="sibTrans" presStyleLbl="sibTrans2D1" presStyleIdx="0" presStyleCnt="3"/>
      <dgm:spPr/>
    </dgm:pt>
    <dgm:pt modelId="{1050BD4C-BEC4-5E44-A8F4-5DDBD6CB2D9C}" type="pres">
      <dgm:prSet presAssocID="{4C455FFC-306F-B646-9533-627C1EE4394F}" presName="connTx" presStyleLbl="sibTrans2D1" presStyleIdx="0" presStyleCnt="3"/>
      <dgm:spPr/>
    </dgm:pt>
    <dgm:pt modelId="{998EC344-3284-9B48-8F69-8F63B6B54502}" type="pres">
      <dgm:prSet presAssocID="{B4F6DED8-C65F-6D45-9E15-E79A6CC02F7F}" presName="composite" presStyleCnt="0"/>
      <dgm:spPr/>
    </dgm:pt>
    <dgm:pt modelId="{82E547E3-CCC0-044B-BDDD-FB541E39E77D}" type="pres">
      <dgm:prSet presAssocID="{B4F6DED8-C65F-6D45-9E15-E79A6CC02F7F}" presName="parTx" presStyleLbl="node1" presStyleIdx="0" presStyleCnt="4">
        <dgm:presLayoutVars>
          <dgm:chMax val="0"/>
          <dgm:chPref val="0"/>
          <dgm:bulletEnabled val="1"/>
        </dgm:presLayoutVars>
      </dgm:prSet>
      <dgm:spPr/>
    </dgm:pt>
    <dgm:pt modelId="{5D81D923-EEB1-F644-BF7B-51880241AB70}" type="pres">
      <dgm:prSet presAssocID="{B4F6DED8-C65F-6D45-9E15-E79A6CC02F7F}" presName="parSh" presStyleLbl="node1" presStyleIdx="1" presStyleCnt="4" custScaleX="115931"/>
      <dgm:spPr/>
    </dgm:pt>
    <dgm:pt modelId="{095F3657-C314-F84D-A4CC-29906FDA5429}" type="pres">
      <dgm:prSet presAssocID="{B4F6DED8-C65F-6D45-9E15-E79A6CC02F7F}" presName="desTx" presStyleLbl="fgAcc1" presStyleIdx="1" presStyleCnt="4" custScaleX="145388" custScaleY="75437" custLinFactNeighborX="18476" custLinFactNeighborY="-12523">
        <dgm:presLayoutVars>
          <dgm:bulletEnabled val="1"/>
        </dgm:presLayoutVars>
      </dgm:prSet>
      <dgm:spPr/>
    </dgm:pt>
    <dgm:pt modelId="{E608E694-4FA9-704A-8C40-316D0D08E861}" type="pres">
      <dgm:prSet presAssocID="{0476FC28-9C60-BD4F-B576-57D59B4C9252}" presName="sibTrans" presStyleLbl="sibTrans2D1" presStyleIdx="1" presStyleCnt="3"/>
      <dgm:spPr/>
    </dgm:pt>
    <dgm:pt modelId="{502F9346-89D5-914A-9D28-5A87BC0436E1}" type="pres">
      <dgm:prSet presAssocID="{0476FC28-9C60-BD4F-B576-57D59B4C9252}" presName="connTx" presStyleLbl="sibTrans2D1" presStyleIdx="1" presStyleCnt="3"/>
      <dgm:spPr/>
    </dgm:pt>
    <dgm:pt modelId="{292DDAAB-E5BC-8544-996A-A915EDFE7779}" type="pres">
      <dgm:prSet presAssocID="{50FCD9AB-CF81-714C-A017-5B1918BB8B1D}" presName="composite" presStyleCnt="0"/>
      <dgm:spPr/>
    </dgm:pt>
    <dgm:pt modelId="{2A09F632-0929-0F45-AA86-E0B7C188F336}" type="pres">
      <dgm:prSet presAssocID="{50FCD9AB-CF81-714C-A017-5B1918BB8B1D}" presName="parTx" presStyleLbl="node1" presStyleIdx="1" presStyleCnt="4">
        <dgm:presLayoutVars>
          <dgm:chMax val="0"/>
          <dgm:chPref val="0"/>
          <dgm:bulletEnabled val="1"/>
        </dgm:presLayoutVars>
      </dgm:prSet>
      <dgm:spPr/>
    </dgm:pt>
    <dgm:pt modelId="{61BEE467-5FEB-7C4A-A1D6-5E61961996BC}" type="pres">
      <dgm:prSet presAssocID="{50FCD9AB-CF81-714C-A017-5B1918BB8B1D}" presName="parSh" presStyleLbl="node1" presStyleIdx="2" presStyleCnt="4"/>
      <dgm:spPr/>
    </dgm:pt>
    <dgm:pt modelId="{15FDC2CD-3EC5-4F47-BCCF-81ADBDEEF3FB}" type="pres">
      <dgm:prSet presAssocID="{50FCD9AB-CF81-714C-A017-5B1918BB8B1D}" presName="desTx" presStyleLbl="fgAcc1" presStyleIdx="2" presStyleCnt="4" custScaleY="71584" custLinFactNeighborY="-15895">
        <dgm:presLayoutVars>
          <dgm:bulletEnabled val="1"/>
        </dgm:presLayoutVars>
      </dgm:prSet>
      <dgm:spPr/>
    </dgm:pt>
    <dgm:pt modelId="{95BF1499-6660-E24F-9B37-F99D4680D0AD}" type="pres">
      <dgm:prSet presAssocID="{8CCFB1F0-315C-3441-9F1D-B38DEFA18909}" presName="sibTrans" presStyleLbl="sibTrans2D1" presStyleIdx="2" presStyleCnt="3"/>
      <dgm:spPr/>
    </dgm:pt>
    <dgm:pt modelId="{37FA11A7-E5BC-FA47-BB05-F7244117DEF7}" type="pres">
      <dgm:prSet presAssocID="{8CCFB1F0-315C-3441-9F1D-B38DEFA18909}" presName="connTx" presStyleLbl="sibTrans2D1" presStyleIdx="2" presStyleCnt="3"/>
      <dgm:spPr/>
    </dgm:pt>
    <dgm:pt modelId="{6C15BADD-CC79-3347-8BF4-A4D80F07D842}" type="pres">
      <dgm:prSet presAssocID="{5257E7BF-0B1B-794F-BDC2-267E5AF19136}" presName="composite" presStyleCnt="0"/>
      <dgm:spPr/>
    </dgm:pt>
    <dgm:pt modelId="{B0E92929-7869-D641-BCCD-76BA7A102DEB}" type="pres">
      <dgm:prSet presAssocID="{5257E7BF-0B1B-794F-BDC2-267E5AF19136}" presName="parTx" presStyleLbl="node1" presStyleIdx="2" presStyleCnt="4">
        <dgm:presLayoutVars>
          <dgm:chMax val="0"/>
          <dgm:chPref val="0"/>
          <dgm:bulletEnabled val="1"/>
        </dgm:presLayoutVars>
      </dgm:prSet>
      <dgm:spPr/>
    </dgm:pt>
    <dgm:pt modelId="{10616576-C1C7-224A-A17F-1ED5CB056619}" type="pres">
      <dgm:prSet presAssocID="{5257E7BF-0B1B-794F-BDC2-267E5AF19136}" presName="parSh" presStyleLbl="node1" presStyleIdx="3" presStyleCnt="4" custScaleY="76291" custLinFactNeighborX="-924" custLinFactNeighborY="-10562"/>
      <dgm:spPr/>
    </dgm:pt>
    <dgm:pt modelId="{2B45493F-D1F5-5241-9906-132B54DD37B2}" type="pres">
      <dgm:prSet presAssocID="{5257E7BF-0B1B-794F-BDC2-267E5AF19136}" presName="desTx" presStyleLbl="fgAcc1" presStyleIdx="3" presStyleCnt="4" custScaleY="77352" custLinFactNeighborX="193" custLinFactNeighborY="-12153">
        <dgm:presLayoutVars>
          <dgm:bulletEnabled val="1"/>
        </dgm:presLayoutVars>
      </dgm:prSet>
      <dgm:spPr/>
    </dgm:pt>
  </dgm:ptLst>
  <dgm:cxnLst>
    <dgm:cxn modelId="{D97F990B-5E55-3841-8D59-6D1191A832B3}" type="presOf" srcId="{09970461-A36C-344D-AE28-2B2B8E477A70}" destId="{5106ADF3-4D3C-6E45-BF14-8684E0C4DDFE}" srcOrd="1" destOrd="0" presId="urn:microsoft.com/office/officeart/2005/8/layout/process3"/>
    <dgm:cxn modelId="{D6430715-BDB9-C848-AD4C-00CAEFC58BC6}" type="presOf" srcId="{0447F7D0-2E13-0941-B647-1A842EE95620}" destId="{15FDC2CD-3EC5-4F47-BCCF-81ADBDEEF3FB}" srcOrd="0" destOrd="1" presId="urn:microsoft.com/office/officeart/2005/8/layout/process3"/>
    <dgm:cxn modelId="{7AAE1B1C-FD7C-F34E-820C-64DE0C6F54FE}" srcId="{50FCD9AB-CF81-714C-A017-5B1918BB8B1D}" destId="{8288C304-506A-FD44-B73A-AF0F75CCE1B9}" srcOrd="0" destOrd="0" parTransId="{8A96B514-F3EF-FB44-BAC5-7AE88C7C99B4}" sibTransId="{8E32F5C5-2029-6C48-BB6D-9A06E31ADB60}"/>
    <dgm:cxn modelId="{E8DDF122-CACE-A84E-8D0B-859FA27822E6}" srcId="{40857979-BBE8-5F48-A13F-49A499E862FD}" destId="{B4F6DED8-C65F-6D45-9E15-E79A6CC02F7F}" srcOrd="1" destOrd="0" parTransId="{68B5A998-4497-CF49-B9AA-5450F36B70DF}" sibTransId="{0476FC28-9C60-BD4F-B576-57D59B4C9252}"/>
    <dgm:cxn modelId="{7B140D3A-E71F-A942-AD4F-D33EF7A0EB07}" srcId="{40857979-BBE8-5F48-A13F-49A499E862FD}" destId="{09970461-A36C-344D-AE28-2B2B8E477A70}" srcOrd="0" destOrd="0" parTransId="{F8E85989-A2D5-1246-9936-27DE349D9A1A}" sibTransId="{4C455FFC-306F-B646-9533-627C1EE4394F}"/>
    <dgm:cxn modelId="{28B4513D-86DF-F049-A7F1-E47CFC60D086}" type="presOf" srcId="{6B322B8A-5175-CB4F-A6CC-D54D04F3B62E}" destId="{6B1B7B4C-6C1B-8647-89C3-C6BB09ED685B}" srcOrd="0" destOrd="1" presId="urn:microsoft.com/office/officeart/2005/8/layout/process3"/>
    <dgm:cxn modelId="{C4A2AE3F-234B-B64D-9F53-FED4F27BC664}" type="presOf" srcId="{8CCFB1F0-315C-3441-9F1D-B38DEFA18909}" destId="{95BF1499-6660-E24F-9B37-F99D4680D0AD}" srcOrd="0" destOrd="0" presId="urn:microsoft.com/office/officeart/2005/8/layout/process3"/>
    <dgm:cxn modelId="{90F36743-B7C4-944A-8F0C-1991237BC894}" srcId="{B4F6DED8-C65F-6D45-9E15-E79A6CC02F7F}" destId="{D15A7686-0601-F84B-AE9D-4FA2034FAB96}" srcOrd="1" destOrd="0" parTransId="{6A983A5E-A250-3E49-8C32-9A8ABF50AAAD}" sibTransId="{BBC3BE39-4F8B-9E47-B932-B976707CE6CA}"/>
    <dgm:cxn modelId="{00EB6356-BB3D-0B48-8B74-44D3066B2714}" type="presOf" srcId="{40857979-BBE8-5F48-A13F-49A499E862FD}" destId="{383AD7FD-9100-3E40-8CAB-5C2CB50528CA}" srcOrd="0" destOrd="0" presId="urn:microsoft.com/office/officeart/2005/8/layout/process3"/>
    <dgm:cxn modelId="{52109B5C-E10A-5245-8183-A0355BCCE021}" type="presOf" srcId="{DB84A69D-43AA-234A-8FFD-4EAC0E1E37C3}" destId="{6B1B7B4C-6C1B-8647-89C3-C6BB09ED685B}" srcOrd="0" destOrd="2" presId="urn:microsoft.com/office/officeart/2005/8/layout/process3"/>
    <dgm:cxn modelId="{EB010F5F-EC9E-FD47-94CA-30204A1D4114}" type="presOf" srcId="{1BEB9DC4-21D5-C74F-B455-234370BEE040}" destId="{2B45493F-D1F5-5241-9906-132B54DD37B2}" srcOrd="0" destOrd="2" presId="urn:microsoft.com/office/officeart/2005/8/layout/process3"/>
    <dgm:cxn modelId="{4B917063-A83B-6940-A7BF-45ED93EB03DF}" type="presOf" srcId="{4C455FFC-306F-B646-9533-627C1EE4394F}" destId="{71A368E3-7C89-7449-8B42-D4C6149179D1}" srcOrd="0" destOrd="0" presId="urn:microsoft.com/office/officeart/2005/8/layout/process3"/>
    <dgm:cxn modelId="{DB51BA64-B759-F64F-96F4-CCEEB265A273}" type="presOf" srcId="{0476FC28-9C60-BD4F-B576-57D59B4C9252}" destId="{E608E694-4FA9-704A-8C40-316D0D08E861}" srcOrd="0" destOrd="0" presId="urn:microsoft.com/office/officeart/2005/8/layout/process3"/>
    <dgm:cxn modelId="{5DB0E764-7297-0E4E-B14D-5FA5AE7D8FA3}" type="presOf" srcId="{5257E7BF-0B1B-794F-BDC2-267E5AF19136}" destId="{10616576-C1C7-224A-A17F-1ED5CB056619}" srcOrd="1" destOrd="0" presId="urn:microsoft.com/office/officeart/2005/8/layout/process3"/>
    <dgm:cxn modelId="{EFA74267-BCF8-9C45-8544-5B57322E580A}" type="presOf" srcId="{50FCD9AB-CF81-714C-A017-5B1918BB8B1D}" destId="{61BEE467-5FEB-7C4A-A1D6-5E61961996BC}" srcOrd="1" destOrd="0" presId="urn:microsoft.com/office/officeart/2005/8/layout/process3"/>
    <dgm:cxn modelId="{2C1A3072-B509-E644-B28E-6EA9389AA354}" type="presOf" srcId="{0476FC28-9C60-BD4F-B576-57D59B4C9252}" destId="{502F9346-89D5-914A-9D28-5A87BC0436E1}" srcOrd="1" destOrd="0" presId="urn:microsoft.com/office/officeart/2005/8/layout/process3"/>
    <dgm:cxn modelId="{D0140674-2B28-5346-974C-4F1F5B5C445C}" srcId="{09970461-A36C-344D-AE28-2B2B8E477A70}" destId="{6EAE9B3B-7E5F-9447-928A-333A10615C5D}" srcOrd="0" destOrd="0" parTransId="{380A5A52-D97B-7442-B682-28F9D424201B}" sibTransId="{EB6600C3-A9C0-4645-A670-F8BFBA835982}"/>
    <dgm:cxn modelId="{DF14DC79-FCF6-3F4C-BE83-590B72CA3DB9}" srcId="{B4F6DED8-C65F-6D45-9E15-E79A6CC02F7F}" destId="{99A7424D-05C6-9140-BD37-F02E4AB945C2}" srcOrd="0" destOrd="0" parTransId="{A91D5569-8CF7-1441-82A3-D40CD086AB03}" sibTransId="{8CECE603-32F8-0441-A2F4-DCCB72237A5C}"/>
    <dgm:cxn modelId="{8BC74B8F-BB52-9D45-AA65-5CF2855EBECF}" srcId="{5257E7BF-0B1B-794F-BDC2-267E5AF19136}" destId="{A1D0EBD7-6BFC-E140-8F8A-41ED9FE4E686}" srcOrd="0" destOrd="0" parTransId="{60F8F59A-8D9D-9A4E-81C6-6501FE85C363}" sibTransId="{017A89AD-9EC3-DB4A-920C-F82AF3561ABA}"/>
    <dgm:cxn modelId="{C2DA9C91-D351-4E48-A311-824E8FCB6751}" srcId="{40857979-BBE8-5F48-A13F-49A499E862FD}" destId="{50FCD9AB-CF81-714C-A017-5B1918BB8B1D}" srcOrd="2" destOrd="0" parTransId="{4E60D5DC-BEBA-B74D-B016-0B6ADC865A67}" sibTransId="{8CCFB1F0-315C-3441-9F1D-B38DEFA18909}"/>
    <dgm:cxn modelId="{0E1FBB91-D718-F942-92A3-87461C5C0E5C}" type="presOf" srcId="{647868AD-E533-A74E-A421-5161C8D26876}" destId="{2B45493F-D1F5-5241-9906-132B54DD37B2}" srcOrd="0" destOrd="1" presId="urn:microsoft.com/office/officeart/2005/8/layout/process3"/>
    <dgm:cxn modelId="{395082A1-91D2-8D4B-B22A-56FDC76928C8}" type="presOf" srcId="{D15A7686-0601-F84B-AE9D-4FA2034FAB96}" destId="{095F3657-C314-F84D-A4CC-29906FDA5429}" srcOrd="0" destOrd="1" presId="urn:microsoft.com/office/officeart/2005/8/layout/process3"/>
    <dgm:cxn modelId="{3D9B63A6-AA5A-9548-8615-4DCB49D613C3}" srcId="{40857979-BBE8-5F48-A13F-49A499E862FD}" destId="{5257E7BF-0B1B-794F-BDC2-267E5AF19136}" srcOrd="3" destOrd="0" parTransId="{5F1426BF-2F2C-B64F-A74E-83956E4DC30D}" sibTransId="{F8BE4606-0AC3-AE40-862D-807CD64F4698}"/>
    <dgm:cxn modelId="{A2F5FCA8-B8F6-7843-8510-0D589CF11D68}" type="presOf" srcId="{4C455FFC-306F-B646-9533-627C1EE4394F}" destId="{1050BD4C-BEC4-5E44-A8F4-5DDBD6CB2D9C}" srcOrd="1" destOrd="0" presId="urn:microsoft.com/office/officeart/2005/8/layout/process3"/>
    <dgm:cxn modelId="{6F3D32A9-24DD-A146-B94C-8E90C7859714}" srcId="{50FCD9AB-CF81-714C-A017-5B1918BB8B1D}" destId="{0447F7D0-2E13-0941-B647-1A842EE95620}" srcOrd="1" destOrd="0" parTransId="{035F811C-4385-8145-9377-7BC04B1534B0}" sibTransId="{743D53A0-FCA4-4044-86C3-E7A5BBF57312}"/>
    <dgm:cxn modelId="{0A9C83B1-8B7C-9F4C-B4C5-31E4FF836643}" type="presOf" srcId="{A1D0EBD7-6BFC-E140-8F8A-41ED9FE4E686}" destId="{2B45493F-D1F5-5241-9906-132B54DD37B2}" srcOrd="0" destOrd="0" presId="urn:microsoft.com/office/officeart/2005/8/layout/process3"/>
    <dgm:cxn modelId="{CD2EA0B2-7279-954F-9993-4B4384B90F3B}" type="presOf" srcId="{99A7424D-05C6-9140-BD37-F02E4AB945C2}" destId="{095F3657-C314-F84D-A4CC-29906FDA5429}" srcOrd="0" destOrd="0" presId="urn:microsoft.com/office/officeart/2005/8/layout/process3"/>
    <dgm:cxn modelId="{8075E7B5-B499-4C42-8DFE-1F74F24BA3BA}" type="presOf" srcId="{09970461-A36C-344D-AE28-2B2B8E477A70}" destId="{8EFD59D6-57A6-4D47-8361-0DDB920B23BC}" srcOrd="0" destOrd="0" presId="urn:microsoft.com/office/officeart/2005/8/layout/process3"/>
    <dgm:cxn modelId="{772E3DB7-279D-EC47-8B17-9C8690A919C0}" srcId="{09970461-A36C-344D-AE28-2B2B8E477A70}" destId="{DB84A69D-43AA-234A-8FFD-4EAC0E1E37C3}" srcOrd="2" destOrd="0" parTransId="{0994F155-BF41-1E48-B00A-C3F96B78B903}" sibTransId="{B96AF4B6-CDFD-8948-85EE-1F8F1149B065}"/>
    <dgm:cxn modelId="{53D627B8-9B7F-EE42-BFF1-2217EA9691C4}" srcId="{5257E7BF-0B1B-794F-BDC2-267E5AF19136}" destId="{1BEB9DC4-21D5-C74F-B455-234370BEE040}" srcOrd="2" destOrd="0" parTransId="{C4540208-376C-6D4A-B412-7773ADFF2288}" sibTransId="{015945C9-D90F-CE45-A634-E74178059A29}"/>
    <dgm:cxn modelId="{0EC8ACBF-373B-4646-9E68-1D499D853795}" type="presOf" srcId="{6EAE9B3B-7E5F-9447-928A-333A10615C5D}" destId="{6B1B7B4C-6C1B-8647-89C3-C6BB09ED685B}" srcOrd="0" destOrd="0" presId="urn:microsoft.com/office/officeart/2005/8/layout/process3"/>
    <dgm:cxn modelId="{77F3A8C5-78B1-0A4C-8D88-BE9A9C26E26C}" srcId="{09970461-A36C-344D-AE28-2B2B8E477A70}" destId="{6B322B8A-5175-CB4F-A6CC-D54D04F3B62E}" srcOrd="1" destOrd="0" parTransId="{2F16B9E9-45EE-BF43-BF57-DBBDF93E38E5}" sibTransId="{8A7DEA1D-E4AA-E84B-B55C-C7AA15355E78}"/>
    <dgm:cxn modelId="{0B9C1FCE-35B5-D84C-8715-5954E028C2DC}" srcId="{5257E7BF-0B1B-794F-BDC2-267E5AF19136}" destId="{647868AD-E533-A74E-A421-5161C8D26876}" srcOrd="1" destOrd="0" parTransId="{636DA5FC-B319-5345-85EF-D91FAFE6A58D}" sibTransId="{3982B49A-C23E-5148-9F94-CA57C1102711}"/>
    <dgm:cxn modelId="{68EAD9D1-A53A-6F43-B0B4-A45AB73ADB95}" type="presOf" srcId="{B4F6DED8-C65F-6D45-9E15-E79A6CC02F7F}" destId="{82E547E3-CCC0-044B-BDDD-FB541E39E77D}" srcOrd="0" destOrd="0" presId="urn:microsoft.com/office/officeart/2005/8/layout/process3"/>
    <dgm:cxn modelId="{5C1850D4-BB11-9445-80A9-C42F1849B931}" type="presOf" srcId="{5A2D6C4F-B14A-7048-85D3-BBF0F3D91BBC}" destId="{15FDC2CD-3EC5-4F47-BCCF-81ADBDEEF3FB}" srcOrd="0" destOrd="2" presId="urn:microsoft.com/office/officeart/2005/8/layout/process3"/>
    <dgm:cxn modelId="{BE86AEE3-5C91-F447-8B96-F6F1EFDF7B28}" type="presOf" srcId="{50FCD9AB-CF81-714C-A017-5B1918BB8B1D}" destId="{2A09F632-0929-0F45-AA86-E0B7C188F336}" srcOrd="0" destOrd="0" presId="urn:microsoft.com/office/officeart/2005/8/layout/process3"/>
    <dgm:cxn modelId="{0D14C7E9-19A1-594F-A89A-2257FC61BA4F}" type="presOf" srcId="{B4F6DED8-C65F-6D45-9E15-E79A6CC02F7F}" destId="{5D81D923-EEB1-F644-BF7B-51880241AB70}" srcOrd="1" destOrd="0" presId="urn:microsoft.com/office/officeart/2005/8/layout/process3"/>
    <dgm:cxn modelId="{E6DE14F2-F560-214E-A7E5-C1159E55A88E}" type="presOf" srcId="{8288C304-506A-FD44-B73A-AF0F75CCE1B9}" destId="{15FDC2CD-3EC5-4F47-BCCF-81ADBDEEF3FB}" srcOrd="0" destOrd="0" presId="urn:microsoft.com/office/officeart/2005/8/layout/process3"/>
    <dgm:cxn modelId="{9793CFF5-7198-6D4D-8746-EFAEA335F09F}" type="presOf" srcId="{5257E7BF-0B1B-794F-BDC2-267E5AF19136}" destId="{B0E92929-7869-D641-BCCD-76BA7A102DEB}" srcOrd="0" destOrd="0" presId="urn:microsoft.com/office/officeart/2005/8/layout/process3"/>
    <dgm:cxn modelId="{546236F7-8919-5D43-A50B-698EBCB2F167}" srcId="{50FCD9AB-CF81-714C-A017-5B1918BB8B1D}" destId="{5A2D6C4F-B14A-7048-85D3-BBF0F3D91BBC}" srcOrd="2" destOrd="0" parTransId="{B9B6B8A0-8666-9845-A0AD-B225854DAD75}" sibTransId="{8FD9E9ED-236D-5945-85B3-C1C6A1DC3505}"/>
    <dgm:cxn modelId="{36A6DCFB-2207-AA45-9C83-A948A7D9304F}" type="presOf" srcId="{8CCFB1F0-315C-3441-9F1D-B38DEFA18909}" destId="{37FA11A7-E5BC-FA47-BB05-F7244117DEF7}" srcOrd="1" destOrd="0" presId="urn:microsoft.com/office/officeart/2005/8/layout/process3"/>
    <dgm:cxn modelId="{4C305606-9F19-054B-A0F3-1A206BA37F2F}" type="presParOf" srcId="{383AD7FD-9100-3E40-8CAB-5C2CB50528CA}" destId="{E443211C-9508-7047-9A61-971E450A2AFD}" srcOrd="0" destOrd="0" presId="urn:microsoft.com/office/officeart/2005/8/layout/process3"/>
    <dgm:cxn modelId="{DDACDA0C-A620-254E-B653-2C345295D5D7}" type="presParOf" srcId="{E443211C-9508-7047-9A61-971E450A2AFD}" destId="{8EFD59D6-57A6-4D47-8361-0DDB920B23BC}" srcOrd="0" destOrd="0" presId="urn:microsoft.com/office/officeart/2005/8/layout/process3"/>
    <dgm:cxn modelId="{13539183-04F7-EF4F-8745-9066B87591AB}" type="presParOf" srcId="{E443211C-9508-7047-9A61-971E450A2AFD}" destId="{5106ADF3-4D3C-6E45-BF14-8684E0C4DDFE}" srcOrd="1" destOrd="0" presId="urn:microsoft.com/office/officeart/2005/8/layout/process3"/>
    <dgm:cxn modelId="{D6CABC45-F8E9-9840-8F28-D9878D87F449}" type="presParOf" srcId="{E443211C-9508-7047-9A61-971E450A2AFD}" destId="{6B1B7B4C-6C1B-8647-89C3-C6BB09ED685B}" srcOrd="2" destOrd="0" presId="urn:microsoft.com/office/officeart/2005/8/layout/process3"/>
    <dgm:cxn modelId="{F4820683-84C3-0347-AE86-535F06672924}" type="presParOf" srcId="{383AD7FD-9100-3E40-8CAB-5C2CB50528CA}" destId="{71A368E3-7C89-7449-8B42-D4C6149179D1}" srcOrd="1" destOrd="0" presId="urn:microsoft.com/office/officeart/2005/8/layout/process3"/>
    <dgm:cxn modelId="{E4D0FC2C-146A-6D4E-8BCB-777149339CA8}" type="presParOf" srcId="{71A368E3-7C89-7449-8B42-D4C6149179D1}" destId="{1050BD4C-BEC4-5E44-A8F4-5DDBD6CB2D9C}" srcOrd="0" destOrd="0" presId="urn:microsoft.com/office/officeart/2005/8/layout/process3"/>
    <dgm:cxn modelId="{15497CBD-655D-C845-89E3-99EF666F6726}" type="presParOf" srcId="{383AD7FD-9100-3E40-8CAB-5C2CB50528CA}" destId="{998EC344-3284-9B48-8F69-8F63B6B54502}" srcOrd="2" destOrd="0" presId="urn:microsoft.com/office/officeart/2005/8/layout/process3"/>
    <dgm:cxn modelId="{2AF688C6-B9C6-2C4F-BA06-DCF887CF7C62}" type="presParOf" srcId="{998EC344-3284-9B48-8F69-8F63B6B54502}" destId="{82E547E3-CCC0-044B-BDDD-FB541E39E77D}" srcOrd="0" destOrd="0" presId="urn:microsoft.com/office/officeart/2005/8/layout/process3"/>
    <dgm:cxn modelId="{BBF2DAA6-89E1-814D-B380-A8B66359A17C}" type="presParOf" srcId="{998EC344-3284-9B48-8F69-8F63B6B54502}" destId="{5D81D923-EEB1-F644-BF7B-51880241AB70}" srcOrd="1" destOrd="0" presId="urn:microsoft.com/office/officeart/2005/8/layout/process3"/>
    <dgm:cxn modelId="{D607A4B3-71C8-234A-9834-78915E605D7C}" type="presParOf" srcId="{998EC344-3284-9B48-8F69-8F63B6B54502}" destId="{095F3657-C314-F84D-A4CC-29906FDA5429}" srcOrd="2" destOrd="0" presId="urn:microsoft.com/office/officeart/2005/8/layout/process3"/>
    <dgm:cxn modelId="{B98A2D86-FD7B-694A-A37B-2A82517B0707}" type="presParOf" srcId="{383AD7FD-9100-3E40-8CAB-5C2CB50528CA}" destId="{E608E694-4FA9-704A-8C40-316D0D08E861}" srcOrd="3" destOrd="0" presId="urn:microsoft.com/office/officeart/2005/8/layout/process3"/>
    <dgm:cxn modelId="{CF9AF355-9D12-5341-9DA6-09F59888814B}" type="presParOf" srcId="{E608E694-4FA9-704A-8C40-316D0D08E861}" destId="{502F9346-89D5-914A-9D28-5A87BC0436E1}" srcOrd="0" destOrd="0" presId="urn:microsoft.com/office/officeart/2005/8/layout/process3"/>
    <dgm:cxn modelId="{ABA2AAE9-A615-5C4D-BF58-585C79D3F55F}" type="presParOf" srcId="{383AD7FD-9100-3E40-8CAB-5C2CB50528CA}" destId="{292DDAAB-E5BC-8544-996A-A915EDFE7779}" srcOrd="4" destOrd="0" presId="urn:microsoft.com/office/officeart/2005/8/layout/process3"/>
    <dgm:cxn modelId="{DAE3767C-3050-AF4A-9E09-3A1077E6C58B}" type="presParOf" srcId="{292DDAAB-E5BC-8544-996A-A915EDFE7779}" destId="{2A09F632-0929-0F45-AA86-E0B7C188F336}" srcOrd="0" destOrd="0" presId="urn:microsoft.com/office/officeart/2005/8/layout/process3"/>
    <dgm:cxn modelId="{56556A34-99DF-154B-8C77-DEC2B37EF9D5}" type="presParOf" srcId="{292DDAAB-E5BC-8544-996A-A915EDFE7779}" destId="{61BEE467-5FEB-7C4A-A1D6-5E61961996BC}" srcOrd="1" destOrd="0" presId="urn:microsoft.com/office/officeart/2005/8/layout/process3"/>
    <dgm:cxn modelId="{B040213E-C588-B742-8946-C83AAE9F83CD}" type="presParOf" srcId="{292DDAAB-E5BC-8544-996A-A915EDFE7779}" destId="{15FDC2CD-3EC5-4F47-BCCF-81ADBDEEF3FB}" srcOrd="2" destOrd="0" presId="urn:microsoft.com/office/officeart/2005/8/layout/process3"/>
    <dgm:cxn modelId="{F9266DD8-BA88-7944-AAB6-B5D5587CA326}" type="presParOf" srcId="{383AD7FD-9100-3E40-8CAB-5C2CB50528CA}" destId="{95BF1499-6660-E24F-9B37-F99D4680D0AD}" srcOrd="5" destOrd="0" presId="urn:microsoft.com/office/officeart/2005/8/layout/process3"/>
    <dgm:cxn modelId="{F65BF7EA-0943-184B-AC92-334BE899D32A}" type="presParOf" srcId="{95BF1499-6660-E24F-9B37-F99D4680D0AD}" destId="{37FA11A7-E5BC-FA47-BB05-F7244117DEF7}" srcOrd="0" destOrd="0" presId="urn:microsoft.com/office/officeart/2005/8/layout/process3"/>
    <dgm:cxn modelId="{A7AC292F-8532-884D-95C2-B0818FCD8AF3}" type="presParOf" srcId="{383AD7FD-9100-3E40-8CAB-5C2CB50528CA}" destId="{6C15BADD-CC79-3347-8BF4-A4D80F07D842}" srcOrd="6" destOrd="0" presId="urn:microsoft.com/office/officeart/2005/8/layout/process3"/>
    <dgm:cxn modelId="{A45B4DF9-35BA-3F44-A064-42E32F751B6D}" type="presParOf" srcId="{6C15BADD-CC79-3347-8BF4-A4D80F07D842}" destId="{B0E92929-7869-D641-BCCD-76BA7A102DEB}" srcOrd="0" destOrd="0" presId="urn:microsoft.com/office/officeart/2005/8/layout/process3"/>
    <dgm:cxn modelId="{F4A3BE0D-A939-E546-9398-2F461424A2C5}" type="presParOf" srcId="{6C15BADD-CC79-3347-8BF4-A4D80F07D842}" destId="{10616576-C1C7-224A-A17F-1ED5CB056619}" srcOrd="1" destOrd="0" presId="urn:microsoft.com/office/officeart/2005/8/layout/process3"/>
    <dgm:cxn modelId="{0535DCB6-500E-7044-9097-2C5D108711E3}" type="presParOf" srcId="{6C15BADD-CC79-3347-8BF4-A4D80F07D842}" destId="{2B45493F-D1F5-5241-9906-132B54DD37B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857979-BBE8-5F48-A13F-49A499E862FD}" type="doc">
      <dgm:prSet loTypeId="urn:microsoft.com/office/officeart/2005/8/layout/process3" loCatId="" qsTypeId="urn:microsoft.com/office/officeart/2005/8/quickstyle/simple1" qsCatId="simple" csTypeId="urn:microsoft.com/office/officeart/2005/8/colors/accent1_2" csCatId="accent1" phldr="1"/>
      <dgm:spPr/>
    </dgm:pt>
    <dgm:pt modelId="{09970461-A36C-344D-AE28-2B2B8E477A70}">
      <dgm:prSet phldrT="[Text]" custT="1"/>
      <dgm:spPr>
        <a:solidFill>
          <a:schemeClr val="accent1">
            <a:lumMod val="20000"/>
            <a:lumOff val="80000"/>
          </a:schemeClr>
        </a:solidFill>
        <a:ln>
          <a:solidFill>
            <a:schemeClr val="accent1">
              <a:lumMod val="20000"/>
              <a:lumOff val="80000"/>
            </a:schemeClr>
          </a:solidFill>
        </a:ln>
      </dgm:spPr>
      <dgm:t>
        <a:bodyPr/>
        <a:lstStyle/>
        <a:p>
          <a:r>
            <a:rPr lang="en-US" sz="1200" dirty="0">
              <a:solidFill>
                <a:schemeClr val="bg1">
                  <a:lumMod val="85000"/>
                </a:schemeClr>
              </a:solidFill>
            </a:rPr>
            <a:t>Preprocessing</a:t>
          </a:r>
        </a:p>
      </dgm:t>
    </dgm:pt>
    <dgm:pt modelId="{F8E85989-A2D5-1246-9936-27DE349D9A1A}" type="parTrans" cxnId="{7B140D3A-E71F-A942-AD4F-D33EF7A0EB07}">
      <dgm:prSet/>
      <dgm:spPr/>
      <dgm:t>
        <a:bodyPr/>
        <a:lstStyle/>
        <a:p>
          <a:endParaRPr lang="en-US" sz="1200"/>
        </a:p>
      </dgm:t>
    </dgm:pt>
    <dgm:pt modelId="{4C455FFC-306F-B646-9533-627C1EE4394F}" type="sibTrans" cxnId="{7B140D3A-E71F-A942-AD4F-D33EF7A0EB07}">
      <dgm:prSet/>
      <dgm:spPr>
        <a:solidFill>
          <a:schemeClr val="accent1">
            <a:lumMod val="20000"/>
            <a:lumOff val="80000"/>
          </a:schemeClr>
        </a:solidFill>
        <a:ln>
          <a:solidFill>
            <a:schemeClr val="accent1">
              <a:lumMod val="20000"/>
              <a:lumOff val="80000"/>
            </a:schemeClr>
          </a:solidFill>
        </a:ln>
      </dgm:spPr>
      <dgm:t>
        <a:bodyPr/>
        <a:lstStyle/>
        <a:p>
          <a:endParaRPr lang="en-US" sz="1200">
            <a:solidFill>
              <a:schemeClr val="bg1">
                <a:lumMod val="85000"/>
              </a:schemeClr>
            </a:solidFill>
          </a:endParaRPr>
        </a:p>
      </dgm:t>
    </dgm:pt>
    <dgm:pt modelId="{50FCD9AB-CF81-714C-A017-5B1918BB8B1D}">
      <dgm:prSet phldrT="[Text]" custT="1"/>
      <dgm:spPr/>
      <dgm:t>
        <a:bodyPr/>
        <a:lstStyle/>
        <a:p>
          <a:r>
            <a:rPr lang="en-US" sz="1200" dirty="0">
              <a:solidFill>
                <a:schemeClr val="tx1"/>
              </a:solidFill>
            </a:rPr>
            <a:t>Feature selection</a:t>
          </a:r>
        </a:p>
      </dgm:t>
    </dgm:pt>
    <dgm:pt modelId="{4E60D5DC-BEBA-B74D-B016-0B6ADC865A67}" type="parTrans" cxnId="{C2DA9C91-D351-4E48-A311-824E8FCB6751}">
      <dgm:prSet/>
      <dgm:spPr/>
      <dgm:t>
        <a:bodyPr/>
        <a:lstStyle/>
        <a:p>
          <a:endParaRPr lang="en-US" sz="1200"/>
        </a:p>
      </dgm:t>
    </dgm:pt>
    <dgm:pt modelId="{8CCFB1F0-315C-3441-9F1D-B38DEFA18909}" type="sibTrans" cxnId="{C2DA9C91-D351-4E48-A311-824E8FCB6751}">
      <dgm:prSet/>
      <dgm:spPr>
        <a:solidFill>
          <a:schemeClr val="accent1">
            <a:lumMod val="20000"/>
            <a:lumOff val="80000"/>
          </a:schemeClr>
        </a:solidFill>
        <a:ln>
          <a:solidFill>
            <a:schemeClr val="accent1">
              <a:lumMod val="20000"/>
              <a:lumOff val="80000"/>
            </a:schemeClr>
          </a:solidFill>
        </a:ln>
      </dgm:spPr>
      <dgm:t>
        <a:bodyPr/>
        <a:lstStyle/>
        <a:p>
          <a:endParaRPr lang="en-US" sz="1200">
            <a:solidFill>
              <a:schemeClr val="bg1">
                <a:lumMod val="85000"/>
              </a:schemeClr>
            </a:solidFill>
          </a:endParaRPr>
        </a:p>
      </dgm:t>
    </dgm:pt>
    <dgm:pt modelId="{6EAE9B3B-7E5F-9447-928A-333A10615C5D}">
      <dgm:prSet custT="1"/>
      <dgm:spPr>
        <a:ln>
          <a:solidFill>
            <a:schemeClr val="accent1">
              <a:lumMod val="20000"/>
              <a:lumOff val="80000"/>
            </a:schemeClr>
          </a:solidFill>
        </a:ln>
      </dgm:spPr>
      <dgm:t>
        <a:bodyPr/>
        <a:lstStyle/>
        <a:p>
          <a:r>
            <a:rPr lang="en-US" sz="1200" dirty="0">
              <a:solidFill>
                <a:schemeClr val="bg1">
                  <a:lumMod val="85000"/>
                </a:schemeClr>
              </a:solidFill>
            </a:rPr>
            <a:t>Check for missing values (several techniques)</a:t>
          </a:r>
        </a:p>
      </dgm:t>
    </dgm:pt>
    <dgm:pt modelId="{380A5A52-D97B-7442-B682-28F9D424201B}" type="parTrans" cxnId="{D0140674-2B28-5346-974C-4F1F5B5C445C}">
      <dgm:prSet/>
      <dgm:spPr/>
      <dgm:t>
        <a:bodyPr/>
        <a:lstStyle/>
        <a:p>
          <a:endParaRPr lang="en-US" sz="1200"/>
        </a:p>
      </dgm:t>
    </dgm:pt>
    <dgm:pt modelId="{EB6600C3-A9C0-4645-A670-F8BFBA835982}" type="sibTrans" cxnId="{D0140674-2B28-5346-974C-4F1F5B5C445C}">
      <dgm:prSet/>
      <dgm:spPr/>
      <dgm:t>
        <a:bodyPr/>
        <a:lstStyle/>
        <a:p>
          <a:endParaRPr lang="en-US" sz="1200"/>
        </a:p>
      </dgm:t>
    </dgm:pt>
    <dgm:pt modelId="{5257E7BF-0B1B-794F-BDC2-267E5AF19136}">
      <dgm:prSet phldrT="[Text]" custT="1"/>
      <dgm:spPr>
        <a:solidFill>
          <a:schemeClr val="accent1">
            <a:lumMod val="20000"/>
            <a:lumOff val="80000"/>
          </a:schemeClr>
        </a:solidFill>
        <a:ln>
          <a:solidFill>
            <a:schemeClr val="accent1">
              <a:lumMod val="20000"/>
              <a:lumOff val="80000"/>
            </a:schemeClr>
          </a:solidFill>
        </a:ln>
      </dgm:spPr>
      <dgm:t>
        <a:bodyPr/>
        <a:lstStyle/>
        <a:p>
          <a:r>
            <a:rPr lang="en-US" sz="1200" dirty="0">
              <a:solidFill>
                <a:schemeClr val="bg1">
                  <a:lumMod val="85000"/>
                </a:schemeClr>
              </a:solidFill>
            </a:rPr>
            <a:t>Classification</a:t>
          </a:r>
        </a:p>
      </dgm:t>
    </dgm:pt>
    <dgm:pt modelId="{5F1426BF-2F2C-B64F-A74E-83956E4DC30D}" type="parTrans" cxnId="{3D9B63A6-AA5A-9548-8615-4DCB49D613C3}">
      <dgm:prSet/>
      <dgm:spPr/>
      <dgm:t>
        <a:bodyPr/>
        <a:lstStyle/>
        <a:p>
          <a:endParaRPr lang="en-US" sz="1200"/>
        </a:p>
      </dgm:t>
    </dgm:pt>
    <dgm:pt modelId="{F8BE4606-0AC3-AE40-862D-807CD64F4698}" type="sibTrans" cxnId="{3D9B63A6-AA5A-9548-8615-4DCB49D613C3}">
      <dgm:prSet/>
      <dgm:spPr/>
      <dgm:t>
        <a:bodyPr/>
        <a:lstStyle/>
        <a:p>
          <a:endParaRPr lang="en-US" sz="1200"/>
        </a:p>
      </dgm:t>
    </dgm:pt>
    <dgm:pt modelId="{8288C304-506A-FD44-B73A-AF0F75CCE1B9}">
      <dgm:prSet custT="1"/>
      <dgm:spPr/>
      <dgm:t>
        <a:bodyPr/>
        <a:lstStyle/>
        <a:p>
          <a:r>
            <a:rPr lang="en-US" sz="1200" dirty="0"/>
            <a:t>Statistical analysis</a:t>
          </a:r>
        </a:p>
      </dgm:t>
    </dgm:pt>
    <dgm:pt modelId="{8A96B514-F3EF-FB44-BAC5-7AE88C7C99B4}" type="parTrans" cxnId="{7AAE1B1C-FD7C-F34E-820C-64DE0C6F54FE}">
      <dgm:prSet/>
      <dgm:spPr/>
      <dgm:t>
        <a:bodyPr/>
        <a:lstStyle/>
        <a:p>
          <a:endParaRPr lang="en-US" sz="1200"/>
        </a:p>
      </dgm:t>
    </dgm:pt>
    <dgm:pt modelId="{8E32F5C5-2029-6C48-BB6D-9A06E31ADB60}" type="sibTrans" cxnId="{7AAE1B1C-FD7C-F34E-820C-64DE0C6F54FE}">
      <dgm:prSet/>
      <dgm:spPr/>
      <dgm:t>
        <a:bodyPr/>
        <a:lstStyle/>
        <a:p>
          <a:endParaRPr lang="en-US" sz="1200"/>
        </a:p>
      </dgm:t>
    </dgm:pt>
    <dgm:pt modelId="{5A2D6C4F-B14A-7048-85D3-BBF0F3D91BBC}">
      <dgm:prSet custT="1"/>
      <dgm:spPr/>
      <dgm:t>
        <a:bodyPr/>
        <a:lstStyle/>
        <a:p>
          <a:r>
            <a:rPr lang="en-US" sz="1200" dirty="0"/>
            <a:t>Check correlation between features</a:t>
          </a:r>
        </a:p>
      </dgm:t>
    </dgm:pt>
    <dgm:pt modelId="{B9B6B8A0-8666-9845-A0AD-B225854DAD75}" type="parTrans" cxnId="{546236F7-8919-5D43-A50B-698EBCB2F167}">
      <dgm:prSet/>
      <dgm:spPr/>
      <dgm:t>
        <a:bodyPr/>
        <a:lstStyle/>
        <a:p>
          <a:endParaRPr lang="en-US" sz="1200"/>
        </a:p>
      </dgm:t>
    </dgm:pt>
    <dgm:pt modelId="{8FD9E9ED-236D-5945-85B3-C1C6A1DC3505}" type="sibTrans" cxnId="{546236F7-8919-5D43-A50B-698EBCB2F167}">
      <dgm:prSet/>
      <dgm:spPr/>
      <dgm:t>
        <a:bodyPr/>
        <a:lstStyle/>
        <a:p>
          <a:endParaRPr lang="en-US" sz="1200"/>
        </a:p>
      </dgm:t>
    </dgm:pt>
    <dgm:pt modelId="{B4F6DED8-C65F-6D45-9E15-E79A6CC02F7F}">
      <dgm:prSet custT="1"/>
      <dgm:spPr>
        <a:solidFill>
          <a:schemeClr val="accent1">
            <a:lumMod val="20000"/>
            <a:lumOff val="80000"/>
          </a:schemeClr>
        </a:solidFill>
        <a:ln>
          <a:solidFill>
            <a:schemeClr val="accent1">
              <a:lumMod val="20000"/>
              <a:lumOff val="80000"/>
            </a:schemeClr>
          </a:solidFill>
        </a:ln>
      </dgm:spPr>
      <dgm:t>
        <a:bodyPr/>
        <a:lstStyle/>
        <a:p>
          <a:r>
            <a:rPr lang="en-US" sz="1200" dirty="0">
              <a:solidFill>
                <a:schemeClr val="bg1">
                  <a:lumMod val="85000"/>
                </a:schemeClr>
              </a:solidFill>
            </a:rPr>
            <a:t>Understanding the data</a:t>
          </a:r>
        </a:p>
      </dgm:t>
    </dgm:pt>
    <dgm:pt modelId="{68B5A998-4497-CF49-B9AA-5450F36B70DF}" type="parTrans" cxnId="{E8DDF122-CACE-A84E-8D0B-859FA27822E6}">
      <dgm:prSet/>
      <dgm:spPr/>
      <dgm:t>
        <a:bodyPr/>
        <a:lstStyle/>
        <a:p>
          <a:endParaRPr lang="en-US" sz="1200"/>
        </a:p>
      </dgm:t>
    </dgm:pt>
    <dgm:pt modelId="{0476FC28-9C60-BD4F-B576-57D59B4C9252}" type="sibTrans" cxnId="{E8DDF122-CACE-A84E-8D0B-859FA27822E6}">
      <dgm:prSet/>
      <dgm:spPr>
        <a:solidFill>
          <a:schemeClr val="accent1">
            <a:lumMod val="20000"/>
            <a:lumOff val="80000"/>
          </a:schemeClr>
        </a:solidFill>
        <a:ln>
          <a:solidFill>
            <a:schemeClr val="accent1">
              <a:lumMod val="20000"/>
              <a:lumOff val="80000"/>
            </a:schemeClr>
          </a:solidFill>
        </a:ln>
      </dgm:spPr>
      <dgm:t>
        <a:bodyPr/>
        <a:lstStyle/>
        <a:p>
          <a:endParaRPr lang="en-US" sz="1200">
            <a:solidFill>
              <a:schemeClr val="bg1">
                <a:lumMod val="85000"/>
              </a:schemeClr>
            </a:solidFill>
          </a:endParaRPr>
        </a:p>
      </dgm:t>
    </dgm:pt>
    <dgm:pt modelId="{99A7424D-05C6-9140-BD37-F02E4AB945C2}">
      <dgm:prSet custT="1"/>
      <dgm:spPr>
        <a:ln>
          <a:solidFill>
            <a:schemeClr val="accent1">
              <a:lumMod val="20000"/>
              <a:lumOff val="80000"/>
            </a:schemeClr>
          </a:solidFill>
        </a:ln>
      </dgm:spPr>
      <dgm:t>
        <a:bodyPr/>
        <a:lstStyle/>
        <a:p>
          <a:r>
            <a:rPr lang="en-US" sz="1200" dirty="0">
              <a:solidFill>
                <a:schemeClr val="bg1">
                  <a:lumMod val="85000"/>
                </a:schemeClr>
              </a:solidFill>
            </a:rPr>
            <a:t>Data exploration techniques to check distribution of the data</a:t>
          </a:r>
        </a:p>
      </dgm:t>
    </dgm:pt>
    <dgm:pt modelId="{A91D5569-8CF7-1441-82A3-D40CD086AB03}" type="parTrans" cxnId="{DF14DC79-FCF6-3F4C-BE83-590B72CA3DB9}">
      <dgm:prSet/>
      <dgm:spPr/>
      <dgm:t>
        <a:bodyPr/>
        <a:lstStyle/>
        <a:p>
          <a:endParaRPr lang="en-US" sz="1200"/>
        </a:p>
      </dgm:t>
    </dgm:pt>
    <dgm:pt modelId="{8CECE603-32F8-0441-A2F4-DCCB72237A5C}" type="sibTrans" cxnId="{DF14DC79-FCF6-3F4C-BE83-590B72CA3DB9}">
      <dgm:prSet/>
      <dgm:spPr/>
      <dgm:t>
        <a:bodyPr/>
        <a:lstStyle/>
        <a:p>
          <a:endParaRPr lang="en-US" sz="1200"/>
        </a:p>
      </dgm:t>
    </dgm:pt>
    <dgm:pt modelId="{D15A7686-0601-F84B-AE9D-4FA2034FAB96}">
      <dgm:prSet custT="1"/>
      <dgm:spPr>
        <a:ln>
          <a:solidFill>
            <a:schemeClr val="accent1">
              <a:lumMod val="20000"/>
              <a:lumOff val="80000"/>
            </a:schemeClr>
          </a:solidFill>
        </a:ln>
      </dgm:spPr>
      <dgm:t>
        <a:bodyPr/>
        <a:lstStyle/>
        <a:p>
          <a:r>
            <a:rPr lang="en-US" sz="1200" dirty="0">
              <a:solidFill>
                <a:schemeClr val="bg1">
                  <a:lumMod val="85000"/>
                </a:schemeClr>
              </a:solidFill>
            </a:rPr>
            <a:t>Check and deal with outliners: statistical methods, wavelets, Principal Component Analysis or Partial Least Square</a:t>
          </a:r>
        </a:p>
      </dgm:t>
    </dgm:pt>
    <dgm:pt modelId="{6A983A5E-A250-3E49-8C32-9A8ABF50AAAD}" type="parTrans" cxnId="{90F36743-B7C4-944A-8F0C-1991237BC894}">
      <dgm:prSet/>
      <dgm:spPr/>
      <dgm:t>
        <a:bodyPr/>
        <a:lstStyle/>
        <a:p>
          <a:endParaRPr lang="en-US" sz="1200"/>
        </a:p>
      </dgm:t>
    </dgm:pt>
    <dgm:pt modelId="{BBC3BE39-4F8B-9E47-B932-B976707CE6CA}" type="sibTrans" cxnId="{90F36743-B7C4-944A-8F0C-1991237BC894}">
      <dgm:prSet/>
      <dgm:spPr/>
      <dgm:t>
        <a:bodyPr/>
        <a:lstStyle/>
        <a:p>
          <a:endParaRPr lang="en-US" sz="1200"/>
        </a:p>
      </dgm:t>
    </dgm:pt>
    <dgm:pt modelId="{6B322B8A-5175-CB4F-A6CC-D54D04F3B62E}">
      <dgm:prSet custT="1"/>
      <dgm:spPr>
        <a:ln>
          <a:solidFill>
            <a:schemeClr val="accent1">
              <a:lumMod val="20000"/>
              <a:lumOff val="80000"/>
            </a:schemeClr>
          </a:solidFill>
        </a:ln>
      </dgm:spPr>
      <dgm:t>
        <a:bodyPr/>
        <a:lstStyle/>
        <a:p>
          <a:r>
            <a:rPr lang="en-US" sz="1200" dirty="0">
              <a:solidFill>
                <a:schemeClr val="bg1">
                  <a:lumMod val="85000"/>
                </a:schemeClr>
              </a:solidFill>
            </a:rPr>
            <a:t>Remove redundant records</a:t>
          </a:r>
        </a:p>
      </dgm:t>
    </dgm:pt>
    <dgm:pt modelId="{2F16B9E9-45EE-BF43-BF57-DBBDF93E38E5}" type="parTrans" cxnId="{77F3A8C5-78B1-0A4C-8D88-BE9A9C26E26C}">
      <dgm:prSet/>
      <dgm:spPr/>
      <dgm:t>
        <a:bodyPr/>
        <a:lstStyle/>
        <a:p>
          <a:endParaRPr lang="en-US"/>
        </a:p>
      </dgm:t>
    </dgm:pt>
    <dgm:pt modelId="{8A7DEA1D-E4AA-E84B-B55C-C7AA15355E78}" type="sibTrans" cxnId="{77F3A8C5-78B1-0A4C-8D88-BE9A9C26E26C}">
      <dgm:prSet/>
      <dgm:spPr/>
      <dgm:t>
        <a:bodyPr/>
        <a:lstStyle/>
        <a:p>
          <a:endParaRPr lang="en-US"/>
        </a:p>
      </dgm:t>
    </dgm:pt>
    <dgm:pt modelId="{5C2ED9D3-0E59-DF4E-86B7-6336CFCF3E6D}">
      <dgm:prSet custT="1"/>
      <dgm:spPr>
        <a:ln>
          <a:solidFill>
            <a:schemeClr val="accent1">
              <a:lumMod val="20000"/>
              <a:lumOff val="80000"/>
            </a:schemeClr>
          </a:solidFill>
        </a:ln>
      </dgm:spPr>
      <dgm:t>
        <a:bodyPr/>
        <a:lstStyle/>
        <a:p>
          <a:r>
            <a:rPr lang="en-US" sz="1200" dirty="0">
              <a:solidFill>
                <a:schemeClr val="bg1">
                  <a:lumMod val="85000"/>
                </a:schemeClr>
              </a:solidFill>
            </a:rPr>
            <a:t>Convert IP address to domain names</a:t>
          </a:r>
        </a:p>
      </dgm:t>
    </dgm:pt>
    <dgm:pt modelId="{FB3DE435-15BA-D34E-9C58-0F8C41E93FEF}" type="parTrans" cxnId="{9075474F-9C5C-F146-9A6E-9D3A48896DFC}">
      <dgm:prSet/>
      <dgm:spPr/>
      <dgm:t>
        <a:bodyPr/>
        <a:lstStyle/>
        <a:p>
          <a:endParaRPr lang="en-US"/>
        </a:p>
      </dgm:t>
    </dgm:pt>
    <dgm:pt modelId="{EA80A83F-B4FB-EC4B-AE48-478C7C5E651E}" type="sibTrans" cxnId="{9075474F-9C5C-F146-9A6E-9D3A48896DFC}">
      <dgm:prSet/>
      <dgm:spPr/>
      <dgm:t>
        <a:bodyPr/>
        <a:lstStyle/>
        <a:p>
          <a:endParaRPr lang="en-US"/>
        </a:p>
      </dgm:t>
    </dgm:pt>
    <dgm:pt modelId="{BF3F6107-3D93-1743-BFE8-F5E2D70656FE}">
      <dgm:prSet custT="1"/>
      <dgm:spPr/>
      <dgm:t>
        <a:bodyPr/>
        <a:lstStyle/>
        <a:p>
          <a:r>
            <a:rPr lang="en-US" sz="1200" dirty="0"/>
            <a:t>Visual analysis – data exploration</a:t>
          </a:r>
        </a:p>
      </dgm:t>
    </dgm:pt>
    <dgm:pt modelId="{4FB98497-5E80-1A4B-9D20-82F0652C4B24}" type="parTrans" cxnId="{953765DE-62C5-8B4C-97FA-797567581A41}">
      <dgm:prSet/>
      <dgm:spPr/>
      <dgm:t>
        <a:bodyPr/>
        <a:lstStyle/>
        <a:p>
          <a:endParaRPr lang="en-US"/>
        </a:p>
      </dgm:t>
    </dgm:pt>
    <dgm:pt modelId="{E865A945-96A9-1245-81DC-F90D8F623B1E}" type="sibTrans" cxnId="{953765DE-62C5-8B4C-97FA-797567581A41}">
      <dgm:prSet/>
      <dgm:spPr/>
      <dgm:t>
        <a:bodyPr/>
        <a:lstStyle/>
        <a:p>
          <a:endParaRPr lang="en-US"/>
        </a:p>
      </dgm:t>
    </dgm:pt>
    <dgm:pt modelId="{F8009448-2CEC-5E40-94FB-0AD4A1A31BE4}">
      <dgm:prSet/>
      <dgm:spPr>
        <a:ln>
          <a:solidFill>
            <a:schemeClr val="accent1">
              <a:lumMod val="20000"/>
              <a:lumOff val="80000"/>
            </a:schemeClr>
          </a:solidFill>
        </a:ln>
      </dgm:spPr>
      <dgm:t>
        <a:bodyPr/>
        <a:lstStyle/>
        <a:p>
          <a:pPr>
            <a:buChar char="•"/>
          </a:pPr>
          <a:r>
            <a:rPr lang="en-US">
              <a:solidFill>
                <a:schemeClr val="bg1">
                  <a:lumMod val="75000"/>
                </a:schemeClr>
              </a:solidFill>
            </a:rPr>
            <a:t>Identify destination address based on protocol and source address</a:t>
          </a:r>
          <a:endParaRPr lang="en-US"/>
        </a:p>
      </dgm:t>
    </dgm:pt>
    <dgm:pt modelId="{B934BF11-BD0A-1F45-A7AB-ACA55CE26CEB}" type="parTrans" cxnId="{013D018F-74E0-3D40-931F-8D3AABE15525}">
      <dgm:prSet/>
      <dgm:spPr/>
      <dgm:t>
        <a:bodyPr/>
        <a:lstStyle/>
        <a:p>
          <a:endParaRPr lang="en-US"/>
        </a:p>
      </dgm:t>
    </dgm:pt>
    <dgm:pt modelId="{B8147B0E-70B5-3042-825E-9F5339847702}" type="sibTrans" cxnId="{013D018F-74E0-3D40-931F-8D3AABE15525}">
      <dgm:prSet/>
      <dgm:spPr/>
      <dgm:t>
        <a:bodyPr/>
        <a:lstStyle/>
        <a:p>
          <a:endParaRPr lang="en-US"/>
        </a:p>
      </dgm:t>
    </dgm:pt>
    <dgm:pt modelId="{702D4E41-937B-6F49-B8F3-3E1222686C74}">
      <dgm:prSet/>
      <dgm:spPr>
        <a:ln>
          <a:solidFill>
            <a:schemeClr val="accent1">
              <a:lumMod val="20000"/>
              <a:lumOff val="80000"/>
            </a:schemeClr>
          </a:solidFill>
        </a:ln>
      </dgm:spPr>
      <dgm:t>
        <a:bodyPr/>
        <a:lstStyle/>
        <a:p>
          <a:r>
            <a:rPr lang="en-US">
              <a:solidFill>
                <a:schemeClr val="bg1">
                  <a:lumMod val="75000"/>
                </a:schemeClr>
              </a:solidFill>
            </a:rPr>
            <a:t>Identify mean IAT based on median, min, max, variance of IAT</a:t>
          </a:r>
          <a:endParaRPr lang="en-US" dirty="0">
            <a:solidFill>
              <a:schemeClr val="bg1">
                <a:lumMod val="75000"/>
              </a:schemeClr>
            </a:solidFill>
          </a:endParaRPr>
        </a:p>
      </dgm:t>
    </dgm:pt>
    <dgm:pt modelId="{675BBF94-ABFC-8C4C-82F4-AE1D6AC65085}" type="parTrans" cxnId="{3A047403-9D03-ED47-A34A-180D6F314D16}">
      <dgm:prSet/>
      <dgm:spPr/>
      <dgm:t>
        <a:bodyPr/>
        <a:lstStyle/>
        <a:p>
          <a:endParaRPr lang="en-US"/>
        </a:p>
      </dgm:t>
    </dgm:pt>
    <dgm:pt modelId="{35966031-60A2-0142-8F18-C85BAD973BC7}" type="sibTrans" cxnId="{3A047403-9D03-ED47-A34A-180D6F314D16}">
      <dgm:prSet/>
      <dgm:spPr/>
      <dgm:t>
        <a:bodyPr/>
        <a:lstStyle/>
        <a:p>
          <a:endParaRPr lang="en-US"/>
        </a:p>
      </dgm:t>
    </dgm:pt>
    <dgm:pt modelId="{6C7BD08B-DFC2-DF48-9717-D0D3A5FBCD77}">
      <dgm:prSet/>
      <dgm:spPr>
        <a:ln>
          <a:solidFill>
            <a:schemeClr val="accent1">
              <a:lumMod val="20000"/>
              <a:lumOff val="80000"/>
            </a:schemeClr>
          </a:solidFill>
        </a:ln>
      </dgm:spPr>
      <dgm:t>
        <a:bodyPr/>
        <a:lstStyle/>
        <a:p>
          <a:r>
            <a:rPr lang="en-US">
              <a:solidFill>
                <a:schemeClr val="bg1">
                  <a:lumMod val="75000"/>
                </a:schemeClr>
              </a:solidFill>
            </a:rPr>
            <a:t>Identify device type based on the highest probability </a:t>
          </a:r>
          <a:endParaRPr lang="en-US" dirty="0">
            <a:solidFill>
              <a:schemeClr val="bg1">
                <a:lumMod val="75000"/>
              </a:schemeClr>
            </a:solidFill>
          </a:endParaRPr>
        </a:p>
      </dgm:t>
    </dgm:pt>
    <dgm:pt modelId="{ED09BB5D-E299-C34C-BFBD-6A5E6C75A1ED}" type="parTrans" cxnId="{F1C6189B-6530-1C4C-8A1F-9E619E24128E}">
      <dgm:prSet/>
      <dgm:spPr/>
      <dgm:t>
        <a:bodyPr/>
        <a:lstStyle/>
        <a:p>
          <a:endParaRPr lang="en-US"/>
        </a:p>
      </dgm:t>
    </dgm:pt>
    <dgm:pt modelId="{9DA6DF1D-89AE-4642-B407-6BAAB4620524}" type="sibTrans" cxnId="{F1C6189B-6530-1C4C-8A1F-9E619E24128E}">
      <dgm:prSet/>
      <dgm:spPr/>
      <dgm:t>
        <a:bodyPr/>
        <a:lstStyle/>
        <a:p>
          <a:endParaRPr lang="en-US"/>
        </a:p>
      </dgm:t>
    </dgm:pt>
    <dgm:pt modelId="{383AD7FD-9100-3E40-8CAB-5C2CB50528CA}" type="pres">
      <dgm:prSet presAssocID="{40857979-BBE8-5F48-A13F-49A499E862FD}" presName="linearFlow" presStyleCnt="0">
        <dgm:presLayoutVars>
          <dgm:dir/>
          <dgm:animLvl val="lvl"/>
          <dgm:resizeHandles val="exact"/>
        </dgm:presLayoutVars>
      </dgm:prSet>
      <dgm:spPr/>
    </dgm:pt>
    <dgm:pt modelId="{E443211C-9508-7047-9A61-971E450A2AFD}" type="pres">
      <dgm:prSet presAssocID="{09970461-A36C-344D-AE28-2B2B8E477A70}" presName="composite" presStyleCnt="0"/>
      <dgm:spPr/>
    </dgm:pt>
    <dgm:pt modelId="{8EFD59D6-57A6-4D47-8361-0DDB920B23BC}" type="pres">
      <dgm:prSet presAssocID="{09970461-A36C-344D-AE28-2B2B8E477A70}" presName="parTx" presStyleLbl="node1" presStyleIdx="0" presStyleCnt="4">
        <dgm:presLayoutVars>
          <dgm:chMax val="0"/>
          <dgm:chPref val="0"/>
          <dgm:bulletEnabled val="1"/>
        </dgm:presLayoutVars>
      </dgm:prSet>
      <dgm:spPr/>
    </dgm:pt>
    <dgm:pt modelId="{5106ADF3-4D3C-6E45-BF14-8684E0C4DDFE}" type="pres">
      <dgm:prSet presAssocID="{09970461-A36C-344D-AE28-2B2B8E477A70}" presName="parSh" presStyleLbl="node1" presStyleIdx="0" presStyleCnt="4" custScaleY="75132" custLinFactNeighborY="-6147"/>
      <dgm:spPr/>
    </dgm:pt>
    <dgm:pt modelId="{6B1B7B4C-6C1B-8647-89C3-C6BB09ED685B}" type="pres">
      <dgm:prSet presAssocID="{09970461-A36C-344D-AE28-2B2B8E477A70}" presName="desTx" presStyleLbl="fgAcc1" presStyleIdx="0" presStyleCnt="4" custScaleY="73510" custLinFactNeighborX="-114" custLinFactNeighborY="-13005">
        <dgm:presLayoutVars>
          <dgm:bulletEnabled val="1"/>
        </dgm:presLayoutVars>
      </dgm:prSet>
      <dgm:spPr/>
    </dgm:pt>
    <dgm:pt modelId="{71A368E3-7C89-7449-8B42-D4C6149179D1}" type="pres">
      <dgm:prSet presAssocID="{4C455FFC-306F-B646-9533-627C1EE4394F}" presName="sibTrans" presStyleLbl="sibTrans2D1" presStyleIdx="0" presStyleCnt="3"/>
      <dgm:spPr/>
    </dgm:pt>
    <dgm:pt modelId="{1050BD4C-BEC4-5E44-A8F4-5DDBD6CB2D9C}" type="pres">
      <dgm:prSet presAssocID="{4C455FFC-306F-B646-9533-627C1EE4394F}" presName="connTx" presStyleLbl="sibTrans2D1" presStyleIdx="0" presStyleCnt="3"/>
      <dgm:spPr/>
    </dgm:pt>
    <dgm:pt modelId="{998EC344-3284-9B48-8F69-8F63B6B54502}" type="pres">
      <dgm:prSet presAssocID="{B4F6DED8-C65F-6D45-9E15-E79A6CC02F7F}" presName="composite" presStyleCnt="0"/>
      <dgm:spPr/>
    </dgm:pt>
    <dgm:pt modelId="{82E547E3-CCC0-044B-BDDD-FB541E39E77D}" type="pres">
      <dgm:prSet presAssocID="{B4F6DED8-C65F-6D45-9E15-E79A6CC02F7F}" presName="parTx" presStyleLbl="node1" presStyleIdx="0" presStyleCnt="4">
        <dgm:presLayoutVars>
          <dgm:chMax val="0"/>
          <dgm:chPref val="0"/>
          <dgm:bulletEnabled val="1"/>
        </dgm:presLayoutVars>
      </dgm:prSet>
      <dgm:spPr/>
    </dgm:pt>
    <dgm:pt modelId="{5D81D923-EEB1-F644-BF7B-51880241AB70}" type="pres">
      <dgm:prSet presAssocID="{B4F6DED8-C65F-6D45-9E15-E79A6CC02F7F}" presName="parSh" presStyleLbl="node1" presStyleIdx="1" presStyleCnt="4" custScaleX="115931"/>
      <dgm:spPr/>
    </dgm:pt>
    <dgm:pt modelId="{095F3657-C314-F84D-A4CC-29906FDA5429}" type="pres">
      <dgm:prSet presAssocID="{B4F6DED8-C65F-6D45-9E15-E79A6CC02F7F}" presName="desTx" presStyleLbl="fgAcc1" presStyleIdx="1" presStyleCnt="4" custScaleX="145388" custScaleY="75437" custLinFactNeighborX="18476" custLinFactNeighborY="-12523">
        <dgm:presLayoutVars>
          <dgm:bulletEnabled val="1"/>
        </dgm:presLayoutVars>
      </dgm:prSet>
      <dgm:spPr/>
    </dgm:pt>
    <dgm:pt modelId="{E608E694-4FA9-704A-8C40-316D0D08E861}" type="pres">
      <dgm:prSet presAssocID="{0476FC28-9C60-BD4F-B576-57D59B4C9252}" presName="sibTrans" presStyleLbl="sibTrans2D1" presStyleIdx="1" presStyleCnt="3"/>
      <dgm:spPr/>
    </dgm:pt>
    <dgm:pt modelId="{502F9346-89D5-914A-9D28-5A87BC0436E1}" type="pres">
      <dgm:prSet presAssocID="{0476FC28-9C60-BD4F-B576-57D59B4C9252}" presName="connTx" presStyleLbl="sibTrans2D1" presStyleIdx="1" presStyleCnt="3"/>
      <dgm:spPr/>
    </dgm:pt>
    <dgm:pt modelId="{292DDAAB-E5BC-8544-996A-A915EDFE7779}" type="pres">
      <dgm:prSet presAssocID="{50FCD9AB-CF81-714C-A017-5B1918BB8B1D}" presName="composite" presStyleCnt="0"/>
      <dgm:spPr/>
    </dgm:pt>
    <dgm:pt modelId="{2A09F632-0929-0F45-AA86-E0B7C188F336}" type="pres">
      <dgm:prSet presAssocID="{50FCD9AB-CF81-714C-A017-5B1918BB8B1D}" presName="parTx" presStyleLbl="node1" presStyleIdx="1" presStyleCnt="4">
        <dgm:presLayoutVars>
          <dgm:chMax val="0"/>
          <dgm:chPref val="0"/>
          <dgm:bulletEnabled val="1"/>
        </dgm:presLayoutVars>
      </dgm:prSet>
      <dgm:spPr/>
    </dgm:pt>
    <dgm:pt modelId="{61BEE467-5FEB-7C4A-A1D6-5E61961996BC}" type="pres">
      <dgm:prSet presAssocID="{50FCD9AB-CF81-714C-A017-5B1918BB8B1D}" presName="parSh" presStyleLbl="node1" presStyleIdx="2" presStyleCnt="4"/>
      <dgm:spPr/>
    </dgm:pt>
    <dgm:pt modelId="{15FDC2CD-3EC5-4F47-BCCF-81ADBDEEF3FB}" type="pres">
      <dgm:prSet presAssocID="{50FCD9AB-CF81-714C-A017-5B1918BB8B1D}" presName="desTx" presStyleLbl="fgAcc1" presStyleIdx="2" presStyleCnt="4" custScaleY="71584" custLinFactNeighborY="-15895">
        <dgm:presLayoutVars>
          <dgm:bulletEnabled val="1"/>
        </dgm:presLayoutVars>
      </dgm:prSet>
      <dgm:spPr/>
    </dgm:pt>
    <dgm:pt modelId="{95BF1499-6660-E24F-9B37-F99D4680D0AD}" type="pres">
      <dgm:prSet presAssocID="{8CCFB1F0-315C-3441-9F1D-B38DEFA18909}" presName="sibTrans" presStyleLbl="sibTrans2D1" presStyleIdx="2" presStyleCnt="3"/>
      <dgm:spPr/>
    </dgm:pt>
    <dgm:pt modelId="{37FA11A7-E5BC-FA47-BB05-F7244117DEF7}" type="pres">
      <dgm:prSet presAssocID="{8CCFB1F0-315C-3441-9F1D-B38DEFA18909}" presName="connTx" presStyleLbl="sibTrans2D1" presStyleIdx="2" presStyleCnt="3"/>
      <dgm:spPr/>
    </dgm:pt>
    <dgm:pt modelId="{6C15BADD-CC79-3347-8BF4-A4D80F07D842}" type="pres">
      <dgm:prSet presAssocID="{5257E7BF-0B1B-794F-BDC2-267E5AF19136}" presName="composite" presStyleCnt="0"/>
      <dgm:spPr/>
    </dgm:pt>
    <dgm:pt modelId="{B0E92929-7869-D641-BCCD-76BA7A102DEB}" type="pres">
      <dgm:prSet presAssocID="{5257E7BF-0B1B-794F-BDC2-267E5AF19136}" presName="parTx" presStyleLbl="node1" presStyleIdx="2" presStyleCnt="4">
        <dgm:presLayoutVars>
          <dgm:chMax val="0"/>
          <dgm:chPref val="0"/>
          <dgm:bulletEnabled val="1"/>
        </dgm:presLayoutVars>
      </dgm:prSet>
      <dgm:spPr/>
    </dgm:pt>
    <dgm:pt modelId="{10616576-C1C7-224A-A17F-1ED5CB056619}" type="pres">
      <dgm:prSet presAssocID="{5257E7BF-0B1B-794F-BDC2-267E5AF19136}" presName="parSh" presStyleLbl="node1" presStyleIdx="3" presStyleCnt="4" custScaleY="76291" custLinFactNeighborX="-924" custLinFactNeighborY="-12209"/>
      <dgm:spPr/>
    </dgm:pt>
    <dgm:pt modelId="{2B45493F-D1F5-5241-9906-132B54DD37B2}" type="pres">
      <dgm:prSet presAssocID="{5257E7BF-0B1B-794F-BDC2-267E5AF19136}" presName="desTx" presStyleLbl="fgAcc1" presStyleIdx="3" presStyleCnt="4" custScaleY="68694" custLinFactNeighborX="193" custLinFactNeighborY="-17817">
        <dgm:presLayoutVars>
          <dgm:bulletEnabled val="1"/>
        </dgm:presLayoutVars>
      </dgm:prSet>
      <dgm:spPr/>
    </dgm:pt>
  </dgm:ptLst>
  <dgm:cxnLst>
    <dgm:cxn modelId="{3A047403-9D03-ED47-A34A-180D6F314D16}" srcId="{5257E7BF-0B1B-794F-BDC2-267E5AF19136}" destId="{702D4E41-937B-6F49-B8F3-3E1222686C74}" srcOrd="1" destOrd="0" parTransId="{675BBF94-ABFC-8C4C-82F4-AE1D6AC65085}" sibTransId="{35966031-60A2-0142-8F18-C85BAD973BC7}"/>
    <dgm:cxn modelId="{D97F990B-5E55-3841-8D59-6D1191A832B3}" type="presOf" srcId="{09970461-A36C-344D-AE28-2B2B8E477A70}" destId="{5106ADF3-4D3C-6E45-BF14-8684E0C4DDFE}" srcOrd="1" destOrd="0" presId="urn:microsoft.com/office/officeart/2005/8/layout/process3"/>
    <dgm:cxn modelId="{7AAE1B1C-FD7C-F34E-820C-64DE0C6F54FE}" srcId="{50FCD9AB-CF81-714C-A017-5B1918BB8B1D}" destId="{8288C304-506A-FD44-B73A-AF0F75CCE1B9}" srcOrd="0" destOrd="0" parTransId="{8A96B514-F3EF-FB44-BAC5-7AE88C7C99B4}" sibTransId="{8E32F5C5-2029-6C48-BB6D-9A06E31ADB60}"/>
    <dgm:cxn modelId="{E8DDF122-CACE-A84E-8D0B-859FA27822E6}" srcId="{40857979-BBE8-5F48-A13F-49A499E862FD}" destId="{B4F6DED8-C65F-6D45-9E15-E79A6CC02F7F}" srcOrd="1" destOrd="0" parTransId="{68B5A998-4497-CF49-B9AA-5450F36B70DF}" sibTransId="{0476FC28-9C60-BD4F-B576-57D59B4C9252}"/>
    <dgm:cxn modelId="{7B140D3A-E71F-A942-AD4F-D33EF7A0EB07}" srcId="{40857979-BBE8-5F48-A13F-49A499E862FD}" destId="{09970461-A36C-344D-AE28-2B2B8E477A70}" srcOrd="0" destOrd="0" parTransId="{F8E85989-A2D5-1246-9936-27DE349D9A1A}" sibTransId="{4C455FFC-306F-B646-9533-627C1EE4394F}"/>
    <dgm:cxn modelId="{9B039A3C-97A7-5747-82A8-00BB511B9316}" type="presOf" srcId="{702D4E41-937B-6F49-B8F3-3E1222686C74}" destId="{2B45493F-D1F5-5241-9906-132B54DD37B2}" srcOrd="0" destOrd="1" presId="urn:microsoft.com/office/officeart/2005/8/layout/process3"/>
    <dgm:cxn modelId="{28B4513D-86DF-F049-A7F1-E47CFC60D086}" type="presOf" srcId="{6B322B8A-5175-CB4F-A6CC-D54D04F3B62E}" destId="{6B1B7B4C-6C1B-8647-89C3-C6BB09ED685B}" srcOrd="0" destOrd="1" presId="urn:microsoft.com/office/officeart/2005/8/layout/process3"/>
    <dgm:cxn modelId="{C4A2AE3F-234B-B64D-9F53-FED4F27BC664}" type="presOf" srcId="{8CCFB1F0-315C-3441-9F1D-B38DEFA18909}" destId="{95BF1499-6660-E24F-9B37-F99D4680D0AD}" srcOrd="0" destOrd="0" presId="urn:microsoft.com/office/officeart/2005/8/layout/process3"/>
    <dgm:cxn modelId="{90F36743-B7C4-944A-8F0C-1991237BC894}" srcId="{B4F6DED8-C65F-6D45-9E15-E79A6CC02F7F}" destId="{D15A7686-0601-F84B-AE9D-4FA2034FAB96}" srcOrd="1" destOrd="0" parTransId="{6A983A5E-A250-3E49-8C32-9A8ABF50AAAD}" sibTransId="{BBC3BE39-4F8B-9E47-B932-B976707CE6CA}"/>
    <dgm:cxn modelId="{9075474F-9C5C-F146-9A6E-9D3A48896DFC}" srcId="{09970461-A36C-344D-AE28-2B2B8E477A70}" destId="{5C2ED9D3-0E59-DF4E-86B7-6336CFCF3E6D}" srcOrd="2" destOrd="0" parTransId="{FB3DE435-15BA-D34E-9C58-0F8C41E93FEF}" sibTransId="{EA80A83F-B4FB-EC4B-AE48-478C7C5E651E}"/>
    <dgm:cxn modelId="{00EB6356-BB3D-0B48-8B74-44D3066B2714}" type="presOf" srcId="{40857979-BBE8-5F48-A13F-49A499E862FD}" destId="{383AD7FD-9100-3E40-8CAB-5C2CB50528CA}" srcOrd="0" destOrd="0" presId="urn:microsoft.com/office/officeart/2005/8/layout/process3"/>
    <dgm:cxn modelId="{4B917063-A83B-6940-A7BF-45ED93EB03DF}" type="presOf" srcId="{4C455FFC-306F-B646-9533-627C1EE4394F}" destId="{71A368E3-7C89-7449-8B42-D4C6149179D1}" srcOrd="0" destOrd="0" presId="urn:microsoft.com/office/officeart/2005/8/layout/process3"/>
    <dgm:cxn modelId="{DB51BA64-B759-F64F-96F4-CCEEB265A273}" type="presOf" srcId="{0476FC28-9C60-BD4F-B576-57D59B4C9252}" destId="{E608E694-4FA9-704A-8C40-316D0D08E861}" srcOrd="0" destOrd="0" presId="urn:microsoft.com/office/officeart/2005/8/layout/process3"/>
    <dgm:cxn modelId="{5DB0E764-7297-0E4E-B14D-5FA5AE7D8FA3}" type="presOf" srcId="{5257E7BF-0B1B-794F-BDC2-267E5AF19136}" destId="{10616576-C1C7-224A-A17F-1ED5CB056619}" srcOrd="1" destOrd="0" presId="urn:microsoft.com/office/officeart/2005/8/layout/process3"/>
    <dgm:cxn modelId="{EFA74267-BCF8-9C45-8544-5B57322E580A}" type="presOf" srcId="{50FCD9AB-CF81-714C-A017-5B1918BB8B1D}" destId="{61BEE467-5FEB-7C4A-A1D6-5E61961996BC}" srcOrd="1" destOrd="0" presId="urn:microsoft.com/office/officeart/2005/8/layout/process3"/>
    <dgm:cxn modelId="{1B650A70-8178-BF4F-85E2-FF6907DE5E1E}" type="presOf" srcId="{BF3F6107-3D93-1743-BFE8-F5E2D70656FE}" destId="{15FDC2CD-3EC5-4F47-BCCF-81ADBDEEF3FB}" srcOrd="0" destOrd="2" presId="urn:microsoft.com/office/officeart/2005/8/layout/process3"/>
    <dgm:cxn modelId="{2C1A3072-B509-E644-B28E-6EA9389AA354}" type="presOf" srcId="{0476FC28-9C60-BD4F-B576-57D59B4C9252}" destId="{502F9346-89D5-914A-9D28-5A87BC0436E1}" srcOrd="1" destOrd="0" presId="urn:microsoft.com/office/officeart/2005/8/layout/process3"/>
    <dgm:cxn modelId="{D0140674-2B28-5346-974C-4F1F5B5C445C}" srcId="{09970461-A36C-344D-AE28-2B2B8E477A70}" destId="{6EAE9B3B-7E5F-9447-928A-333A10615C5D}" srcOrd="0" destOrd="0" parTransId="{380A5A52-D97B-7442-B682-28F9D424201B}" sibTransId="{EB6600C3-A9C0-4645-A670-F8BFBA835982}"/>
    <dgm:cxn modelId="{DF14DC79-FCF6-3F4C-BE83-590B72CA3DB9}" srcId="{B4F6DED8-C65F-6D45-9E15-E79A6CC02F7F}" destId="{99A7424D-05C6-9140-BD37-F02E4AB945C2}" srcOrd="0" destOrd="0" parTransId="{A91D5569-8CF7-1441-82A3-D40CD086AB03}" sibTransId="{8CECE603-32F8-0441-A2F4-DCCB72237A5C}"/>
    <dgm:cxn modelId="{013D018F-74E0-3D40-931F-8D3AABE15525}" srcId="{5257E7BF-0B1B-794F-BDC2-267E5AF19136}" destId="{F8009448-2CEC-5E40-94FB-0AD4A1A31BE4}" srcOrd="0" destOrd="0" parTransId="{B934BF11-BD0A-1F45-A7AB-ACA55CE26CEB}" sibTransId="{B8147B0E-70B5-3042-825E-9F5339847702}"/>
    <dgm:cxn modelId="{C2DA9C91-D351-4E48-A311-824E8FCB6751}" srcId="{40857979-BBE8-5F48-A13F-49A499E862FD}" destId="{50FCD9AB-CF81-714C-A017-5B1918BB8B1D}" srcOrd="2" destOrd="0" parTransId="{4E60D5DC-BEBA-B74D-B016-0B6ADC865A67}" sibTransId="{8CCFB1F0-315C-3441-9F1D-B38DEFA18909}"/>
    <dgm:cxn modelId="{F1C6189B-6530-1C4C-8A1F-9E619E24128E}" srcId="{5257E7BF-0B1B-794F-BDC2-267E5AF19136}" destId="{6C7BD08B-DFC2-DF48-9717-D0D3A5FBCD77}" srcOrd="2" destOrd="0" parTransId="{ED09BB5D-E299-C34C-BFBD-6A5E6C75A1ED}" sibTransId="{9DA6DF1D-89AE-4642-B407-6BAAB4620524}"/>
    <dgm:cxn modelId="{395082A1-91D2-8D4B-B22A-56FDC76928C8}" type="presOf" srcId="{D15A7686-0601-F84B-AE9D-4FA2034FAB96}" destId="{095F3657-C314-F84D-A4CC-29906FDA5429}" srcOrd="0" destOrd="1" presId="urn:microsoft.com/office/officeart/2005/8/layout/process3"/>
    <dgm:cxn modelId="{3D9B63A6-AA5A-9548-8615-4DCB49D613C3}" srcId="{40857979-BBE8-5F48-A13F-49A499E862FD}" destId="{5257E7BF-0B1B-794F-BDC2-267E5AF19136}" srcOrd="3" destOrd="0" parTransId="{5F1426BF-2F2C-B64F-A74E-83956E4DC30D}" sibTransId="{F8BE4606-0AC3-AE40-862D-807CD64F4698}"/>
    <dgm:cxn modelId="{A2F5FCA8-B8F6-7843-8510-0D589CF11D68}" type="presOf" srcId="{4C455FFC-306F-B646-9533-627C1EE4394F}" destId="{1050BD4C-BEC4-5E44-A8F4-5DDBD6CB2D9C}" srcOrd="1" destOrd="0" presId="urn:microsoft.com/office/officeart/2005/8/layout/process3"/>
    <dgm:cxn modelId="{CD2EA0B2-7279-954F-9993-4B4384B90F3B}" type="presOf" srcId="{99A7424D-05C6-9140-BD37-F02E4AB945C2}" destId="{095F3657-C314-F84D-A4CC-29906FDA5429}" srcOrd="0" destOrd="0" presId="urn:microsoft.com/office/officeart/2005/8/layout/process3"/>
    <dgm:cxn modelId="{8075E7B5-B499-4C42-8DFE-1F74F24BA3BA}" type="presOf" srcId="{09970461-A36C-344D-AE28-2B2B8E477A70}" destId="{8EFD59D6-57A6-4D47-8361-0DDB920B23BC}" srcOrd="0" destOrd="0" presId="urn:microsoft.com/office/officeart/2005/8/layout/process3"/>
    <dgm:cxn modelId="{0EC8ACBF-373B-4646-9E68-1D499D853795}" type="presOf" srcId="{6EAE9B3B-7E5F-9447-928A-333A10615C5D}" destId="{6B1B7B4C-6C1B-8647-89C3-C6BB09ED685B}" srcOrd="0" destOrd="0" presId="urn:microsoft.com/office/officeart/2005/8/layout/process3"/>
    <dgm:cxn modelId="{77F3A8C5-78B1-0A4C-8D88-BE9A9C26E26C}" srcId="{09970461-A36C-344D-AE28-2B2B8E477A70}" destId="{6B322B8A-5175-CB4F-A6CC-D54D04F3B62E}" srcOrd="1" destOrd="0" parTransId="{2F16B9E9-45EE-BF43-BF57-DBBDF93E38E5}" sibTransId="{8A7DEA1D-E4AA-E84B-B55C-C7AA15355E78}"/>
    <dgm:cxn modelId="{68EAD9D1-A53A-6F43-B0B4-A45AB73ADB95}" type="presOf" srcId="{B4F6DED8-C65F-6D45-9E15-E79A6CC02F7F}" destId="{82E547E3-CCC0-044B-BDDD-FB541E39E77D}" srcOrd="0" destOrd="0" presId="urn:microsoft.com/office/officeart/2005/8/layout/process3"/>
    <dgm:cxn modelId="{5C1850D4-BB11-9445-80A9-C42F1849B931}" type="presOf" srcId="{5A2D6C4F-B14A-7048-85D3-BBF0F3D91BBC}" destId="{15FDC2CD-3EC5-4F47-BCCF-81ADBDEEF3FB}" srcOrd="0" destOrd="1" presId="urn:microsoft.com/office/officeart/2005/8/layout/process3"/>
    <dgm:cxn modelId="{953765DE-62C5-8B4C-97FA-797567581A41}" srcId="{50FCD9AB-CF81-714C-A017-5B1918BB8B1D}" destId="{BF3F6107-3D93-1743-BFE8-F5E2D70656FE}" srcOrd="2" destOrd="0" parTransId="{4FB98497-5E80-1A4B-9D20-82F0652C4B24}" sibTransId="{E865A945-96A9-1245-81DC-F90D8F623B1E}"/>
    <dgm:cxn modelId="{BE86AEE3-5C91-F447-8B96-F6F1EFDF7B28}" type="presOf" srcId="{50FCD9AB-CF81-714C-A017-5B1918BB8B1D}" destId="{2A09F632-0929-0F45-AA86-E0B7C188F336}" srcOrd="0" destOrd="0" presId="urn:microsoft.com/office/officeart/2005/8/layout/process3"/>
    <dgm:cxn modelId="{3430C5E9-537A-2B45-9B57-9DE640107805}" type="presOf" srcId="{F8009448-2CEC-5E40-94FB-0AD4A1A31BE4}" destId="{2B45493F-D1F5-5241-9906-132B54DD37B2}" srcOrd="0" destOrd="0" presId="urn:microsoft.com/office/officeart/2005/8/layout/process3"/>
    <dgm:cxn modelId="{0D14C7E9-19A1-594F-A89A-2257FC61BA4F}" type="presOf" srcId="{B4F6DED8-C65F-6D45-9E15-E79A6CC02F7F}" destId="{5D81D923-EEB1-F644-BF7B-51880241AB70}" srcOrd="1" destOrd="0" presId="urn:microsoft.com/office/officeart/2005/8/layout/process3"/>
    <dgm:cxn modelId="{E6DE14F2-F560-214E-A7E5-C1159E55A88E}" type="presOf" srcId="{8288C304-506A-FD44-B73A-AF0F75CCE1B9}" destId="{15FDC2CD-3EC5-4F47-BCCF-81ADBDEEF3FB}" srcOrd="0" destOrd="0" presId="urn:microsoft.com/office/officeart/2005/8/layout/process3"/>
    <dgm:cxn modelId="{9793CFF5-7198-6D4D-8746-EFAEA335F09F}" type="presOf" srcId="{5257E7BF-0B1B-794F-BDC2-267E5AF19136}" destId="{B0E92929-7869-D641-BCCD-76BA7A102DEB}" srcOrd="0" destOrd="0" presId="urn:microsoft.com/office/officeart/2005/8/layout/process3"/>
    <dgm:cxn modelId="{546236F7-8919-5D43-A50B-698EBCB2F167}" srcId="{50FCD9AB-CF81-714C-A017-5B1918BB8B1D}" destId="{5A2D6C4F-B14A-7048-85D3-BBF0F3D91BBC}" srcOrd="1" destOrd="0" parTransId="{B9B6B8A0-8666-9845-A0AD-B225854DAD75}" sibTransId="{8FD9E9ED-236D-5945-85B3-C1C6A1DC3505}"/>
    <dgm:cxn modelId="{3A0F25F8-E904-674C-8159-D1DFCF7C4A37}" type="presOf" srcId="{6C7BD08B-DFC2-DF48-9717-D0D3A5FBCD77}" destId="{2B45493F-D1F5-5241-9906-132B54DD37B2}" srcOrd="0" destOrd="2" presId="urn:microsoft.com/office/officeart/2005/8/layout/process3"/>
    <dgm:cxn modelId="{36A6DCFB-2207-AA45-9C83-A948A7D9304F}" type="presOf" srcId="{8CCFB1F0-315C-3441-9F1D-B38DEFA18909}" destId="{37FA11A7-E5BC-FA47-BB05-F7244117DEF7}" srcOrd="1" destOrd="0" presId="urn:microsoft.com/office/officeart/2005/8/layout/process3"/>
    <dgm:cxn modelId="{45DF61FD-5E2E-354B-BFA0-654236D56410}" type="presOf" srcId="{5C2ED9D3-0E59-DF4E-86B7-6336CFCF3E6D}" destId="{6B1B7B4C-6C1B-8647-89C3-C6BB09ED685B}" srcOrd="0" destOrd="2" presId="urn:microsoft.com/office/officeart/2005/8/layout/process3"/>
    <dgm:cxn modelId="{4C305606-9F19-054B-A0F3-1A206BA37F2F}" type="presParOf" srcId="{383AD7FD-9100-3E40-8CAB-5C2CB50528CA}" destId="{E443211C-9508-7047-9A61-971E450A2AFD}" srcOrd="0" destOrd="0" presId="urn:microsoft.com/office/officeart/2005/8/layout/process3"/>
    <dgm:cxn modelId="{DDACDA0C-A620-254E-B653-2C345295D5D7}" type="presParOf" srcId="{E443211C-9508-7047-9A61-971E450A2AFD}" destId="{8EFD59D6-57A6-4D47-8361-0DDB920B23BC}" srcOrd="0" destOrd="0" presId="urn:microsoft.com/office/officeart/2005/8/layout/process3"/>
    <dgm:cxn modelId="{13539183-04F7-EF4F-8745-9066B87591AB}" type="presParOf" srcId="{E443211C-9508-7047-9A61-971E450A2AFD}" destId="{5106ADF3-4D3C-6E45-BF14-8684E0C4DDFE}" srcOrd="1" destOrd="0" presId="urn:microsoft.com/office/officeart/2005/8/layout/process3"/>
    <dgm:cxn modelId="{D6CABC45-F8E9-9840-8F28-D9878D87F449}" type="presParOf" srcId="{E443211C-9508-7047-9A61-971E450A2AFD}" destId="{6B1B7B4C-6C1B-8647-89C3-C6BB09ED685B}" srcOrd="2" destOrd="0" presId="urn:microsoft.com/office/officeart/2005/8/layout/process3"/>
    <dgm:cxn modelId="{F4820683-84C3-0347-AE86-535F06672924}" type="presParOf" srcId="{383AD7FD-9100-3E40-8CAB-5C2CB50528CA}" destId="{71A368E3-7C89-7449-8B42-D4C6149179D1}" srcOrd="1" destOrd="0" presId="urn:microsoft.com/office/officeart/2005/8/layout/process3"/>
    <dgm:cxn modelId="{E4D0FC2C-146A-6D4E-8BCB-777149339CA8}" type="presParOf" srcId="{71A368E3-7C89-7449-8B42-D4C6149179D1}" destId="{1050BD4C-BEC4-5E44-A8F4-5DDBD6CB2D9C}" srcOrd="0" destOrd="0" presId="urn:microsoft.com/office/officeart/2005/8/layout/process3"/>
    <dgm:cxn modelId="{15497CBD-655D-C845-89E3-99EF666F6726}" type="presParOf" srcId="{383AD7FD-9100-3E40-8CAB-5C2CB50528CA}" destId="{998EC344-3284-9B48-8F69-8F63B6B54502}" srcOrd="2" destOrd="0" presId="urn:microsoft.com/office/officeart/2005/8/layout/process3"/>
    <dgm:cxn modelId="{2AF688C6-B9C6-2C4F-BA06-DCF887CF7C62}" type="presParOf" srcId="{998EC344-3284-9B48-8F69-8F63B6B54502}" destId="{82E547E3-CCC0-044B-BDDD-FB541E39E77D}" srcOrd="0" destOrd="0" presId="urn:microsoft.com/office/officeart/2005/8/layout/process3"/>
    <dgm:cxn modelId="{BBF2DAA6-89E1-814D-B380-A8B66359A17C}" type="presParOf" srcId="{998EC344-3284-9B48-8F69-8F63B6B54502}" destId="{5D81D923-EEB1-F644-BF7B-51880241AB70}" srcOrd="1" destOrd="0" presId="urn:microsoft.com/office/officeart/2005/8/layout/process3"/>
    <dgm:cxn modelId="{D607A4B3-71C8-234A-9834-78915E605D7C}" type="presParOf" srcId="{998EC344-3284-9B48-8F69-8F63B6B54502}" destId="{095F3657-C314-F84D-A4CC-29906FDA5429}" srcOrd="2" destOrd="0" presId="urn:microsoft.com/office/officeart/2005/8/layout/process3"/>
    <dgm:cxn modelId="{B98A2D86-FD7B-694A-A37B-2A82517B0707}" type="presParOf" srcId="{383AD7FD-9100-3E40-8CAB-5C2CB50528CA}" destId="{E608E694-4FA9-704A-8C40-316D0D08E861}" srcOrd="3" destOrd="0" presId="urn:microsoft.com/office/officeart/2005/8/layout/process3"/>
    <dgm:cxn modelId="{CF9AF355-9D12-5341-9DA6-09F59888814B}" type="presParOf" srcId="{E608E694-4FA9-704A-8C40-316D0D08E861}" destId="{502F9346-89D5-914A-9D28-5A87BC0436E1}" srcOrd="0" destOrd="0" presId="urn:microsoft.com/office/officeart/2005/8/layout/process3"/>
    <dgm:cxn modelId="{ABA2AAE9-A615-5C4D-BF58-585C79D3F55F}" type="presParOf" srcId="{383AD7FD-9100-3E40-8CAB-5C2CB50528CA}" destId="{292DDAAB-E5BC-8544-996A-A915EDFE7779}" srcOrd="4" destOrd="0" presId="urn:microsoft.com/office/officeart/2005/8/layout/process3"/>
    <dgm:cxn modelId="{DAE3767C-3050-AF4A-9E09-3A1077E6C58B}" type="presParOf" srcId="{292DDAAB-E5BC-8544-996A-A915EDFE7779}" destId="{2A09F632-0929-0F45-AA86-E0B7C188F336}" srcOrd="0" destOrd="0" presId="urn:microsoft.com/office/officeart/2005/8/layout/process3"/>
    <dgm:cxn modelId="{56556A34-99DF-154B-8C77-DEC2B37EF9D5}" type="presParOf" srcId="{292DDAAB-E5BC-8544-996A-A915EDFE7779}" destId="{61BEE467-5FEB-7C4A-A1D6-5E61961996BC}" srcOrd="1" destOrd="0" presId="urn:microsoft.com/office/officeart/2005/8/layout/process3"/>
    <dgm:cxn modelId="{B040213E-C588-B742-8946-C83AAE9F83CD}" type="presParOf" srcId="{292DDAAB-E5BC-8544-996A-A915EDFE7779}" destId="{15FDC2CD-3EC5-4F47-BCCF-81ADBDEEF3FB}" srcOrd="2" destOrd="0" presId="urn:microsoft.com/office/officeart/2005/8/layout/process3"/>
    <dgm:cxn modelId="{F9266DD8-BA88-7944-AAB6-B5D5587CA326}" type="presParOf" srcId="{383AD7FD-9100-3E40-8CAB-5C2CB50528CA}" destId="{95BF1499-6660-E24F-9B37-F99D4680D0AD}" srcOrd="5" destOrd="0" presId="urn:microsoft.com/office/officeart/2005/8/layout/process3"/>
    <dgm:cxn modelId="{F65BF7EA-0943-184B-AC92-334BE899D32A}" type="presParOf" srcId="{95BF1499-6660-E24F-9B37-F99D4680D0AD}" destId="{37FA11A7-E5BC-FA47-BB05-F7244117DEF7}" srcOrd="0" destOrd="0" presId="urn:microsoft.com/office/officeart/2005/8/layout/process3"/>
    <dgm:cxn modelId="{A7AC292F-8532-884D-95C2-B0818FCD8AF3}" type="presParOf" srcId="{383AD7FD-9100-3E40-8CAB-5C2CB50528CA}" destId="{6C15BADD-CC79-3347-8BF4-A4D80F07D842}" srcOrd="6" destOrd="0" presId="urn:microsoft.com/office/officeart/2005/8/layout/process3"/>
    <dgm:cxn modelId="{A45B4DF9-35BA-3F44-A064-42E32F751B6D}" type="presParOf" srcId="{6C15BADD-CC79-3347-8BF4-A4D80F07D842}" destId="{B0E92929-7869-D641-BCCD-76BA7A102DEB}" srcOrd="0" destOrd="0" presId="urn:microsoft.com/office/officeart/2005/8/layout/process3"/>
    <dgm:cxn modelId="{F4A3BE0D-A939-E546-9398-2F461424A2C5}" type="presParOf" srcId="{6C15BADD-CC79-3347-8BF4-A4D80F07D842}" destId="{10616576-C1C7-224A-A17F-1ED5CB056619}" srcOrd="1" destOrd="0" presId="urn:microsoft.com/office/officeart/2005/8/layout/process3"/>
    <dgm:cxn modelId="{0535DCB6-500E-7044-9097-2C5D108711E3}" type="presParOf" srcId="{6C15BADD-CC79-3347-8BF4-A4D80F07D842}" destId="{2B45493F-D1F5-5241-9906-132B54DD37B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857979-BBE8-5F48-A13F-49A499E862FD}" type="doc">
      <dgm:prSet loTypeId="urn:microsoft.com/office/officeart/2005/8/layout/process3" loCatId="" qsTypeId="urn:microsoft.com/office/officeart/2005/8/quickstyle/simple1" qsCatId="simple" csTypeId="urn:microsoft.com/office/officeart/2005/8/colors/accent1_2" csCatId="accent1" phldr="1"/>
      <dgm:spPr/>
    </dgm:pt>
    <dgm:pt modelId="{09970461-A36C-344D-AE28-2B2B8E477A70}">
      <dgm:prSet phldrT="[Text]" custT="1"/>
      <dgm:spPr>
        <a:solidFill>
          <a:schemeClr val="accent1">
            <a:lumMod val="20000"/>
            <a:lumOff val="80000"/>
          </a:schemeClr>
        </a:solidFill>
      </dgm:spPr>
      <dgm:t>
        <a:bodyPr/>
        <a:lstStyle/>
        <a:p>
          <a:r>
            <a:rPr lang="en-US" sz="1200" dirty="0">
              <a:solidFill>
                <a:schemeClr val="bg1">
                  <a:lumMod val="85000"/>
                </a:schemeClr>
              </a:solidFill>
            </a:rPr>
            <a:t>Preprocessing</a:t>
          </a:r>
        </a:p>
      </dgm:t>
    </dgm:pt>
    <dgm:pt modelId="{F8E85989-A2D5-1246-9936-27DE349D9A1A}" type="parTrans" cxnId="{7B140D3A-E71F-A942-AD4F-D33EF7A0EB07}">
      <dgm:prSet/>
      <dgm:spPr/>
      <dgm:t>
        <a:bodyPr/>
        <a:lstStyle/>
        <a:p>
          <a:endParaRPr lang="en-US" sz="1200"/>
        </a:p>
      </dgm:t>
    </dgm:pt>
    <dgm:pt modelId="{4C455FFC-306F-B646-9533-627C1EE4394F}" type="sibTrans" cxnId="{7B140D3A-E71F-A942-AD4F-D33EF7A0EB07}">
      <dgm:prSet/>
      <dgm:spPr>
        <a:solidFill>
          <a:schemeClr val="accent1">
            <a:lumMod val="20000"/>
            <a:lumOff val="80000"/>
          </a:schemeClr>
        </a:solidFill>
      </dgm:spPr>
      <dgm:t>
        <a:bodyPr/>
        <a:lstStyle/>
        <a:p>
          <a:endParaRPr lang="en-US" sz="1200">
            <a:solidFill>
              <a:schemeClr val="bg1">
                <a:lumMod val="85000"/>
              </a:schemeClr>
            </a:solidFill>
          </a:endParaRPr>
        </a:p>
      </dgm:t>
    </dgm:pt>
    <dgm:pt modelId="{50FCD9AB-CF81-714C-A017-5B1918BB8B1D}">
      <dgm:prSet phldrT="[Text]" custT="1"/>
      <dgm:spPr>
        <a:solidFill>
          <a:schemeClr val="accent1">
            <a:lumMod val="20000"/>
            <a:lumOff val="80000"/>
          </a:schemeClr>
        </a:solidFill>
      </dgm:spPr>
      <dgm:t>
        <a:bodyPr/>
        <a:lstStyle/>
        <a:p>
          <a:r>
            <a:rPr lang="en-US" sz="1200" dirty="0">
              <a:solidFill>
                <a:schemeClr val="bg1">
                  <a:lumMod val="85000"/>
                </a:schemeClr>
              </a:solidFill>
            </a:rPr>
            <a:t>Feature selection</a:t>
          </a:r>
        </a:p>
      </dgm:t>
    </dgm:pt>
    <dgm:pt modelId="{4E60D5DC-BEBA-B74D-B016-0B6ADC865A67}" type="parTrans" cxnId="{C2DA9C91-D351-4E48-A311-824E8FCB6751}">
      <dgm:prSet/>
      <dgm:spPr/>
      <dgm:t>
        <a:bodyPr/>
        <a:lstStyle/>
        <a:p>
          <a:endParaRPr lang="en-US" sz="1200"/>
        </a:p>
      </dgm:t>
    </dgm:pt>
    <dgm:pt modelId="{8CCFB1F0-315C-3441-9F1D-B38DEFA18909}" type="sibTrans" cxnId="{C2DA9C91-D351-4E48-A311-824E8FCB6751}">
      <dgm:prSet/>
      <dgm:spPr>
        <a:solidFill>
          <a:schemeClr val="accent1">
            <a:lumMod val="20000"/>
            <a:lumOff val="80000"/>
          </a:schemeClr>
        </a:solidFill>
      </dgm:spPr>
      <dgm:t>
        <a:bodyPr/>
        <a:lstStyle/>
        <a:p>
          <a:endParaRPr lang="en-US" sz="1200">
            <a:solidFill>
              <a:schemeClr val="bg1">
                <a:lumMod val="85000"/>
              </a:schemeClr>
            </a:solidFill>
          </a:endParaRPr>
        </a:p>
      </dgm:t>
    </dgm:pt>
    <dgm:pt modelId="{6EAE9B3B-7E5F-9447-928A-333A10615C5D}">
      <dgm:prSet custT="1"/>
      <dgm:spPr>
        <a:ln>
          <a:solidFill>
            <a:schemeClr val="accent1">
              <a:lumMod val="20000"/>
              <a:lumOff val="80000"/>
            </a:schemeClr>
          </a:solidFill>
        </a:ln>
      </dgm:spPr>
      <dgm:t>
        <a:bodyPr/>
        <a:lstStyle/>
        <a:p>
          <a:r>
            <a:rPr lang="en-US" sz="1200" dirty="0">
              <a:solidFill>
                <a:schemeClr val="bg1">
                  <a:lumMod val="85000"/>
                </a:schemeClr>
              </a:solidFill>
            </a:rPr>
            <a:t>Check for missing values (several techniques)</a:t>
          </a:r>
        </a:p>
      </dgm:t>
    </dgm:pt>
    <dgm:pt modelId="{380A5A52-D97B-7442-B682-28F9D424201B}" type="parTrans" cxnId="{D0140674-2B28-5346-974C-4F1F5B5C445C}">
      <dgm:prSet/>
      <dgm:spPr/>
      <dgm:t>
        <a:bodyPr/>
        <a:lstStyle/>
        <a:p>
          <a:endParaRPr lang="en-US" sz="1200"/>
        </a:p>
      </dgm:t>
    </dgm:pt>
    <dgm:pt modelId="{EB6600C3-A9C0-4645-A670-F8BFBA835982}" type="sibTrans" cxnId="{D0140674-2B28-5346-974C-4F1F5B5C445C}">
      <dgm:prSet/>
      <dgm:spPr/>
      <dgm:t>
        <a:bodyPr/>
        <a:lstStyle/>
        <a:p>
          <a:endParaRPr lang="en-US" sz="1200"/>
        </a:p>
      </dgm:t>
    </dgm:pt>
    <dgm:pt modelId="{5257E7BF-0B1B-794F-BDC2-267E5AF19136}">
      <dgm:prSet phldrT="[Text]" custT="1"/>
      <dgm:spPr/>
      <dgm:t>
        <a:bodyPr/>
        <a:lstStyle/>
        <a:p>
          <a:r>
            <a:rPr lang="en-US" sz="1200" dirty="0">
              <a:solidFill>
                <a:schemeClr val="tx1"/>
              </a:solidFill>
            </a:rPr>
            <a:t>Classification</a:t>
          </a:r>
        </a:p>
      </dgm:t>
    </dgm:pt>
    <dgm:pt modelId="{5F1426BF-2F2C-B64F-A74E-83956E4DC30D}" type="parTrans" cxnId="{3D9B63A6-AA5A-9548-8615-4DCB49D613C3}">
      <dgm:prSet/>
      <dgm:spPr/>
      <dgm:t>
        <a:bodyPr/>
        <a:lstStyle/>
        <a:p>
          <a:endParaRPr lang="en-US" sz="1200"/>
        </a:p>
      </dgm:t>
    </dgm:pt>
    <dgm:pt modelId="{F8BE4606-0AC3-AE40-862D-807CD64F4698}" type="sibTrans" cxnId="{3D9B63A6-AA5A-9548-8615-4DCB49D613C3}">
      <dgm:prSet/>
      <dgm:spPr/>
      <dgm:t>
        <a:bodyPr/>
        <a:lstStyle/>
        <a:p>
          <a:endParaRPr lang="en-US" sz="1200"/>
        </a:p>
      </dgm:t>
    </dgm:pt>
    <dgm:pt modelId="{8288C304-506A-FD44-B73A-AF0F75CCE1B9}">
      <dgm:prSet custT="1"/>
      <dgm:spPr>
        <a:ln>
          <a:solidFill>
            <a:schemeClr val="accent1">
              <a:lumMod val="20000"/>
              <a:lumOff val="80000"/>
            </a:schemeClr>
          </a:solidFill>
        </a:ln>
      </dgm:spPr>
      <dgm:t>
        <a:bodyPr/>
        <a:lstStyle/>
        <a:p>
          <a:r>
            <a:rPr lang="en-US" sz="1200" dirty="0">
              <a:solidFill>
                <a:schemeClr val="bg1">
                  <a:lumMod val="85000"/>
                </a:schemeClr>
              </a:solidFill>
            </a:rPr>
            <a:t>Statistical analysis</a:t>
          </a:r>
        </a:p>
      </dgm:t>
    </dgm:pt>
    <dgm:pt modelId="{8A96B514-F3EF-FB44-BAC5-7AE88C7C99B4}" type="parTrans" cxnId="{7AAE1B1C-FD7C-F34E-820C-64DE0C6F54FE}">
      <dgm:prSet/>
      <dgm:spPr/>
      <dgm:t>
        <a:bodyPr/>
        <a:lstStyle/>
        <a:p>
          <a:endParaRPr lang="en-US" sz="1200"/>
        </a:p>
      </dgm:t>
    </dgm:pt>
    <dgm:pt modelId="{8E32F5C5-2029-6C48-BB6D-9A06E31ADB60}" type="sibTrans" cxnId="{7AAE1B1C-FD7C-F34E-820C-64DE0C6F54FE}">
      <dgm:prSet/>
      <dgm:spPr/>
      <dgm:t>
        <a:bodyPr/>
        <a:lstStyle/>
        <a:p>
          <a:endParaRPr lang="en-US" sz="1200"/>
        </a:p>
      </dgm:t>
    </dgm:pt>
    <dgm:pt modelId="{0447F7D0-2E13-0941-B647-1A842EE95620}">
      <dgm:prSet custT="1"/>
      <dgm:spPr>
        <a:ln>
          <a:solidFill>
            <a:schemeClr val="accent1">
              <a:lumMod val="20000"/>
              <a:lumOff val="80000"/>
            </a:schemeClr>
          </a:solidFill>
        </a:ln>
      </dgm:spPr>
      <dgm:t>
        <a:bodyPr/>
        <a:lstStyle/>
        <a:p>
          <a:r>
            <a:rPr lang="en-US" sz="1200" dirty="0">
              <a:solidFill>
                <a:schemeClr val="bg1">
                  <a:lumMod val="85000"/>
                </a:schemeClr>
              </a:solidFill>
            </a:rPr>
            <a:t>Visual analysis – data exploration</a:t>
          </a:r>
        </a:p>
      </dgm:t>
    </dgm:pt>
    <dgm:pt modelId="{035F811C-4385-8145-9377-7BC04B1534B0}" type="parTrans" cxnId="{6F3D32A9-24DD-A146-B94C-8E90C7859714}">
      <dgm:prSet/>
      <dgm:spPr/>
      <dgm:t>
        <a:bodyPr/>
        <a:lstStyle/>
        <a:p>
          <a:endParaRPr lang="en-US" sz="1200"/>
        </a:p>
      </dgm:t>
    </dgm:pt>
    <dgm:pt modelId="{743D53A0-FCA4-4044-86C3-E7A5BBF57312}" type="sibTrans" cxnId="{6F3D32A9-24DD-A146-B94C-8E90C7859714}">
      <dgm:prSet/>
      <dgm:spPr/>
      <dgm:t>
        <a:bodyPr/>
        <a:lstStyle/>
        <a:p>
          <a:endParaRPr lang="en-US" sz="1200"/>
        </a:p>
      </dgm:t>
    </dgm:pt>
    <dgm:pt modelId="{5A2D6C4F-B14A-7048-85D3-BBF0F3D91BBC}">
      <dgm:prSet custT="1"/>
      <dgm:spPr>
        <a:ln>
          <a:solidFill>
            <a:schemeClr val="accent1">
              <a:lumMod val="20000"/>
              <a:lumOff val="80000"/>
            </a:schemeClr>
          </a:solidFill>
        </a:ln>
      </dgm:spPr>
      <dgm:t>
        <a:bodyPr/>
        <a:lstStyle/>
        <a:p>
          <a:r>
            <a:rPr lang="en-US" sz="1200" dirty="0">
              <a:solidFill>
                <a:schemeClr val="bg1">
                  <a:lumMod val="85000"/>
                </a:schemeClr>
              </a:solidFill>
            </a:rPr>
            <a:t>Check correlation between features</a:t>
          </a:r>
        </a:p>
      </dgm:t>
    </dgm:pt>
    <dgm:pt modelId="{B9B6B8A0-8666-9845-A0AD-B225854DAD75}" type="parTrans" cxnId="{546236F7-8919-5D43-A50B-698EBCB2F167}">
      <dgm:prSet/>
      <dgm:spPr/>
      <dgm:t>
        <a:bodyPr/>
        <a:lstStyle/>
        <a:p>
          <a:endParaRPr lang="en-US" sz="1200"/>
        </a:p>
      </dgm:t>
    </dgm:pt>
    <dgm:pt modelId="{8FD9E9ED-236D-5945-85B3-C1C6A1DC3505}" type="sibTrans" cxnId="{546236F7-8919-5D43-A50B-698EBCB2F167}">
      <dgm:prSet/>
      <dgm:spPr/>
      <dgm:t>
        <a:bodyPr/>
        <a:lstStyle/>
        <a:p>
          <a:endParaRPr lang="en-US" sz="1200"/>
        </a:p>
      </dgm:t>
    </dgm:pt>
    <dgm:pt modelId="{B4F6DED8-C65F-6D45-9E15-E79A6CC02F7F}">
      <dgm:prSet custT="1"/>
      <dgm:spPr>
        <a:solidFill>
          <a:schemeClr val="accent1">
            <a:lumMod val="20000"/>
            <a:lumOff val="80000"/>
          </a:schemeClr>
        </a:solidFill>
      </dgm:spPr>
      <dgm:t>
        <a:bodyPr/>
        <a:lstStyle/>
        <a:p>
          <a:r>
            <a:rPr lang="en-US" sz="1200" dirty="0">
              <a:solidFill>
                <a:schemeClr val="bg1">
                  <a:lumMod val="85000"/>
                </a:schemeClr>
              </a:solidFill>
            </a:rPr>
            <a:t>Understanding the data</a:t>
          </a:r>
        </a:p>
      </dgm:t>
    </dgm:pt>
    <dgm:pt modelId="{68B5A998-4497-CF49-B9AA-5450F36B70DF}" type="parTrans" cxnId="{E8DDF122-CACE-A84E-8D0B-859FA27822E6}">
      <dgm:prSet/>
      <dgm:spPr/>
      <dgm:t>
        <a:bodyPr/>
        <a:lstStyle/>
        <a:p>
          <a:endParaRPr lang="en-US" sz="1200"/>
        </a:p>
      </dgm:t>
    </dgm:pt>
    <dgm:pt modelId="{0476FC28-9C60-BD4F-B576-57D59B4C9252}" type="sibTrans" cxnId="{E8DDF122-CACE-A84E-8D0B-859FA27822E6}">
      <dgm:prSet/>
      <dgm:spPr>
        <a:solidFill>
          <a:schemeClr val="accent1">
            <a:lumMod val="20000"/>
            <a:lumOff val="80000"/>
          </a:schemeClr>
        </a:solidFill>
      </dgm:spPr>
      <dgm:t>
        <a:bodyPr/>
        <a:lstStyle/>
        <a:p>
          <a:endParaRPr lang="en-US" sz="1200">
            <a:solidFill>
              <a:schemeClr val="bg1">
                <a:lumMod val="85000"/>
              </a:schemeClr>
            </a:solidFill>
          </a:endParaRPr>
        </a:p>
      </dgm:t>
    </dgm:pt>
    <dgm:pt modelId="{99A7424D-05C6-9140-BD37-F02E4AB945C2}">
      <dgm:prSet custT="1"/>
      <dgm:spPr>
        <a:ln>
          <a:solidFill>
            <a:schemeClr val="accent1">
              <a:lumMod val="20000"/>
              <a:lumOff val="80000"/>
            </a:schemeClr>
          </a:solidFill>
        </a:ln>
      </dgm:spPr>
      <dgm:t>
        <a:bodyPr/>
        <a:lstStyle/>
        <a:p>
          <a:r>
            <a:rPr lang="en-US" sz="1200" dirty="0">
              <a:solidFill>
                <a:schemeClr val="bg1">
                  <a:lumMod val="85000"/>
                </a:schemeClr>
              </a:solidFill>
            </a:rPr>
            <a:t>Data exploration techniques to check distribution of the data</a:t>
          </a:r>
        </a:p>
      </dgm:t>
    </dgm:pt>
    <dgm:pt modelId="{A91D5569-8CF7-1441-82A3-D40CD086AB03}" type="parTrans" cxnId="{DF14DC79-FCF6-3F4C-BE83-590B72CA3DB9}">
      <dgm:prSet/>
      <dgm:spPr/>
      <dgm:t>
        <a:bodyPr/>
        <a:lstStyle/>
        <a:p>
          <a:endParaRPr lang="en-US" sz="1200"/>
        </a:p>
      </dgm:t>
    </dgm:pt>
    <dgm:pt modelId="{8CECE603-32F8-0441-A2F4-DCCB72237A5C}" type="sibTrans" cxnId="{DF14DC79-FCF6-3F4C-BE83-590B72CA3DB9}">
      <dgm:prSet/>
      <dgm:spPr/>
      <dgm:t>
        <a:bodyPr/>
        <a:lstStyle/>
        <a:p>
          <a:endParaRPr lang="en-US" sz="1200"/>
        </a:p>
      </dgm:t>
    </dgm:pt>
    <dgm:pt modelId="{D15A7686-0601-F84B-AE9D-4FA2034FAB96}">
      <dgm:prSet custT="1"/>
      <dgm:spPr>
        <a:ln>
          <a:solidFill>
            <a:schemeClr val="accent1">
              <a:lumMod val="20000"/>
              <a:lumOff val="80000"/>
            </a:schemeClr>
          </a:solidFill>
        </a:ln>
      </dgm:spPr>
      <dgm:t>
        <a:bodyPr/>
        <a:lstStyle/>
        <a:p>
          <a:r>
            <a:rPr lang="en-US" sz="1200" dirty="0">
              <a:solidFill>
                <a:schemeClr val="bg1">
                  <a:lumMod val="85000"/>
                </a:schemeClr>
              </a:solidFill>
            </a:rPr>
            <a:t>Check and deal with outliners: statistical methods, wavelets, Principal Component Analysis or Partial Least Square</a:t>
          </a:r>
        </a:p>
      </dgm:t>
    </dgm:pt>
    <dgm:pt modelId="{6A983A5E-A250-3E49-8C32-9A8ABF50AAAD}" type="parTrans" cxnId="{90F36743-B7C4-944A-8F0C-1991237BC894}">
      <dgm:prSet/>
      <dgm:spPr/>
      <dgm:t>
        <a:bodyPr/>
        <a:lstStyle/>
        <a:p>
          <a:endParaRPr lang="en-US" sz="1200"/>
        </a:p>
      </dgm:t>
    </dgm:pt>
    <dgm:pt modelId="{BBC3BE39-4F8B-9E47-B932-B976707CE6CA}" type="sibTrans" cxnId="{90F36743-B7C4-944A-8F0C-1991237BC894}">
      <dgm:prSet/>
      <dgm:spPr/>
      <dgm:t>
        <a:bodyPr/>
        <a:lstStyle/>
        <a:p>
          <a:endParaRPr lang="en-US" sz="1200"/>
        </a:p>
      </dgm:t>
    </dgm:pt>
    <dgm:pt modelId="{A1D0EBD7-6BFC-E140-8F8A-41ED9FE4E686}">
      <dgm:prSet custT="1"/>
      <dgm:spPr/>
      <dgm:t>
        <a:bodyPr/>
        <a:lstStyle/>
        <a:p>
          <a:r>
            <a:rPr lang="en-US" sz="1200" dirty="0"/>
            <a:t>Identify destination address based on protocol and source address</a:t>
          </a:r>
        </a:p>
      </dgm:t>
    </dgm:pt>
    <dgm:pt modelId="{60F8F59A-8D9D-9A4E-81C6-6501FE85C363}" type="parTrans" cxnId="{8BC74B8F-BB52-9D45-AA65-5CF2855EBECF}">
      <dgm:prSet/>
      <dgm:spPr/>
      <dgm:t>
        <a:bodyPr/>
        <a:lstStyle/>
        <a:p>
          <a:endParaRPr lang="en-US" sz="1200"/>
        </a:p>
      </dgm:t>
    </dgm:pt>
    <dgm:pt modelId="{017A89AD-9EC3-DB4A-920C-F82AF3561ABA}" type="sibTrans" cxnId="{8BC74B8F-BB52-9D45-AA65-5CF2855EBECF}">
      <dgm:prSet/>
      <dgm:spPr/>
      <dgm:t>
        <a:bodyPr/>
        <a:lstStyle/>
        <a:p>
          <a:endParaRPr lang="en-US" sz="1200"/>
        </a:p>
      </dgm:t>
    </dgm:pt>
    <dgm:pt modelId="{6B322B8A-5175-CB4F-A6CC-D54D04F3B62E}">
      <dgm:prSet custT="1"/>
      <dgm:spPr>
        <a:ln>
          <a:solidFill>
            <a:schemeClr val="accent1">
              <a:lumMod val="20000"/>
              <a:lumOff val="80000"/>
            </a:schemeClr>
          </a:solidFill>
        </a:ln>
      </dgm:spPr>
      <dgm:t>
        <a:bodyPr/>
        <a:lstStyle/>
        <a:p>
          <a:r>
            <a:rPr lang="en-US" sz="1200" dirty="0">
              <a:solidFill>
                <a:schemeClr val="bg1">
                  <a:lumMod val="85000"/>
                </a:schemeClr>
              </a:solidFill>
            </a:rPr>
            <a:t>Remove redundant records</a:t>
          </a:r>
        </a:p>
      </dgm:t>
    </dgm:pt>
    <dgm:pt modelId="{2F16B9E9-45EE-BF43-BF57-DBBDF93E38E5}" type="parTrans" cxnId="{77F3A8C5-78B1-0A4C-8D88-BE9A9C26E26C}">
      <dgm:prSet/>
      <dgm:spPr/>
      <dgm:t>
        <a:bodyPr/>
        <a:lstStyle/>
        <a:p>
          <a:endParaRPr lang="en-US"/>
        </a:p>
      </dgm:t>
    </dgm:pt>
    <dgm:pt modelId="{8A7DEA1D-E4AA-E84B-B55C-C7AA15355E78}" type="sibTrans" cxnId="{77F3A8C5-78B1-0A4C-8D88-BE9A9C26E26C}">
      <dgm:prSet/>
      <dgm:spPr/>
      <dgm:t>
        <a:bodyPr/>
        <a:lstStyle/>
        <a:p>
          <a:endParaRPr lang="en-US"/>
        </a:p>
      </dgm:t>
    </dgm:pt>
    <dgm:pt modelId="{8337A218-AA9E-C24C-A356-A87390333A80}">
      <dgm:prSet custT="1"/>
      <dgm:spPr>
        <a:ln>
          <a:solidFill>
            <a:schemeClr val="accent1">
              <a:lumMod val="20000"/>
              <a:lumOff val="80000"/>
            </a:schemeClr>
          </a:solidFill>
        </a:ln>
      </dgm:spPr>
      <dgm:t>
        <a:bodyPr/>
        <a:lstStyle/>
        <a:p>
          <a:r>
            <a:rPr lang="en-US" sz="1200" dirty="0">
              <a:solidFill>
                <a:schemeClr val="bg1">
                  <a:lumMod val="85000"/>
                </a:schemeClr>
              </a:solidFill>
            </a:rPr>
            <a:t>Convert IP address to domain names</a:t>
          </a:r>
        </a:p>
      </dgm:t>
    </dgm:pt>
    <dgm:pt modelId="{095F73C5-7BC2-F649-BE06-06612DE40059}" type="parTrans" cxnId="{10703DCC-6735-8242-9350-EF07A6D9F5E2}">
      <dgm:prSet/>
      <dgm:spPr/>
      <dgm:t>
        <a:bodyPr/>
        <a:lstStyle/>
        <a:p>
          <a:endParaRPr lang="en-US"/>
        </a:p>
      </dgm:t>
    </dgm:pt>
    <dgm:pt modelId="{8F2F81D8-BA12-CC4C-8B12-AD280D04A22F}" type="sibTrans" cxnId="{10703DCC-6735-8242-9350-EF07A6D9F5E2}">
      <dgm:prSet/>
      <dgm:spPr/>
      <dgm:t>
        <a:bodyPr/>
        <a:lstStyle/>
        <a:p>
          <a:endParaRPr lang="en-US"/>
        </a:p>
      </dgm:t>
    </dgm:pt>
    <dgm:pt modelId="{0B7DE0C0-2283-3E4A-82C1-33481DF2DF1E}">
      <dgm:prSet custT="1"/>
      <dgm:spPr/>
      <dgm:t>
        <a:bodyPr/>
        <a:lstStyle/>
        <a:p>
          <a:r>
            <a:rPr lang="en-US" sz="1200" dirty="0"/>
            <a:t>Identify mean IAT based on median, min, max, variance of IAT</a:t>
          </a:r>
        </a:p>
      </dgm:t>
    </dgm:pt>
    <dgm:pt modelId="{785A96DE-F332-5442-890A-A5190B52E598}" type="parTrans" cxnId="{83DDA42E-DC1A-D643-B50D-DBEBD9791B15}">
      <dgm:prSet/>
      <dgm:spPr/>
      <dgm:t>
        <a:bodyPr/>
        <a:lstStyle/>
        <a:p>
          <a:endParaRPr lang="en-US"/>
        </a:p>
      </dgm:t>
    </dgm:pt>
    <dgm:pt modelId="{1ABCC989-DCEC-F941-B108-F2AC68823E1E}" type="sibTrans" cxnId="{83DDA42E-DC1A-D643-B50D-DBEBD9791B15}">
      <dgm:prSet/>
      <dgm:spPr/>
      <dgm:t>
        <a:bodyPr/>
        <a:lstStyle/>
        <a:p>
          <a:endParaRPr lang="en-US"/>
        </a:p>
      </dgm:t>
    </dgm:pt>
    <dgm:pt modelId="{C52B5122-EF93-164B-8A0C-E8B2D06DADD8}">
      <dgm:prSet custT="1"/>
      <dgm:spPr/>
      <dgm:t>
        <a:bodyPr/>
        <a:lstStyle/>
        <a:p>
          <a:r>
            <a:rPr lang="en-US" sz="1200" dirty="0"/>
            <a:t>Identify device type based on the highest probability </a:t>
          </a:r>
        </a:p>
      </dgm:t>
    </dgm:pt>
    <dgm:pt modelId="{9555A69C-27CE-4940-A21D-B5D88D832267}" type="parTrans" cxnId="{86095F1C-18BA-FE42-B279-81C93D5FE355}">
      <dgm:prSet/>
      <dgm:spPr/>
      <dgm:t>
        <a:bodyPr/>
        <a:lstStyle/>
        <a:p>
          <a:endParaRPr lang="en-US"/>
        </a:p>
      </dgm:t>
    </dgm:pt>
    <dgm:pt modelId="{C35A0F02-3131-6F40-9B09-932D1CA255D3}" type="sibTrans" cxnId="{86095F1C-18BA-FE42-B279-81C93D5FE355}">
      <dgm:prSet/>
      <dgm:spPr/>
      <dgm:t>
        <a:bodyPr/>
        <a:lstStyle/>
        <a:p>
          <a:endParaRPr lang="en-US"/>
        </a:p>
      </dgm:t>
    </dgm:pt>
    <dgm:pt modelId="{383AD7FD-9100-3E40-8CAB-5C2CB50528CA}" type="pres">
      <dgm:prSet presAssocID="{40857979-BBE8-5F48-A13F-49A499E862FD}" presName="linearFlow" presStyleCnt="0">
        <dgm:presLayoutVars>
          <dgm:dir/>
          <dgm:animLvl val="lvl"/>
          <dgm:resizeHandles val="exact"/>
        </dgm:presLayoutVars>
      </dgm:prSet>
      <dgm:spPr/>
    </dgm:pt>
    <dgm:pt modelId="{E443211C-9508-7047-9A61-971E450A2AFD}" type="pres">
      <dgm:prSet presAssocID="{09970461-A36C-344D-AE28-2B2B8E477A70}" presName="composite" presStyleCnt="0"/>
      <dgm:spPr/>
    </dgm:pt>
    <dgm:pt modelId="{8EFD59D6-57A6-4D47-8361-0DDB920B23BC}" type="pres">
      <dgm:prSet presAssocID="{09970461-A36C-344D-AE28-2B2B8E477A70}" presName="parTx" presStyleLbl="node1" presStyleIdx="0" presStyleCnt="4">
        <dgm:presLayoutVars>
          <dgm:chMax val="0"/>
          <dgm:chPref val="0"/>
          <dgm:bulletEnabled val="1"/>
        </dgm:presLayoutVars>
      </dgm:prSet>
      <dgm:spPr/>
    </dgm:pt>
    <dgm:pt modelId="{5106ADF3-4D3C-6E45-BF14-8684E0C4DDFE}" type="pres">
      <dgm:prSet presAssocID="{09970461-A36C-344D-AE28-2B2B8E477A70}" presName="parSh" presStyleLbl="node1" presStyleIdx="0" presStyleCnt="4" custScaleY="75132" custLinFactNeighborY="-6147"/>
      <dgm:spPr/>
    </dgm:pt>
    <dgm:pt modelId="{6B1B7B4C-6C1B-8647-89C3-C6BB09ED685B}" type="pres">
      <dgm:prSet presAssocID="{09970461-A36C-344D-AE28-2B2B8E477A70}" presName="desTx" presStyleLbl="fgAcc1" presStyleIdx="0" presStyleCnt="4" custScaleY="73510" custLinFactNeighborX="-114" custLinFactNeighborY="-13005">
        <dgm:presLayoutVars>
          <dgm:bulletEnabled val="1"/>
        </dgm:presLayoutVars>
      </dgm:prSet>
      <dgm:spPr/>
    </dgm:pt>
    <dgm:pt modelId="{71A368E3-7C89-7449-8B42-D4C6149179D1}" type="pres">
      <dgm:prSet presAssocID="{4C455FFC-306F-B646-9533-627C1EE4394F}" presName="sibTrans" presStyleLbl="sibTrans2D1" presStyleIdx="0" presStyleCnt="3"/>
      <dgm:spPr/>
    </dgm:pt>
    <dgm:pt modelId="{1050BD4C-BEC4-5E44-A8F4-5DDBD6CB2D9C}" type="pres">
      <dgm:prSet presAssocID="{4C455FFC-306F-B646-9533-627C1EE4394F}" presName="connTx" presStyleLbl="sibTrans2D1" presStyleIdx="0" presStyleCnt="3"/>
      <dgm:spPr/>
    </dgm:pt>
    <dgm:pt modelId="{998EC344-3284-9B48-8F69-8F63B6B54502}" type="pres">
      <dgm:prSet presAssocID="{B4F6DED8-C65F-6D45-9E15-E79A6CC02F7F}" presName="composite" presStyleCnt="0"/>
      <dgm:spPr/>
    </dgm:pt>
    <dgm:pt modelId="{82E547E3-CCC0-044B-BDDD-FB541E39E77D}" type="pres">
      <dgm:prSet presAssocID="{B4F6DED8-C65F-6D45-9E15-E79A6CC02F7F}" presName="parTx" presStyleLbl="node1" presStyleIdx="0" presStyleCnt="4">
        <dgm:presLayoutVars>
          <dgm:chMax val="0"/>
          <dgm:chPref val="0"/>
          <dgm:bulletEnabled val="1"/>
        </dgm:presLayoutVars>
      </dgm:prSet>
      <dgm:spPr/>
    </dgm:pt>
    <dgm:pt modelId="{5D81D923-EEB1-F644-BF7B-51880241AB70}" type="pres">
      <dgm:prSet presAssocID="{B4F6DED8-C65F-6D45-9E15-E79A6CC02F7F}" presName="parSh" presStyleLbl="node1" presStyleIdx="1" presStyleCnt="4" custScaleX="115931"/>
      <dgm:spPr/>
    </dgm:pt>
    <dgm:pt modelId="{095F3657-C314-F84D-A4CC-29906FDA5429}" type="pres">
      <dgm:prSet presAssocID="{B4F6DED8-C65F-6D45-9E15-E79A6CC02F7F}" presName="desTx" presStyleLbl="fgAcc1" presStyleIdx="1" presStyleCnt="4" custScaleX="145388" custScaleY="75437" custLinFactNeighborX="18476" custLinFactNeighborY="-12523">
        <dgm:presLayoutVars>
          <dgm:bulletEnabled val="1"/>
        </dgm:presLayoutVars>
      </dgm:prSet>
      <dgm:spPr/>
    </dgm:pt>
    <dgm:pt modelId="{E608E694-4FA9-704A-8C40-316D0D08E861}" type="pres">
      <dgm:prSet presAssocID="{0476FC28-9C60-BD4F-B576-57D59B4C9252}" presName="sibTrans" presStyleLbl="sibTrans2D1" presStyleIdx="1" presStyleCnt="3"/>
      <dgm:spPr/>
    </dgm:pt>
    <dgm:pt modelId="{502F9346-89D5-914A-9D28-5A87BC0436E1}" type="pres">
      <dgm:prSet presAssocID="{0476FC28-9C60-BD4F-B576-57D59B4C9252}" presName="connTx" presStyleLbl="sibTrans2D1" presStyleIdx="1" presStyleCnt="3"/>
      <dgm:spPr/>
    </dgm:pt>
    <dgm:pt modelId="{292DDAAB-E5BC-8544-996A-A915EDFE7779}" type="pres">
      <dgm:prSet presAssocID="{50FCD9AB-CF81-714C-A017-5B1918BB8B1D}" presName="composite" presStyleCnt="0"/>
      <dgm:spPr/>
    </dgm:pt>
    <dgm:pt modelId="{2A09F632-0929-0F45-AA86-E0B7C188F336}" type="pres">
      <dgm:prSet presAssocID="{50FCD9AB-CF81-714C-A017-5B1918BB8B1D}" presName="parTx" presStyleLbl="node1" presStyleIdx="1" presStyleCnt="4">
        <dgm:presLayoutVars>
          <dgm:chMax val="0"/>
          <dgm:chPref val="0"/>
          <dgm:bulletEnabled val="1"/>
        </dgm:presLayoutVars>
      </dgm:prSet>
      <dgm:spPr/>
    </dgm:pt>
    <dgm:pt modelId="{61BEE467-5FEB-7C4A-A1D6-5E61961996BC}" type="pres">
      <dgm:prSet presAssocID="{50FCD9AB-CF81-714C-A017-5B1918BB8B1D}" presName="parSh" presStyleLbl="node1" presStyleIdx="2" presStyleCnt="4"/>
      <dgm:spPr/>
    </dgm:pt>
    <dgm:pt modelId="{15FDC2CD-3EC5-4F47-BCCF-81ADBDEEF3FB}" type="pres">
      <dgm:prSet presAssocID="{50FCD9AB-CF81-714C-A017-5B1918BB8B1D}" presName="desTx" presStyleLbl="fgAcc1" presStyleIdx="2" presStyleCnt="4" custScaleY="71584" custLinFactNeighborY="-15895">
        <dgm:presLayoutVars>
          <dgm:bulletEnabled val="1"/>
        </dgm:presLayoutVars>
      </dgm:prSet>
      <dgm:spPr/>
    </dgm:pt>
    <dgm:pt modelId="{95BF1499-6660-E24F-9B37-F99D4680D0AD}" type="pres">
      <dgm:prSet presAssocID="{8CCFB1F0-315C-3441-9F1D-B38DEFA18909}" presName="sibTrans" presStyleLbl="sibTrans2D1" presStyleIdx="2" presStyleCnt="3"/>
      <dgm:spPr/>
    </dgm:pt>
    <dgm:pt modelId="{37FA11A7-E5BC-FA47-BB05-F7244117DEF7}" type="pres">
      <dgm:prSet presAssocID="{8CCFB1F0-315C-3441-9F1D-B38DEFA18909}" presName="connTx" presStyleLbl="sibTrans2D1" presStyleIdx="2" presStyleCnt="3"/>
      <dgm:spPr/>
    </dgm:pt>
    <dgm:pt modelId="{6C15BADD-CC79-3347-8BF4-A4D80F07D842}" type="pres">
      <dgm:prSet presAssocID="{5257E7BF-0B1B-794F-BDC2-267E5AF19136}" presName="composite" presStyleCnt="0"/>
      <dgm:spPr/>
    </dgm:pt>
    <dgm:pt modelId="{B0E92929-7869-D641-BCCD-76BA7A102DEB}" type="pres">
      <dgm:prSet presAssocID="{5257E7BF-0B1B-794F-BDC2-267E5AF19136}" presName="parTx" presStyleLbl="node1" presStyleIdx="2" presStyleCnt="4">
        <dgm:presLayoutVars>
          <dgm:chMax val="0"/>
          <dgm:chPref val="0"/>
          <dgm:bulletEnabled val="1"/>
        </dgm:presLayoutVars>
      </dgm:prSet>
      <dgm:spPr/>
    </dgm:pt>
    <dgm:pt modelId="{10616576-C1C7-224A-A17F-1ED5CB056619}" type="pres">
      <dgm:prSet presAssocID="{5257E7BF-0B1B-794F-BDC2-267E5AF19136}" presName="parSh" presStyleLbl="node1" presStyleIdx="3" presStyleCnt="4" custScaleY="76291" custLinFactNeighborX="-924" custLinFactNeighborY="-2328"/>
      <dgm:spPr/>
    </dgm:pt>
    <dgm:pt modelId="{2B45493F-D1F5-5241-9906-132B54DD37B2}" type="pres">
      <dgm:prSet presAssocID="{5257E7BF-0B1B-794F-BDC2-267E5AF19136}" presName="desTx" presStyleLbl="fgAcc1" presStyleIdx="3" presStyleCnt="4" custScaleY="84328" custLinFactNeighborX="220" custLinFactNeighborY="-6494">
        <dgm:presLayoutVars>
          <dgm:bulletEnabled val="1"/>
        </dgm:presLayoutVars>
      </dgm:prSet>
      <dgm:spPr/>
    </dgm:pt>
  </dgm:ptLst>
  <dgm:cxnLst>
    <dgm:cxn modelId="{557B2107-1E46-E14B-BAA9-4918371A751C}" type="presOf" srcId="{8337A218-AA9E-C24C-A356-A87390333A80}" destId="{6B1B7B4C-6C1B-8647-89C3-C6BB09ED685B}" srcOrd="0" destOrd="2" presId="urn:microsoft.com/office/officeart/2005/8/layout/process3"/>
    <dgm:cxn modelId="{D97F990B-5E55-3841-8D59-6D1191A832B3}" type="presOf" srcId="{09970461-A36C-344D-AE28-2B2B8E477A70}" destId="{5106ADF3-4D3C-6E45-BF14-8684E0C4DDFE}" srcOrd="1" destOrd="0" presId="urn:microsoft.com/office/officeart/2005/8/layout/process3"/>
    <dgm:cxn modelId="{D6430715-BDB9-C848-AD4C-00CAEFC58BC6}" type="presOf" srcId="{0447F7D0-2E13-0941-B647-1A842EE95620}" destId="{15FDC2CD-3EC5-4F47-BCCF-81ADBDEEF3FB}" srcOrd="0" destOrd="1" presId="urn:microsoft.com/office/officeart/2005/8/layout/process3"/>
    <dgm:cxn modelId="{7AAE1B1C-FD7C-F34E-820C-64DE0C6F54FE}" srcId="{50FCD9AB-CF81-714C-A017-5B1918BB8B1D}" destId="{8288C304-506A-FD44-B73A-AF0F75CCE1B9}" srcOrd="0" destOrd="0" parTransId="{8A96B514-F3EF-FB44-BAC5-7AE88C7C99B4}" sibTransId="{8E32F5C5-2029-6C48-BB6D-9A06E31ADB60}"/>
    <dgm:cxn modelId="{86095F1C-18BA-FE42-B279-81C93D5FE355}" srcId="{5257E7BF-0B1B-794F-BDC2-267E5AF19136}" destId="{C52B5122-EF93-164B-8A0C-E8B2D06DADD8}" srcOrd="2" destOrd="0" parTransId="{9555A69C-27CE-4940-A21D-B5D88D832267}" sibTransId="{C35A0F02-3131-6F40-9B09-932D1CA255D3}"/>
    <dgm:cxn modelId="{E8DDF122-CACE-A84E-8D0B-859FA27822E6}" srcId="{40857979-BBE8-5F48-A13F-49A499E862FD}" destId="{B4F6DED8-C65F-6D45-9E15-E79A6CC02F7F}" srcOrd="1" destOrd="0" parTransId="{68B5A998-4497-CF49-B9AA-5450F36B70DF}" sibTransId="{0476FC28-9C60-BD4F-B576-57D59B4C9252}"/>
    <dgm:cxn modelId="{83DDA42E-DC1A-D643-B50D-DBEBD9791B15}" srcId="{5257E7BF-0B1B-794F-BDC2-267E5AF19136}" destId="{0B7DE0C0-2283-3E4A-82C1-33481DF2DF1E}" srcOrd="1" destOrd="0" parTransId="{785A96DE-F332-5442-890A-A5190B52E598}" sibTransId="{1ABCC989-DCEC-F941-B108-F2AC68823E1E}"/>
    <dgm:cxn modelId="{7B140D3A-E71F-A942-AD4F-D33EF7A0EB07}" srcId="{40857979-BBE8-5F48-A13F-49A499E862FD}" destId="{09970461-A36C-344D-AE28-2B2B8E477A70}" srcOrd="0" destOrd="0" parTransId="{F8E85989-A2D5-1246-9936-27DE349D9A1A}" sibTransId="{4C455FFC-306F-B646-9533-627C1EE4394F}"/>
    <dgm:cxn modelId="{28B4513D-86DF-F049-A7F1-E47CFC60D086}" type="presOf" srcId="{6B322B8A-5175-CB4F-A6CC-D54D04F3B62E}" destId="{6B1B7B4C-6C1B-8647-89C3-C6BB09ED685B}" srcOrd="0" destOrd="1" presId="urn:microsoft.com/office/officeart/2005/8/layout/process3"/>
    <dgm:cxn modelId="{C4A2AE3F-234B-B64D-9F53-FED4F27BC664}" type="presOf" srcId="{8CCFB1F0-315C-3441-9F1D-B38DEFA18909}" destId="{95BF1499-6660-E24F-9B37-F99D4680D0AD}" srcOrd="0" destOrd="0" presId="urn:microsoft.com/office/officeart/2005/8/layout/process3"/>
    <dgm:cxn modelId="{90F36743-B7C4-944A-8F0C-1991237BC894}" srcId="{B4F6DED8-C65F-6D45-9E15-E79A6CC02F7F}" destId="{D15A7686-0601-F84B-AE9D-4FA2034FAB96}" srcOrd="1" destOrd="0" parTransId="{6A983A5E-A250-3E49-8C32-9A8ABF50AAAD}" sibTransId="{BBC3BE39-4F8B-9E47-B932-B976707CE6CA}"/>
    <dgm:cxn modelId="{00EB6356-BB3D-0B48-8B74-44D3066B2714}" type="presOf" srcId="{40857979-BBE8-5F48-A13F-49A499E862FD}" destId="{383AD7FD-9100-3E40-8CAB-5C2CB50528CA}" srcOrd="0" destOrd="0" presId="urn:microsoft.com/office/officeart/2005/8/layout/process3"/>
    <dgm:cxn modelId="{AF60E05D-FE74-E649-968D-B8B0E6167F34}" type="presOf" srcId="{C52B5122-EF93-164B-8A0C-E8B2D06DADD8}" destId="{2B45493F-D1F5-5241-9906-132B54DD37B2}" srcOrd="0" destOrd="2" presId="urn:microsoft.com/office/officeart/2005/8/layout/process3"/>
    <dgm:cxn modelId="{4B917063-A83B-6940-A7BF-45ED93EB03DF}" type="presOf" srcId="{4C455FFC-306F-B646-9533-627C1EE4394F}" destId="{71A368E3-7C89-7449-8B42-D4C6149179D1}" srcOrd="0" destOrd="0" presId="urn:microsoft.com/office/officeart/2005/8/layout/process3"/>
    <dgm:cxn modelId="{DB51BA64-B759-F64F-96F4-CCEEB265A273}" type="presOf" srcId="{0476FC28-9C60-BD4F-B576-57D59B4C9252}" destId="{E608E694-4FA9-704A-8C40-316D0D08E861}" srcOrd="0" destOrd="0" presId="urn:microsoft.com/office/officeart/2005/8/layout/process3"/>
    <dgm:cxn modelId="{5DB0E764-7297-0E4E-B14D-5FA5AE7D8FA3}" type="presOf" srcId="{5257E7BF-0B1B-794F-BDC2-267E5AF19136}" destId="{10616576-C1C7-224A-A17F-1ED5CB056619}" srcOrd="1" destOrd="0" presId="urn:microsoft.com/office/officeart/2005/8/layout/process3"/>
    <dgm:cxn modelId="{EFA74267-BCF8-9C45-8544-5B57322E580A}" type="presOf" srcId="{50FCD9AB-CF81-714C-A017-5B1918BB8B1D}" destId="{61BEE467-5FEB-7C4A-A1D6-5E61961996BC}" srcOrd="1" destOrd="0" presId="urn:microsoft.com/office/officeart/2005/8/layout/process3"/>
    <dgm:cxn modelId="{2C1A3072-B509-E644-B28E-6EA9389AA354}" type="presOf" srcId="{0476FC28-9C60-BD4F-B576-57D59B4C9252}" destId="{502F9346-89D5-914A-9D28-5A87BC0436E1}" srcOrd="1" destOrd="0" presId="urn:microsoft.com/office/officeart/2005/8/layout/process3"/>
    <dgm:cxn modelId="{D0140674-2B28-5346-974C-4F1F5B5C445C}" srcId="{09970461-A36C-344D-AE28-2B2B8E477A70}" destId="{6EAE9B3B-7E5F-9447-928A-333A10615C5D}" srcOrd="0" destOrd="0" parTransId="{380A5A52-D97B-7442-B682-28F9D424201B}" sibTransId="{EB6600C3-A9C0-4645-A670-F8BFBA835982}"/>
    <dgm:cxn modelId="{861B6174-B15E-EC4B-AACF-BB71EA7F11C0}" type="presOf" srcId="{0B7DE0C0-2283-3E4A-82C1-33481DF2DF1E}" destId="{2B45493F-D1F5-5241-9906-132B54DD37B2}" srcOrd="0" destOrd="1" presId="urn:microsoft.com/office/officeart/2005/8/layout/process3"/>
    <dgm:cxn modelId="{DF14DC79-FCF6-3F4C-BE83-590B72CA3DB9}" srcId="{B4F6DED8-C65F-6D45-9E15-E79A6CC02F7F}" destId="{99A7424D-05C6-9140-BD37-F02E4AB945C2}" srcOrd="0" destOrd="0" parTransId="{A91D5569-8CF7-1441-82A3-D40CD086AB03}" sibTransId="{8CECE603-32F8-0441-A2F4-DCCB72237A5C}"/>
    <dgm:cxn modelId="{8BC74B8F-BB52-9D45-AA65-5CF2855EBECF}" srcId="{5257E7BF-0B1B-794F-BDC2-267E5AF19136}" destId="{A1D0EBD7-6BFC-E140-8F8A-41ED9FE4E686}" srcOrd="0" destOrd="0" parTransId="{60F8F59A-8D9D-9A4E-81C6-6501FE85C363}" sibTransId="{017A89AD-9EC3-DB4A-920C-F82AF3561ABA}"/>
    <dgm:cxn modelId="{C2DA9C91-D351-4E48-A311-824E8FCB6751}" srcId="{40857979-BBE8-5F48-A13F-49A499E862FD}" destId="{50FCD9AB-CF81-714C-A017-5B1918BB8B1D}" srcOrd="2" destOrd="0" parTransId="{4E60D5DC-BEBA-B74D-B016-0B6ADC865A67}" sibTransId="{8CCFB1F0-315C-3441-9F1D-B38DEFA18909}"/>
    <dgm:cxn modelId="{395082A1-91D2-8D4B-B22A-56FDC76928C8}" type="presOf" srcId="{D15A7686-0601-F84B-AE9D-4FA2034FAB96}" destId="{095F3657-C314-F84D-A4CC-29906FDA5429}" srcOrd="0" destOrd="1" presId="urn:microsoft.com/office/officeart/2005/8/layout/process3"/>
    <dgm:cxn modelId="{3D9B63A6-AA5A-9548-8615-4DCB49D613C3}" srcId="{40857979-BBE8-5F48-A13F-49A499E862FD}" destId="{5257E7BF-0B1B-794F-BDC2-267E5AF19136}" srcOrd="3" destOrd="0" parTransId="{5F1426BF-2F2C-B64F-A74E-83956E4DC30D}" sibTransId="{F8BE4606-0AC3-AE40-862D-807CD64F4698}"/>
    <dgm:cxn modelId="{A2F5FCA8-B8F6-7843-8510-0D589CF11D68}" type="presOf" srcId="{4C455FFC-306F-B646-9533-627C1EE4394F}" destId="{1050BD4C-BEC4-5E44-A8F4-5DDBD6CB2D9C}" srcOrd="1" destOrd="0" presId="urn:microsoft.com/office/officeart/2005/8/layout/process3"/>
    <dgm:cxn modelId="{6F3D32A9-24DD-A146-B94C-8E90C7859714}" srcId="{50FCD9AB-CF81-714C-A017-5B1918BB8B1D}" destId="{0447F7D0-2E13-0941-B647-1A842EE95620}" srcOrd="1" destOrd="0" parTransId="{035F811C-4385-8145-9377-7BC04B1534B0}" sibTransId="{743D53A0-FCA4-4044-86C3-E7A5BBF57312}"/>
    <dgm:cxn modelId="{0A9C83B1-8B7C-9F4C-B4C5-31E4FF836643}" type="presOf" srcId="{A1D0EBD7-6BFC-E140-8F8A-41ED9FE4E686}" destId="{2B45493F-D1F5-5241-9906-132B54DD37B2}" srcOrd="0" destOrd="0" presId="urn:microsoft.com/office/officeart/2005/8/layout/process3"/>
    <dgm:cxn modelId="{CD2EA0B2-7279-954F-9993-4B4384B90F3B}" type="presOf" srcId="{99A7424D-05C6-9140-BD37-F02E4AB945C2}" destId="{095F3657-C314-F84D-A4CC-29906FDA5429}" srcOrd="0" destOrd="0" presId="urn:microsoft.com/office/officeart/2005/8/layout/process3"/>
    <dgm:cxn modelId="{8075E7B5-B499-4C42-8DFE-1F74F24BA3BA}" type="presOf" srcId="{09970461-A36C-344D-AE28-2B2B8E477A70}" destId="{8EFD59D6-57A6-4D47-8361-0DDB920B23BC}" srcOrd="0" destOrd="0" presId="urn:microsoft.com/office/officeart/2005/8/layout/process3"/>
    <dgm:cxn modelId="{0EC8ACBF-373B-4646-9E68-1D499D853795}" type="presOf" srcId="{6EAE9B3B-7E5F-9447-928A-333A10615C5D}" destId="{6B1B7B4C-6C1B-8647-89C3-C6BB09ED685B}" srcOrd="0" destOrd="0" presId="urn:microsoft.com/office/officeart/2005/8/layout/process3"/>
    <dgm:cxn modelId="{77F3A8C5-78B1-0A4C-8D88-BE9A9C26E26C}" srcId="{09970461-A36C-344D-AE28-2B2B8E477A70}" destId="{6B322B8A-5175-CB4F-A6CC-D54D04F3B62E}" srcOrd="1" destOrd="0" parTransId="{2F16B9E9-45EE-BF43-BF57-DBBDF93E38E5}" sibTransId="{8A7DEA1D-E4AA-E84B-B55C-C7AA15355E78}"/>
    <dgm:cxn modelId="{10703DCC-6735-8242-9350-EF07A6D9F5E2}" srcId="{09970461-A36C-344D-AE28-2B2B8E477A70}" destId="{8337A218-AA9E-C24C-A356-A87390333A80}" srcOrd="2" destOrd="0" parTransId="{095F73C5-7BC2-F649-BE06-06612DE40059}" sibTransId="{8F2F81D8-BA12-CC4C-8B12-AD280D04A22F}"/>
    <dgm:cxn modelId="{68EAD9D1-A53A-6F43-B0B4-A45AB73ADB95}" type="presOf" srcId="{B4F6DED8-C65F-6D45-9E15-E79A6CC02F7F}" destId="{82E547E3-CCC0-044B-BDDD-FB541E39E77D}" srcOrd="0" destOrd="0" presId="urn:microsoft.com/office/officeart/2005/8/layout/process3"/>
    <dgm:cxn modelId="{5C1850D4-BB11-9445-80A9-C42F1849B931}" type="presOf" srcId="{5A2D6C4F-B14A-7048-85D3-BBF0F3D91BBC}" destId="{15FDC2CD-3EC5-4F47-BCCF-81ADBDEEF3FB}" srcOrd="0" destOrd="2" presId="urn:microsoft.com/office/officeart/2005/8/layout/process3"/>
    <dgm:cxn modelId="{BE86AEE3-5C91-F447-8B96-F6F1EFDF7B28}" type="presOf" srcId="{50FCD9AB-CF81-714C-A017-5B1918BB8B1D}" destId="{2A09F632-0929-0F45-AA86-E0B7C188F336}" srcOrd="0" destOrd="0" presId="urn:microsoft.com/office/officeart/2005/8/layout/process3"/>
    <dgm:cxn modelId="{0D14C7E9-19A1-594F-A89A-2257FC61BA4F}" type="presOf" srcId="{B4F6DED8-C65F-6D45-9E15-E79A6CC02F7F}" destId="{5D81D923-EEB1-F644-BF7B-51880241AB70}" srcOrd="1" destOrd="0" presId="urn:microsoft.com/office/officeart/2005/8/layout/process3"/>
    <dgm:cxn modelId="{E6DE14F2-F560-214E-A7E5-C1159E55A88E}" type="presOf" srcId="{8288C304-506A-FD44-B73A-AF0F75CCE1B9}" destId="{15FDC2CD-3EC5-4F47-BCCF-81ADBDEEF3FB}" srcOrd="0" destOrd="0" presId="urn:microsoft.com/office/officeart/2005/8/layout/process3"/>
    <dgm:cxn modelId="{9793CFF5-7198-6D4D-8746-EFAEA335F09F}" type="presOf" srcId="{5257E7BF-0B1B-794F-BDC2-267E5AF19136}" destId="{B0E92929-7869-D641-BCCD-76BA7A102DEB}" srcOrd="0" destOrd="0" presId="urn:microsoft.com/office/officeart/2005/8/layout/process3"/>
    <dgm:cxn modelId="{546236F7-8919-5D43-A50B-698EBCB2F167}" srcId="{50FCD9AB-CF81-714C-A017-5B1918BB8B1D}" destId="{5A2D6C4F-B14A-7048-85D3-BBF0F3D91BBC}" srcOrd="2" destOrd="0" parTransId="{B9B6B8A0-8666-9845-A0AD-B225854DAD75}" sibTransId="{8FD9E9ED-236D-5945-85B3-C1C6A1DC3505}"/>
    <dgm:cxn modelId="{36A6DCFB-2207-AA45-9C83-A948A7D9304F}" type="presOf" srcId="{8CCFB1F0-315C-3441-9F1D-B38DEFA18909}" destId="{37FA11A7-E5BC-FA47-BB05-F7244117DEF7}" srcOrd="1" destOrd="0" presId="urn:microsoft.com/office/officeart/2005/8/layout/process3"/>
    <dgm:cxn modelId="{4C305606-9F19-054B-A0F3-1A206BA37F2F}" type="presParOf" srcId="{383AD7FD-9100-3E40-8CAB-5C2CB50528CA}" destId="{E443211C-9508-7047-9A61-971E450A2AFD}" srcOrd="0" destOrd="0" presId="urn:microsoft.com/office/officeart/2005/8/layout/process3"/>
    <dgm:cxn modelId="{DDACDA0C-A620-254E-B653-2C345295D5D7}" type="presParOf" srcId="{E443211C-9508-7047-9A61-971E450A2AFD}" destId="{8EFD59D6-57A6-4D47-8361-0DDB920B23BC}" srcOrd="0" destOrd="0" presId="urn:microsoft.com/office/officeart/2005/8/layout/process3"/>
    <dgm:cxn modelId="{13539183-04F7-EF4F-8745-9066B87591AB}" type="presParOf" srcId="{E443211C-9508-7047-9A61-971E450A2AFD}" destId="{5106ADF3-4D3C-6E45-BF14-8684E0C4DDFE}" srcOrd="1" destOrd="0" presId="urn:microsoft.com/office/officeart/2005/8/layout/process3"/>
    <dgm:cxn modelId="{D6CABC45-F8E9-9840-8F28-D9878D87F449}" type="presParOf" srcId="{E443211C-9508-7047-9A61-971E450A2AFD}" destId="{6B1B7B4C-6C1B-8647-89C3-C6BB09ED685B}" srcOrd="2" destOrd="0" presId="urn:microsoft.com/office/officeart/2005/8/layout/process3"/>
    <dgm:cxn modelId="{F4820683-84C3-0347-AE86-535F06672924}" type="presParOf" srcId="{383AD7FD-9100-3E40-8CAB-5C2CB50528CA}" destId="{71A368E3-7C89-7449-8B42-D4C6149179D1}" srcOrd="1" destOrd="0" presId="urn:microsoft.com/office/officeart/2005/8/layout/process3"/>
    <dgm:cxn modelId="{E4D0FC2C-146A-6D4E-8BCB-777149339CA8}" type="presParOf" srcId="{71A368E3-7C89-7449-8B42-D4C6149179D1}" destId="{1050BD4C-BEC4-5E44-A8F4-5DDBD6CB2D9C}" srcOrd="0" destOrd="0" presId="urn:microsoft.com/office/officeart/2005/8/layout/process3"/>
    <dgm:cxn modelId="{15497CBD-655D-C845-89E3-99EF666F6726}" type="presParOf" srcId="{383AD7FD-9100-3E40-8CAB-5C2CB50528CA}" destId="{998EC344-3284-9B48-8F69-8F63B6B54502}" srcOrd="2" destOrd="0" presId="urn:microsoft.com/office/officeart/2005/8/layout/process3"/>
    <dgm:cxn modelId="{2AF688C6-B9C6-2C4F-BA06-DCF887CF7C62}" type="presParOf" srcId="{998EC344-3284-9B48-8F69-8F63B6B54502}" destId="{82E547E3-CCC0-044B-BDDD-FB541E39E77D}" srcOrd="0" destOrd="0" presId="urn:microsoft.com/office/officeart/2005/8/layout/process3"/>
    <dgm:cxn modelId="{BBF2DAA6-89E1-814D-B380-A8B66359A17C}" type="presParOf" srcId="{998EC344-3284-9B48-8F69-8F63B6B54502}" destId="{5D81D923-EEB1-F644-BF7B-51880241AB70}" srcOrd="1" destOrd="0" presId="urn:microsoft.com/office/officeart/2005/8/layout/process3"/>
    <dgm:cxn modelId="{D607A4B3-71C8-234A-9834-78915E605D7C}" type="presParOf" srcId="{998EC344-3284-9B48-8F69-8F63B6B54502}" destId="{095F3657-C314-F84D-A4CC-29906FDA5429}" srcOrd="2" destOrd="0" presId="urn:microsoft.com/office/officeart/2005/8/layout/process3"/>
    <dgm:cxn modelId="{B98A2D86-FD7B-694A-A37B-2A82517B0707}" type="presParOf" srcId="{383AD7FD-9100-3E40-8CAB-5C2CB50528CA}" destId="{E608E694-4FA9-704A-8C40-316D0D08E861}" srcOrd="3" destOrd="0" presId="urn:microsoft.com/office/officeart/2005/8/layout/process3"/>
    <dgm:cxn modelId="{CF9AF355-9D12-5341-9DA6-09F59888814B}" type="presParOf" srcId="{E608E694-4FA9-704A-8C40-316D0D08E861}" destId="{502F9346-89D5-914A-9D28-5A87BC0436E1}" srcOrd="0" destOrd="0" presId="urn:microsoft.com/office/officeart/2005/8/layout/process3"/>
    <dgm:cxn modelId="{ABA2AAE9-A615-5C4D-BF58-585C79D3F55F}" type="presParOf" srcId="{383AD7FD-9100-3E40-8CAB-5C2CB50528CA}" destId="{292DDAAB-E5BC-8544-996A-A915EDFE7779}" srcOrd="4" destOrd="0" presId="urn:microsoft.com/office/officeart/2005/8/layout/process3"/>
    <dgm:cxn modelId="{DAE3767C-3050-AF4A-9E09-3A1077E6C58B}" type="presParOf" srcId="{292DDAAB-E5BC-8544-996A-A915EDFE7779}" destId="{2A09F632-0929-0F45-AA86-E0B7C188F336}" srcOrd="0" destOrd="0" presId="urn:microsoft.com/office/officeart/2005/8/layout/process3"/>
    <dgm:cxn modelId="{56556A34-99DF-154B-8C77-DEC2B37EF9D5}" type="presParOf" srcId="{292DDAAB-E5BC-8544-996A-A915EDFE7779}" destId="{61BEE467-5FEB-7C4A-A1D6-5E61961996BC}" srcOrd="1" destOrd="0" presId="urn:microsoft.com/office/officeart/2005/8/layout/process3"/>
    <dgm:cxn modelId="{B040213E-C588-B742-8946-C83AAE9F83CD}" type="presParOf" srcId="{292DDAAB-E5BC-8544-996A-A915EDFE7779}" destId="{15FDC2CD-3EC5-4F47-BCCF-81ADBDEEF3FB}" srcOrd="2" destOrd="0" presId="urn:microsoft.com/office/officeart/2005/8/layout/process3"/>
    <dgm:cxn modelId="{F9266DD8-BA88-7944-AAB6-B5D5587CA326}" type="presParOf" srcId="{383AD7FD-9100-3E40-8CAB-5C2CB50528CA}" destId="{95BF1499-6660-E24F-9B37-F99D4680D0AD}" srcOrd="5" destOrd="0" presId="urn:microsoft.com/office/officeart/2005/8/layout/process3"/>
    <dgm:cxn modelId="{F65BF7EA-0943-184B-AC92-334BE899D32A}" type="presParOf" srcId="{95BF1499-6660-E24F-9B37-F99D4680D0AD}" destId="{37FA11A7-E5BC-FA47-BB05-F7244117DEF7}" srcOrd="0" destOrd="0" presId="urn:microsoft.com/office/officeart/2005/8/layout/process3"/>
    <dgm:cxn modelId="{A7AC292F-8532-884D-95C2-B0818FCD8AF3}" type="presParOf" srcId="{383AD7FD-9100-3E40-8CAB-5C2CB50528CA}" destId="{6C15BADD-CC79-3347-8BF4-A4D80F07D842}" srcOrd="6" destOrd="0" presId="urn:microsoft.com/office/officeart/2005/8/layout/process3"/>
    <dgm:cxn modelId="{A45B4DF9-35BA-3F44-A064-42E32F751B6D}" type="presParOf" srcId="{6C15BADD-CC79-3347-8BF4-A4D80F07D842}" destId="{B0E92929-7869-D641-BCCD-76BA7A102DEB}" srcOrd="0" destOrd="0" presId="urn:microsoft.com/office/officeart/2005/8/layout/process3"/>
    <dgm:cxn modelId="{F4A3BE0D-A939-E546-9398-2F461424A2C5}" type="presParOf" srcId="{6C15BADD-CC79-3347-8BF4-A4D80F07D842}" destId="{10616576-C1C7-224A-A17F-1ED5CB056619}" srcOrd="1" destOrd="0" presId="urn:microsoft.com/office/officeart/2005/8/layout/process3"/>
    <dgm:cxn modelId="{0535DCB6-500E-7044-9097-2C5D108711E3}" type="presParOf" srcId="{6C15BADD-CC79-3347-8BF4-A4D80F07D842}" destId="{2B45493F-D1F5-5241-9906-132B54DD37B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E86BA-F732-1041-86B7-5C0CD6D7770D}">
      <dsp:nvSpPr>
        <dsp:cNvPr id="0" name=""/>
        <dsp:cNvSpPr/>
      </dsp:nvSpPr>
      <dsp:spPr>
        <a:xfrm>
          <a:off x="3145972" y="1513"/>
          <a:ext cx="1546195" cy="1546195"/>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Act</a:t>
          </a:r>
          <a:endParaRPr lang="en-US" sz="2000" kern="1200" dirty="0"/>
        </a:p>
      </dsp:txBody>
      <dsp:txXfrm>
        <a:off x="3372407" y="227948"/>
        <a:ext cx="1093325" cy="1093325"/>
      </dsp:txXfrm>
    </dsp:sp>
    <dsp:sp modelId="{B69B9C3B-3DAB-D34B-ABE7-DF98E27DC271}">
      <dsp:nvSpPr>
        <dsp:cNvPr id="0" name=""/>
        <dsp:cNvSpPr/>
      </dsp:nvSpPr>
      <dsp:spPr>
        <a:xfrm rot="2160000">
          <a:off x="4643209" y="1188985"/>
          <a:ext cx="410649" cy="52184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lumMod val="75000"/>
                <a:lumOff val="25000"/>
              </a:schemeClr>
            </a:solidFill>
          </a:endParaRPr>
        </a:p>
      </dsp:txBody>
      <dsp:txXfrm>
        <a:off x="4654973" y="1257147"/>
        <a:ext cx="287454" cy="313105"/>
      </dsp:txXfrm>
    </dsp:sp>
    <dsp:sp modelId="{84208BBD-6DF9-5C44-B58C-3AD607BA5B6A}">
      <dsp:nvSpPr>
        <dsp:cNvPr id="0" name=""/>
        <dsp:cNvSpPr/>
      </dsp:nvSpPr>
      <dsp:spPr>
        <a:xfrm>
          <a:off x="5023705" y="1365765"/>
          <a:ext cx="1546195" cy="1546195"/>
        </a:xfrm>
        <a:prstGeom prst="ellipse">
          <a:avLst/>
        </a:prstGeom>
        <a:solidFill>
          <a:schemeClr val="accent2">
            <a:hueOff val="-741071"/>
            <a:satOff val="3550"/>
            <a:lumOff val="32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Sense</a:t>
          </a:r>
          <a:endParaRPr lang="en-US" sz="2000" kern="1200" dirty="0"/>
        </a:p>
      </dsp:txBody>
      <dsp:txXfrm>
        <a:off x="5250140" y="1592200"/>
        <a:ext cx="1093325" cy="1093325"/>
      </dsp:txXfrm>
    </dsp:sp>
    <dsp:sp modelId="{026C35A2-A1EB-A542-BE92-03DE80E10337}">
      <dsp:nvSpPr>
        <dsp:cNvPr id="0" name=""/>
        <dsp:cNvSpPr/>
      </dsp:nvSpPr>
      <dsp:spPr>
        <a:xfrm rot="6480000">
          <a:off x="5236455" y="2970593"/>
          <a:ext cx="410649" cy="521841"/>
        </a:xfrm>
        <a:prstGeom prst="rightArrow">
          <a:avLst>
            <a:gd name="adj1" fmla="val 60000"/>
            <a:gd name="adj2" fmla="val 50000"/>
          </a:avLst>
        </a:prstGeom>
        <a:solidFill>
          <a:schemeClr val="accent2">
            <a:hueOff val="-741071"/>
            <a:satOff val="3550"/>
            <a:lumOff val="328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lumMod val="75000"/>
                <a:lumOff val="25000"/>
              </a:schemeClr>
            </a:solidFill>
          </a:endParaRPr>
        </a:p>
      </dsp:txBody>
      <dsp:txXfrm rot="10800000">
        <a:off x="5317087" y="3016378"/>
        <a:ext cx="287454" cy="313105"/>
      </dsp:txXfrm>
    </dsp:sp>
    <dsp:sp modelId="{369B97A0-F0AF-7440-A919-3EEB8E14105C}">
      <dsp:nvSpPr>
        <dsp:cNvPr id="0" name=""/>
        <dsp:cNvSpPr/>
      </dsp:nvSpPr>
      <dsp:spPr>
        <a:xfrm>
          <a:off x="4306475" y="3573173"/>
          <a:ext cx="1546195" cy="1546195"/>
        </a:xfrm>
        <a:prstGeom prst="ellipse">
          <a:avLst/>
        </a:prstGeom>
        <a:solidFill>
          <a:schemeClr val="accent2">
            <a:hueOff val="-1482143"/>
            <a:satOff val="7100"/>
            <a:lumOff val="6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Communicate</a:t>
          </a:r>
        </a:p>
      </dsp:txBody>
      <dsp:txXfrm>
        <a:off x="4532910" y="3799608"/>
        <a:ext cx="1093325" cy="1093325"/>
      </dsp:txXfrm>
    </dsp:sp>
    <dsp:sp modelId="{F1AD477D-58DB-8744-987A-DC8D88B1D4E0}">
      <dsp:nvSpPr>
        <dsp:cNvPr id="0" name=""/>
        <dsp:cNvSpPr/>
      </dsp:nvSpPr>
      <dsp:spPr>
        <a:xfrm rot="10800000">
          <a:off x="3725368" y="4085350"/>
          <a:ext cx="410649" cy="521841"/>
        </a:xfrm>
        <a:prstGeom prst="rightArrow">
          <a:avLst>
            <a:gd name="adj1" fmla="val 60000"/>
            <a:gd name="adj2" fmla="val 50000"/>
          </a:avLst>
        </a:prstGeom>
        <a:solidFill>
          <a:schemeClr val="accent2">
            <a:hueOff val="-1482143"/>
            <a:satOff val="7100"/>
            <a:lumOff val="65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lumMod val="75000"/>
                <a:lumOff val="25000"/>
              </a:schemeClr>
            </a:solidFill>
          </a:endParaRPr>
        </a:p>
      </dsp:txBody>
      <dsp:txXfrm rot="10800000">
        <a:off x="3848563" y="4189718"/>
        <a:ext cx="287454" cy="313105"/>
      </dsp:txXfrm>
    </dsp:sp>
    <dsp:sp modelId="{F70F71BD-9CA2-984B-B50C-4684571E6A16}">
      <dsp:nvSpPr>
        <dsp:cNvPr id="0" name=""/>
        <dsp:cNvSpPr/>
      </dsp:nvSpPr>
      <dsp:spPr>
        <a:xfrm>
          <a:off x="1985469" y="3573173"/>
          <a:ext cx="1546195" cy="1546195"/>
        </a:xfrm>
        <a:prstGeom prst="ellipse">
          <a:avLst/>
        </a:prstGeom>
        <a:solidFill>
          <a:schemeClr val="accent2">
            <a:hueOff val="-2223214"/>
            <a:satOff val="10650"/>
            <a:lumOff val="98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Analyze (Store, Process)</a:t>
          </a:r>
          <a:endParaRPr lang="en-US" sz="2000" kern="1200" dirty="0"/>
        </a:p>
      </dsp:txBody>
      <dsp:txXfrm>
        <a:off x="2211904" y="3799608"/>
        <a:ext cx="1093325" cy="1093325"/>
      </dsp:txXfrm>
    </dsp:sp>
    <dsp:sp modelId="{7773231A-08AD-A344-AC93-AD87299E9D0D}">
      <dsp:nvSpPr>
        <dsp:cNvPr id="0" name=""/>
        <dsp:cNvSpPr/>
      </dsp:nvSpPr>
      <dsp:spPr>
        <a:xfrm rot="15120000">
          <a:off x="2198219" y="2992700"/>
          <a:ext cx="410649" cy="521841"/>
        </a:xfrm>
        <a:prstGeom prst="rightArrow">
          <a:avLst>
            <a:gd name="adj1" fmla="val 60000"/>
            <a:gd name="adj2" fmla="val 50000"/>
          </a:avLst>
        </a:prstGeom>
        <a:solidFill>
          <a:schemeClr val="accent2">
            <a:hueOff val="-2223214"/>
            <a:satOff val="10650"/>
            <a:lumOff val="98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lumMod val="75000"/>
                <a:lumOff val="25000"/>
              </a:schemeClr>
            </a:solidFill>
          </a:endParaRPr>
        </a:p>
      </dsp:txBody>
      <dsp:txXfrm rot="10800000">
        <a:off x="2278851" y="3155651"/>
        <a:ext cx="287454" cy="313105"/>
      </dsp:txXfrm>
    </dsp:sp>
    <dsp:sp modelId="{75DF0ECF-60D3-604F-B84C-92D0D69CBF30}">
      <dsp:nvSpPr>
        <dsp:cNvPr id="0" name=""/>
        <dsp:cNvSpPr/>
      </dsp:nvSpPr>
      <dsp:spPr>
        <a:xfrm>
          <a:off x="1268239" y="1365765"/>
          <a:ext cx="1546195" cy="1546195"/>
        </a:xfrm>
        <a:prstGeom prst="ellipse">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Visualize</a:t>
          </a:r>
          <a:endParaRPr lang="en-US" sz="2000" kern="1200" dirty="0"/>
        </a:p>
      </dsp:txBody>
      <dsp:txXfrm>
        <a:off x="1494674" y="1592200"/>
        <a:ext cx="1093325" cy="1093325"/>
      </dsp:txXfrm>
    </dsp:sp>
    <dsp:sp modelId="{50078A29-9594-FE49-8563-99BDF6C81EF7}">
      <dsp:nvSpPr>
        <dsp:cNvPr id="0" name=""/>
        <dsp:cNvSpPr/>
      </dsp:nvSpPr>
      <dsp:spPr>
        <a:xfrm rot="19440000">
          <a:off x="2765477" y="1202648"/>
          <a:ext cx="410649" cy="521841"/>
        </a:xfrm>
        <a:prstGeom prst="rightArrow">
          <a:avLst>
            <a:gd name="adj1" fmla="val 60000"/>
            <a:gd name="adj2" fmla="val 50000"/>
          </a:avLst>
        </a:prstGeom>
        <a:solidFill>
          <a:schemeClr val="accent2">
            <a:hueOff val="-2964286"/>
            <a:satOff val="14200"/>
            <a:lumOff val="131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lumMod val="75000"/>
                <a:lumOff val="25000"/>
              </a:schemeClr>
            </a:solidFill>
          </a:endParaRPr>
        </a:p>
      </dsp:txBody>
      <dsp:txXfrm>
        <a:off x="2777241" y="1343222"/>
        <a:ext cx="287454" cy="313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63A62-6D54-4B4D-856C-B64C92420974}">
      <dsp:nvSpPr>
        <dsp:cNvPr id="0" name=""/>
        <dsp:cNvSpPr/>
      </dsp:nvSpPr>
      <dsp:spPr>
        <a:xfrm>
          <a:off x="6536" y="2601628"/>
          <a:ext cx="1016274" cy="50813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Dataset</a:t>
          </a:r>
        </a:p>
      </dsp:txBody>
      <dsp:txXfrm>
        <a:off x="21419" y="2616511"/>
        <a:ext cx="986508" cy="478371"/>
      </dsp:txXfrm>
    </dsp:sp>
    <dsp:sp modelId="{8C39CE06-CD0E-4A43-8BD9-3552E148C76B}">
      <dsp:nvSpPr>
        <dsp:cNvPr id="0" name=""/>
        <dsp:cNvSpPr/>
      </dsp:nvSpPr>
      <dsp:spPr>
        <a:xfrm>
          <a:off x="1022810" y="2847125"/>
          <a:ext cx="406509" cy="17143"/>
        </a:xfrm>
        <a:custGeom>
          <a:avLst/>
          <a:gdLst/>
          <a:ahLst/>
          <a:cxnLst/>
          <a:rect l="0" t="0" r="0" b="0"/>
          <a:pathLst>
            <a:path>
              <a:moveTo>
                <a:pt x="0" y="8571"/>
              </a:moveTo>
              <a:lnTo>
                <a:pt x="406509" y="857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0" kern="1200">
            <a:solidFill>
              <a:schemeClr val="tx1">
                <a:lumMod val="75000"/>
                <a:lumOff val="25000"/>
              </a:schemeClr>
            </a:solidFill>
          </a:endParaRPr>
        </a:p>
      </dsp:txBody>
      <dsp:txXfrm>
        <a:off x="1215902" y="2845534"/>
        <a:ext cx="20325" cy="20325"/>
      </dsp:txXfrm>
    </dsp:sp>
    <dsp:sp modelId="{985C793F-C15B-4241-9F25-B6F1627B54D0}">
      <dsp:nvSpPr>
        <dsp:cNvPr id="0" name=""/>
        <dsp:cNvSpPr/>
      </dsp:nvSpPr>
      <dsp:spPr>
        <a:xfrm>
          <a:off x="1429320" y="2517532"/>
          <a:ext cx="1352660" cy="67633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Preprocessing</a:t>
          </a:r>
        </a:p>
      </dsp:txBody>
      <dsp:txXfrm>
        <a:off x="1449129" y="2537341"/>
        <a:ext cx="1313042" cy="636712"/>
      </dsp:txXfrm>
    </dsp:sp>
    <dsp:sp modelId="{3AD3516D-2128-A74B-89A8-62759C4A6913}">
      <dsp:nvSpPr>
        <dsp:cNvPr id="0" name=""/>
        <dsp:cNvSpPr/>
      </dsp:nvSpPr>
      <dsp:spPr>
        <a:xfrm rot="19178128">
          <a:off x="2718476" y="2674358"/>
          <a:ext cx="533519" cy="17143"/>
        </a:xfrm>
        <a:custGeom>
          <a:avLst/>
          <a:gdLst/>
          <a:ahLst/>
          <a:cxnLst/>
          <a:rect l="0" t="0" r="0" b="0"/>
          <a:pathLst>
            <a:path>
              <a:moveTo>
                <a:pt x="0" y="8571"/>
              </a:moveTo>
              <a:lnTo>
                <a:pt x="533519" y="85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0" kern="1200">
            <a:solidFill>
              <a:schemeClr val="tx1">
                <a:lumMod val="75000"/>
                <a:lumOff val="25000"/>
              </a:schemeClr>
            </a:solidFill>
          </a:endParaRPr>
        </a:p>
      </dsp:txBody>
      <dsp:txXfrm>
        <a:off x="2971898" y="2669592"/>
        <a:ext cx="26675" cy="26675"/>
      </dsp:txXfrm>
    </dsp:sp>
    <dsp:sp modelId="{93F13F10-5789-664F-AEDD-7ECC3A005175}">
      <dsp:nvSpPr>
        <dsp:cNvPr id="0" name=""/>
        <dsp:cNvSpPr/>
      </dsp:nvSpPr>
      <dsp:spPr>
        <a:xfrm>
          <a:off x="3188490" y="2202741"/>
          <a:ext cx="1016274" cy="6148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Training test 80%</a:t>
          </a:r>
        </a:p>
      </dsp:txBody>
      <dsp:txXfrm>
        <a:off x="3206498" y="2220749"/>
        <a:ext cx="980258" cy="578829"/>
      </dsp:txXfrm>
    </dsp:sp>
    <dsp:sp modelId="{0EC6C670-46FA-F444-BADF-52985DCB8586}">
      <dsp:nvSpPr>
        <dsp:cNvPr id="0" name=""/>
        <dsp:cNvSpPr/>
      </dsp:nvSpPr>
      <dsp:spPr>
        <a:xfrm>
          <a:off x="4204765" y="2501592"/>
          <a:ext cx="406509" cy="17143"/>
        </a:xfrm>
        <a:custGeom>
          <a:avLst/>
          <a:gdLst/>
          <a:ahLst/>
          <a:cxnLst/>
          <a:rect l="0" t="0" r="0" b="0"/>
          <a:pathLst>
            <a:path>
              <a:moveTo>
                <a:pt x="0" y="8571"/>
              </a:moveTo>
              <a:lnTo>
                <a:pt x="406509" y="85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0" kern="1200">
            <a:solidFill>
              <a:schemeClr val="tx1">
                <a:lumMod val="75000"/>
                <a:lumOff val="25000"/>
              </a:schemeClr>
            </a:solidFill>
          </a:endParaRPr>
        </a:p>
      </dsp:txBody>
      <dsp:txXfrm>
        <a:off x="4397857" y="2500001"/>
        <a:ext cx="20325" cy="20325"/>
      </dsp:txXfrm>
    </dsp:sp>
    <dsp:sp modelId="{86879D67-03C6-354E-9787-945EA8BE24B0}">
      <dsp:nvSpPr>
        <dsp:cNvPr id="0" name=""/>
        <dsp:cNvSpPr/>
      </dsp:nvSpPr>
      <dsp:spPr>
        <a:xfrm>
          <a:off x="4611274" y="2202741"/>
          <a:ext cx="1016274" cy="6148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Feature selection</a:t>
          </a:r>
        </a:p>
      </dsp:txBody>
      <dsp:txXfrm>
        <a:off x="4629282" y="2220749"/>
        <a:ext cx="980258" cy="578829"/>
      </dsp:txXfrm>
    </dsp:sp>
    <dsp:sp modelId="{F33C0D88-FB5C-F646-AF9B-F073A8961E78}">
      <dsp:nvSpPr>
        <dsp:cNvPr id="0" name=""/>
        <dsp:cNvSpPr/>
      </dsp:nvSpPr>
      <dsp:spPr>
        <a:xfrm rot="19178128">
          <a:off x="5564043" y="2328825"/>
          <a:ext cx="533519" cy="17143"/>
        </a:xfrm>
        <a:custGeom>
          <a:avLst/>
          <a:gdLst/>
          <a:ahLst/>
          <a:cxnLst/>
          <a:rect l="0" t="0" r="0" b="0"/>
          <a:pathLst>
            <a:path>
              <a:moveTo>
                <a:pt x="0" y="8571"/>
              </a:moveTo>
              <a:lnTo>
                <a:pt x="533519" y="85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0" kern="1200">
            <a:solidFill>
              <a:schemeClr val="tx1">
                <a:lumMod val="75000"/>
                <a:lumOff val="25000"/>
              </a:schemeClr>
            </a:solidFill>
          </a:endParaRPr>
        </a:p>
      </dsp:txBody>
      <dsp:txXfrm>
        <a:off x="5817465" y="2324059"/>
        <a:ext cx="26675" cy="26675"/>
      </dsp:txXfrm>
    </dsp:sp>
    <dsp:sp modelId="{7C95B52A-A141-A440-A93E-FE10E88F760A}">
      <dsp:nvSpPr>
        <dsp:cNvPr id="0" name=""/>
        <dsp:cNvSpPr/>
      </dsp:nvSpPr>
      <dsp:spPr>
        <a:xfrm>
          <a:off x="6034058" y="1826465"/>
          <a:ext cx="1016274" cy="67633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Validation test 20%</a:t>
          </a:r>
        </a:p>
      </dsp:txBody>
      <dsp:txXfrm>
        <a:off x="6053867" y="1846274"/>
        <a:ext cx="976656" cy="636712"/>
      </dsp:txXfrm>
    </dsp:sp>
    <dsp:sp modelId="{DC2FF3F5-8E77-224E-A3D1-CB93676919DD}">
      <dsp:nvSpPr>
        <dsp:cNvPr id="0" name=""/>
        <dsp:cNvSpPr/>
      </dsp:nvSpPr>
      <dsp:spPr>
        <a:xfrm rot="2567287">
          <a:off x="5553840" y="2689729"/>
          <a:ext cx="553925" cy="17143"/>
        </a:xfrm>
        <a:custGeom>
          <a:avLst/>
          <a:gdLst/>
          <a:ahLst/>
          <a:cxnLst/>
          <a:rect l="0" t="0" r="0" b="0"/>
          <a:pathLst>
            <a:path>
              <a:moveTo>
                <a:pt x="0" y="8571"/>
              </a:moveTo>
              <a:lnTo>
                <a:pt x="553925" y="85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0" kern="1200">
            <a:solidFill>
              <a:schemeClr val="tx1">
                <a:lumMod val="75000"/>
                <a:lumOff val="25000"/>
              </a:schemeClr>
            </a:solidFill>
          </a:endParaRPr>
        </a:p>
      </dsp:txBody>
      <dsp:txXfrm>
        <a:off x="5816955" y="2684453"/>
        <a:ext cx="27696" cy="27696"/>
      </dsp:txXfrm>
    </dsp:sp>
    <dsp:sp modelId="{A1FE39D7-D370-B545-94EB-DC4B0DF950A1}">
      <dsp:nvSpPr>
        <dsp:cNvPr id="0" name=""/>
        <dsp:cNvSpPr/>
      </dsp:nvSpPr>
      <dsp:spPr>
        <a:xfrm>
          <a:off x="6034058" y="2579016"/>
          <a:ext cx="1016274" cy="6148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Training 80%</a:t>
          </a:r>
        </a:p>
      </dsp:txBody>
      <dsp:txXfrm>
        <a:off x="6052066" y="2597024"/>
        <a:ext cx="980258" cy="578829"/>
      </dsp:txXfrm>
    </dsp:sp>
    <dsp:sp modelId="{EC5C9DDD-0ADD-DF49-BB67-B218F5ED6F11}">
      <dsp:nvSpPr>
        <dsp:cNvPr id="0" name=""/>
        <dsp:cNvSpPr/>
      </dsp:nvSpPr>
      <dsp:spPr>
        <a:xfrm>
          <a:off x="7050332" y="2877867"/>
          <a:ext cx="406509" cy="17143"/>
        </a:xfrm>
        <a:custGeom>
          <a:avLst/>
          <a:gdLst/>
          <a:ahLst/>
          <a:cxnLst/>
          <a:rect l="0" t="0" r="0" b="0"/>
          <a:pathLst>
            <a:path>
              <a:moveTo>
                <a:pt x="0" y="8571"/>
              </a:moveTo>
              <a:lnTo>
                <a:pt x="406509" y="85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0" kern="1200">
            <a:solidFill>
              <a:schemeClr val="tx1">
                <a:lumMod val="75000"/>
                <a:lumOff val="25000"/>
              </a:schemeClr>
            </a:solidFill>
          </a:endParaRPr>
        </a:p>
      </dsp:txBody>
      <dsp:txXfrm>
        <a:off x="7243424" y="2876276"/>
        <a:ext cx="20325" cy="20325"/>
      </dsp:txXfrm>
    </dsp:sp>
    <dsp:sp modelId="{1AFA3D3A-8BC6-4445-89E4-1634CA942314}">
      <dsp:nvSpPr>
        <dsp:cNvPr id="0" name=""/>
        <dsp:cNvSpPr/>
      </dsp:nvSpPr>
      <dsp:spPr>
        <a:xfrm>
          <a:off x="7456842" y="2579016"/>
          <a:ext cx="1016274" cy="6148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Model building</a:t>
          </a:r>
        </a:p>
      </dsp:txBody>
      <dsp:txXfrm>
        <a:off x="7474850" y="2597024"/>
        <a:ext cx="980258" cy="578829"/>
      </dsp:txXfrm>
    </dsp:sp>
    <dsp:sp modelId="{DF00D6B2-B337-1948-8034-80CC428FCB38}">
      <dsp:nvSpPr>
        <dsp:cNvPr id="0" name=""/>
        <dsp:cNvSpPr/>
      </dsp:nvSpPr>
      <dsp:spPr>
        <a:xfrm>
          <a:off x="8473116" y="2877867"/>
          <a:ext cx="406509" cy="17143"/>
        </a:xfrm>
        <a:custGeom>
          <a:avLst/>
          <a:gdLst/>
          <a:ahLst/>
          <a:cxnLst/>
          <a:rect l="0" t="0" r="0" b="0"/>
          <a:pathLst>
            <a:path>
              <a:moveTo>
                <a:pt x="0" y="8571"/>
              </a:moveTo>
              <a:lnTo>
                <a:pt x="406509" y="85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0" kern="1200">
            <a:solidFill>
              <a:schemeClr val="tx1">
                <a:lumMod val="75000"/>
                <a:lumOff val="25000"/>
              </a:schemeClr>
            </a:solidFill>
          </a:endParaRPr>
        </a:p>
      </dsp:txBody>
      <dsp:txXfrm>
        <a:off x="8666208" y="2876276"/>
        <a:ext cx="20325" cy="20325"/>
      </dsp:txXfrm>
    </dsp:sp>
    <dsp:sp modelId="{A420C87C-63AD-F24A-A576-36CE7F90B235}">
      <dsp:nvSpPr>
        <dsp:cNvPr id="0" name=""/>
        <dsp:cNvSpPr/>
      </dsp:nvSpPr>
      <dsp:spPr>
        <a:xfrm>
          <a:off x="8879626" y="2514457"/>
          <a:ext cx="1117901" cy="7439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Test parameter tuning </a:t>
          </a:r>
        </a:p>
      </dsp:txBody>
      <dsp:txXfrm>
        <a:off x="8901416" y="2536247"/>
        <a:ext cx="1074321" cy="700383"/>
      </dsp:txXfrm>
    </dsp:sp>
    <dsp:sp modelId="{E5702518-F82C-234C-B429-42DA72D629E6}">
      <dsp:nvSpPr>
        <dsp:cNvPr id="0" name=""/>
        <dsp:cNvSpPr/>
      </dsp:nvSpPr>
      <dsp:spPr>
        <a:xfrm>
          <a:off x="9997527" y="2877867"/>
          <a:ext cx="406509" cy="17143"/>
        </a:xfrm>
        <a:custGeom>
          <a:avLst/>
          <a:gdLst/>
          <a:ahLst/>
          <a:cxnLst/>
          <a:rect l="0" t="0" r="0" b="0"/>
          <a:pathLst>
            <a:path>
              <a:moveTo>
                <a:pt x="0" y="8571"/>
              </a:moveTo>
              <a:lnTo>
                <a:pt x="406509" y="85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0" kern="1200">
            <a:solidFill>
              <a:schemeClr val="tx1">
                <a:lumMod val="75000"/>
                <a:lumOff val="25000"/>
              </a:schemeClr>
            </a:solidFill>
          </a:endParaRPr>
        </a:p>
      </dsp:txBody>
      <dsp:txXfrm>
        <a:off x="10190619" y="2876276"/>
        <a:ext cx="20325" cy="20325"/>
      </dsp:txXfrm>
    </dsp:sp>
    <dsp:sp modelId="{4D89C82A-5E19-1641-966E-C4A6D784D6AA}">
      <dsp:nvSpPr>
        <dsp:cNvPr id="0" name=""/>
        <dsp:cNvSpPr/>
      </dsp:nvSpPr>
      <dsp:spPr>
        <a:xfrm>
          <a:off x="10404037" y="2579016"/>
          <a:ext cx="1016274" cy="6148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Model testing</a:t>
          </a:r>
        </a:p>
      </dsp:txBody>
      <dsp:txXfrm>
        <a:off x="10422045" y="2597024"/>
        <a:ext cx="980258" cy="578829"/>
      </dsp:txXfrm>
    </dsp:sp>
    <dsp:sp modelId="{42164517-3AD2-234E-A462-9B54FC3BBD47}">
      <dsp:nvSpPr>
        <dsp:cNvPr id="0" name=""/>
        <dsp:cNvSpPr/>
      </dsp:nvSpPr>
      <dsp:spPr>
        <a:xfrm rot="3221601">
          <a:off x="2638269" y="3131051"/>
          <a:ext cx="704655" cy="17143"/>
        </a:xfrm>
        <a:custGeom>
          <a:avLst/>
          <a:gdLst/>
          <a:ahLst/>
          <a:cxnLst/>
          <a:rect l="0" t="0" r="0" b="0"/>
          <a:pathLst>
            <a:path>
              <a:moveTo>
                <a:pt x="0" y="8571"/>
              </a:moveTo>
              <a:lnTo>
                <a:pt x="704655" y="857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0" kern="1200">
            <a:solidFill>
              <a:schemeClr val="tx1">
                <a:lumMod val="75000"/>
                <a:lumOff val="25000"/>
              </a:schemeClr>
            </a:solidFill>
          </a:endParaRPr>
        </a:p>
      </dsp:txBody>
      <dsp:txXfrm>
        <a:off x="2972980" y="3122007"/>
        <a:ext cx="35232" cy="35232"/>
      </dsp:txXfrm>
    </dsp:sp>
    <dsp:sp modelId="{558EB3B3-11CF-1442-8A30-885D9D51933D}">
      <dsp:nvSpPr>
        <dsp:cNvPr id="0" name=""/>
        <dsp:cNvSpPr/>
      </dsp:nvSpPr>
      <dsp:spPr>
        <a:xfrm>
          <a:off x="3199212" y="3116127"/>
          <a:ext cx="1016274" cy="6148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lumMod val="75000"/>
                  <a:lumOff val="25000"/>
                </a:schemeClr>
              </a:solidFill>
            </a:rPr>
            <a:t>Testing test 20%</a:t>
          </a:r>
        </a:p>
      </dsp:txBody>
      <dsp:txXfrm>
        <a:off x="3217220" y="3134135"/>
        <a:ext cx="980258" cy="5788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6ADF3-4D3C-6E45-BF14-8684E0C4DDFE}">
      <dsp:nvSpPr>
        <dsp:cNvPr id="0" name=""/>
        <dsp:cNvSpPr/>
      </dsp:nvSpPr>
      <dsp:spPr>
        <a:xfrm>
          <a:off x="4102" y="98109"/>
          <a:ext cx="1866312" cy="76483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lumMod val="75000"/>
                  <a:lumOff val="25000"/>
                </a:schemeClr>
              </a:solidFill>
            </a:rPr>
            <a:t>Preprocessing</a:t>
          </a:r>
        </a:p>
      </dsp:txBody>
      <dsp:txXfrm>
        <a:off x="4102" y="98109"/>
        <a:ext cx="1866312" cy="509891"/>
      </dsp:txXfrm>
    </dsp:sp>
    <dsp:sp modelId="{6B1B7B4C-6C1B-8647-89C3-C6BB09ED685B}">
      <dsp:nvSpPr>
        <dsp:cNvPr id="0" name=""/>
        <dsp:cNvSpPr/>
      </dsp:nvSpPr>
      <dsp:spPr>
        <a:xfrm>
          <a:off x="384232" y="550082"/>
          <a:ext cx="1866312" cy="186303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Check for missing values (several techniques)</a:t>
          </a:r>
        </a:p>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Convert IP address to domain names</a:t>
          </a:r>
        </a:p>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Remove redundant records</a:t>
          </a:r>
        </a:p>
      </dsp:txBody>
      <dsp:txXfrm>
        <a:off x="438798" y="604648"/>
        <a:ext cx="1757180" cy="1753905"/>
      </dsp:txXfrm>
    </dsp:sp>
    <dsp:sp modelId="{71A368E3-7C89-7449-8B42-D4C6149179D1}">
      <dsp:nvSpPr>
        <dsp:cNvPr id="0" name=""/>
        <dsp:cNvSpPr/>
      </dsp:nvSpPr>
      <dsp:spPr>
        <a:xfrm rot="34135">
          <a:off x="2153327" y="135780"/>
          <a:ext cx="599833" cy="464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solidFill>
              <a:schemeClr val="tx1">
                <a:lumMod val="75000"/>
                <a:lumOff val="25000"/>
              </a:schemeClr>
            </a:solidFill>
          </a:endParaRPr>
        </a:p>
      </dsp:txBody>
      <dsp:txXfrm>
        <a:off x="2153330" y="228019"/>
        <a:ext cx="460436" cy="278795"/>
      </dsp:txXfrm>
    </dsp:sp>
    <dsp:sp modelId="{5D81D923-EEB1-F644-BF7B-51880241AB70}">
      <dsp:nvSpPr>
        <dsp:cNvPr id="0" name=""/>
        <dsp:cNvSpPr/>
      </dsp:nvSpPr>
      <dsp:spPr>
        <a:xfrm>
          <a:off x="3002120" y="103862"/>
          <a:ext cx="2163635" cy="84131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lumMod val="75000"/>
                  <a:lumOff val="25000"/>
                </a:schemeClr>
              </a:solidFill>
            </a:rPr>
            <a:t>Understanding the data</a:t>
          </a:r>
        </a:p>
      </dsp:txBody>
      <dsp:txXfrm>
        <a:off x="3002120" y="103862"/>
        <a:ext cx="2163635" cy="560879"/>
      </dsp:txXfrm>
    </dsp:sp>
    <dsp:sp modelId="{095F3657-C314-F84D-A4CC-29906FDA5429}">
      <dsp:nvSpPr>
        <dsp:cNvPr id="0" name=""/>
        <dsp:cNvSpPr/>
      </dsp:nvSpPr>
      <dsp:spPr>
        <a:xfrm>
          <a:off x="3271773" y="501830"/>
          <a:ext cx="2713395" cy="191187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Data exploration techniques to check distribution of the data</a:t>
          </a:r>
        </a:p>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Check and deal with outliers: statistical methods, wavelets, Principal Component Analysis or Partial Least Square</a:t>
          </a:r>
        </a:p>
      </dsp:txBody>
      <dsp:txXfrm>
        <a:off x="3327770" y="557827"/>
        <a:ext cx="2601401" cy="1799881"/>
      </dsp:txXfrm>
    </dsp:sp>
    <dsp:sp modelId="{E608E694-4FA9-704A-8C40-316D0D08E861}">
      <dsp:nvSpPr>
        <dsp:cNvPr id="0" name=""/>
        <dsp:cNvSpPr/>
      </dsp:nvSpPr>
      <dsp:spPr>
        <a:xfrm rot="7682">
          <a:off x="5517401" y="142153"/>
          <a:ext cx="745491" cy="464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solidFill>
              <a:schemeClr val="tx1">
                <a:lumMod val="75000"/>
                <a:lumOff val="25000"/>
              </a:schemeClr>
            </a:solidFill>
          </a:endParaRPr>
        </a:p>
      </dsp:txBody>
      <dsp:txXfrm>
        <a:off x="5517401" y="234928"/>
        <a:ext cx="606094" cy="278795"/>
      </dsp:txXfrm>
    </dsp:sp>
    <dsp:sp modelId="{61BEE467-5FEB-7C4A-A1D6-5E61961996BC}">
      <dsp:nvSpPr>
        <dsp:cNvPr id="0" name=""/>
        <dsp:cNvSpPr/>
      </dsp:nvSpPr>
      <dsp:spPr>
        <a:xfrm>
          <a:off x="6572341" y="111508"/>
          <a:ext cx="1866312" cy="84131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lumMod val="75000"/>
                  <a:lumOff val="25000"/>
                </a:schemeClr>
              </a:solidFill>
            </a:rPr>
            <a:t>Feature selection</a:t>
          </a:r>
        </a:p>
      </dsp:txBody>
      <dsp:txXfrm>
        <a:off x="6572341" y="111508"/>
        <a:ext cx="1866312" cy="560879"/>
      </dsp:txXfrm>
    </dsp:sp>
    <dsp:sp modelId="{15FDC2CD-3EC5-4F47-BCCF-81ADBDEEF3FB}">
      <dsp:nvSpPr>
        <dsp:cNvPr id="0" name=""/>
        <dsp:cNvSpPr/>
      </dsp:nvSpPr>
      <dsp:spPr>
        <a:xfrm>
          <a:off x="7006854" y="489633"/>
          <a:ext cx="1866312" cy="18142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Statistical analysis</a:t>
          </a:r>
        </a:p>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Visual analysis – data exploration</a:t>
          </a:r>
        </a:p>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Check correlation between features</a:t>
          </a:r>
        </a:p>
      </dsp:txBody>
      <dsp:txXfrm>
        <a:off x="7059991" y="542770"/>
        <a:ext cx="1760038" cy="1707950"/>
      </dsp:txXfrm>
    </dsp:sp>
    <dsp:sp modelId="{95BF1499-6660-E24F-9B37-F99D4680D0AD}">
      <dsp:nvSpPr>
        <dsp:cNvPr id="0" name=""/>
        <dsp:cNvSpPr/>
      </dsp:nvSpPr>
      <dsp:spPr>
        <a:xfrm rot="21525148">
          <a:off x="8717199" y="126798"/>
          <a:ext cx="590804" cy="464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solidFill>
              <a:schemeClr val="tx1">
                <a:lumMod val="75000"/>
                <a:lumOff val="25000"/>
              </a:schemeClr>
            </a:solidFill>
          </a:endParaRPr>
        </a:p>
      </dsp:txBody>
      <dsp:txXfrm>
        <a:off x="8717216" y="221246"/>
        <a:ext cx="451407" cy="278795"/>
      </dsp:txXfrm>
    </dsp:sp>
    <dsp:sp modelId="{10616576-C1C7-224A-A17F-1ED5CB056619}">
      <dsp:nvSpPr>
        <dsp:cNvPr id="0" name=""/>
        <dsp:cNvSpPr/>
      </dsp:nvSpPr>
      <dsp:spPr>
        <a:xfrm>
          <a:off x="9553114" y="68156"/>
          <a:ext cx="1866312" cy="77663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lumMod val="75000"/>
                  <a:lumOff val="25000"/>
                </a:schemeClr>
              </a:solidFill>
            </a:rPr>
            <a:t>Classification</a:t>
          </a:r>
        </a:p>
      </dsp:txBody>
      <dsp:txXfrm>
        <a:off x="9553114" y="68156"/>
        <a:ext cx="1866312" cy="517757"/>
      </dsp:txXfrm>
    </dsp:sp>
    <dsp:sp modelId="{2B45493F-D1F5-5241-9906-132B54DD37B2}">
      <dsp:nvSpPr>
        <dsp:cNvPr id="0" name=""/>
        <dsp:cNvSpPr/>
      </dsp:nvSpPr>
      <dsp:spPr>
        <a:xfrm>
          <a:off x="9956218" y="450831"/>
          <a:ext cx="1866312" cy="234419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Identify destination address based on protocol and source address</a:t>
          </a:r>
        </a:p>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Identify mean IAT based on median, min, max, variance of IAT</a:t>
          </a:r>
        </a:p>
        <a:p>
          <a:pPr marL="114300" lvl="1" indent="-114300" algn="l" defTabSz="533400">
            <a:lnSpc>
              <a:spcPct val="90000"/>
            </a:lnSpc>
            <a:spcBef>
              <a:spcPct val="0"/>
            </a:spcBef>
            <a:spcAft>
              <a:spcPct val="15000"/>
            </a:spcAft>
            <a:buChar char="•"/>
          </a:pPr>
          <a:r>
            <a:rPr lang="en-US" sz="1200" kern="1200" dirty="0">
              <a:solidFill>
                <a:schemeClr val="tx1">
                  <a:lumMod val="75000"/>
                  <a:lumOff val="25000"/>
                </a:schemeClr>
              </a:solidFill>
            </a:rPr>
            <a:t>Identify device type based on the highest probability </a:t>
          </a:r>
        </a:p>
      </dsp:txBody>
      <dsp:txXfrm>
        <a:off x="10010880" y="505493"/>
        <a:ext cx="1756988" cy="22348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6ADF3-4D3C-6E45-BF14-8684E0C4DDFE}">
      <dsp:nvSpPr>
        <dsp:cNvPr id="0" name=""/>
        <dsp:cNvSpPr/>
      </dsp:nvSpPr>
      <dsp:spPr>
        <a:xfrm>
          <a:off x="4102" y="191184"/>
          <a:ext cx="1866312" cy="63209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Preprocessing</a:t>
          </a:r>
        </a:p>
      </dsp:txBody>
      <dsp:txXfrm>
        <a:off x="4102" y="191184"/>
        <a:ext cx="1866312" cy="421399"/>
      </dsp:txXfrm>
    </dsp:sp>
    <dsp:sp modelId="{6B1B7B4C-6C1B-8647-89C3-C6BB09ED685B}">
      <dsp:nvSpPr>
        <dsp:cNvPr id="0" name=""/>
        <dsp:cNvSpPr/>
      </dsp:nvSpPr>
      <dsp:spPr>
        <a:xfrm>
          <a:off x="384232" y="566740"/>
          <a:ext cx="1866312" cy="215942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Check for missing values (several techniques)</a:t>
          </a:r>
        </a:p>
        <a:p>
          <a:pPr marL="114300" lvl="1" indent="-114300" algn="l" defTabSz="533400">
            <a:lnSpc>
              <a:spcPct val="90000"/>
            </a:lnSpc>
            <a:spcBef>
              <a:spcPct val="0"/>
            </a:spcBef>
            <a:spcAft>
              <a:spcPct val="15000"/>
            </a:spcAft>
            <a:buChar char="•"/>
          </a:pPr>
          <a:r>
            <a:rPr lang="en-US" sz="1200" kern="1200" dirty="0">
              <a:solidFill>
                <a:schemeClr val="tx1"/>
              </a:solidFill>
            </a:rPr>
            <a:t>Remove redundant records</a:t>
          </a:r>
          <a:endParaRPr lang="en-US" sz="1200" kern="1200" dirty="0"/>
        </a:p>
        <a:p>
          <a:pPr marL="114300" lvl="1" indent="-114300" algn="l" defTabSz="533400">
            <a:lnSpc>
              <a:spcPct val="90000"/>
            </a:lnSpc>
            <a:spcBef>
              <a:spcPct val="0"/>
            </a:spcBef>
            <a:spcAft>
              <a:spcPct val="15000"/>
            </a:spcAft>
            <a:buChar char="•"/>
          </a:pPr>
          <a:r>
            <a:rPr lang="en-US" sz="1200" kern="1200" dirty="0"/>
            <a:t>Convert IP address to domain names</a:t>
          </a:r>
        </a:p>
      </dsp:txBody>
      <dsp:txXfrm>
        <a:off x="438894" y="621402"/>
        <a:ext cx="1756988" cy="2050105"/>
      </dsp:txXfrm>
    </dsp:sp>
    <dsp:sp modelId="{71A368E3-7C89-7449-8B42-D4C6149179D1}">
      <dsp:nvSpPr>
        <dsp:cNvPr id="0" name=""/>
        <dsp:cNvSpPr/>
      </dsp:nvSpPr>
      <dsp:spPr>
        <a:xfrm rot="21583896">
          <a:off x="2153338" y="162453"/>
          <a:ext cx="599810" cy="4646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153339" y="255710"/>
        <a:ext cx="460413" cy="278795"/>
      </dsp:txXfrm>
    </dsp:sp>
    <dsp:sp modelId="{5D81D923-EEB1-F644-BF7B-51880241AB70}">
      <dsp:nvSpPr>
        <dsp:cNvPr id="0" name=""/>
        <dsp:cNvSpPr/>
      </dsp:nvSpPr>
      <dsp:spPr>
        <a:xfrm>
          <a:off x="3002120" y="106703"/>
          <a:ext cx="2163635" cy="841318"/>
        </a:xfrm>
        <a:prstGeom prst="roundRect">
          <a:avLst>
            <a:gd name="adj" fmla="val 10000"/>
          </a:avLst>
        </a:prstGeom>
        <a:solidFill>
          <a:schemeClr val="accent1">
            <a:lumMod val="20000"/>
            <a:lumOff val="8000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Understanding the data</a:t>
          </a:r>
        </a:p>
      </dsp:txBody>
      <dsp:txXfrm>
        <a:off x="3002120" y="106703"/>
        <a:ext cx="2163635" cy="560879"/>
      </dsp:txXfrm>
    </dsp:sp>
    <dsp:sp modelId="{095F3657-C314-F84D-A4CC-29906FDA5429}">
      <dsp:nvSpPr>
        <dsp:cNvPr id="0" name=""/>
        <dsp:cNvSpPr/>
      </dsp:nvSpPr>
      <dsp:spPr>
        <a:xfrm>
          <a:off x="3454317" y="660488"/>
          <a:ext cx="2713395" cy="2216037"/>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Data exploration techniques to check distribution of the data</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Check and deal with outliners: statistical methods, wavelets, Principal Component Analysis or Partial Least Square</a:t>
          </a:r>
        </a:p>
      </dsp:txBody>
      <dsp:txXfrm>
        <a:off x="3519223" y="725394"/>
        <a:ext cx="2583583" cy="2086225"/>
      </dsp:txXfrm>
    </dsp:sp>
    <dsp:sp modelId="{E608E694-4FA9-704A-8C40-316D0D08E861}">
      <dsp:nvSpPr>
        <dsp:cNvPr id="0" name=""/>
        <dsp:cNvSpPr/>
      </dsp:nvSpPr>
      <dsp:spPr>
        <a:xfrm rot="28430">
          <a:off x="5517389" y="169751"/>
          <a:ext cx="745515" cy="464657"/>
        </a:xfrm>
        <a:prstGeom prst="rightArrow">
          <a:avLst>
            <a:gd name="adj1" fmla="val 60000"/>
            <a:gd name="adj2" fmla="val 50000"/>
          </a:avLst>
        </a:prstGeom>
        <a:solidFill>
          <a:schemeClr val="accent1">
            <a:lumMod val="20000"/>
            <a:lumOff val="80000"/>
          </a:schemeClr>
        </a:solidFill>
        <a:ln>
          <a:solidFill>
            <a:schemeClr val="accent1">
              <a:lumMod val="20000"/>
              <a:lumOff val="8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517391" y="262106"/>
        <a:ext cx="606118" cy="278795"/>
      </dsp:txXfrm>
    </dsp:sp>
    <dsp:sp modelId="{61BEE467-5FEB-7C4A-A1D6-5E61961996BC}">
      <dsp:nvSpPr>
        <dsp:cNvPr id="0" name=""/>
        <dsp:cNvSpPr/>
      </dsp:nvSpPr>
      <dsp:spPr>
        <a:xfrm>
          <a:off x="6572341" y="134999"/>
          <a:ext cx="1866312" cy="841318"/>
        </a:xfrm>
        <a:prstGeom prst="roundRect">
          <a:avLst>
            <a:gd name="adj" fmla="val 10000"/>
          </a:avLst>
        </a:prstGeom>
        <a:solidFill>
          <a:schemeClr val="accent1">
            <a:lumMod val="20000"/>
            <a:lumOff val="8000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Feature selection</a:t>
          </a:r>
        </a:p>
      </dsp:txBody>
      <dsp:txXfrm>
        <a:off x="6572341" y="134999"/>
        <a:ext cx="1866312" cy="560879"/>
      </dsp:txXfrm>
    </dsp:sp>
    <dsp:sp modelId="{15FDC2CD-3EC5-4F47-BCCF-81ADBDEEF3FB}">
      <dsp:nvSpPr>
        <dsp:cNvPr id="0" name=""/>
        <dsp:cNvSpPr/>
      </dsp:nvSpPr>
      <dsp:spPr>
        <a:xfrm>
          <a:off x="6954598" y="646321"/>
          <a:ext cx="1866312" cy="2102851"/>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Statistical analysis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Visual analysis – data exploration</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Check correlation between features</a:t>
          </a:r>
        </a:p>
      </dsp:txBody>
      <dsp:txXfrm>
        <a:off x="7009260" y="700983"/>
        <a:ext cx="1756988" cy="1993527"/>
      </dsp:txXfrm>
    </dsp:sp>
    <dsp:sp modelId="{95BF1499-6660-E24F-9B37-F99D4680D0AD}">
      <dsp:nvSpPr>
        <dsp:cNvPr id="0" name=""/>
        <dsp:cNvSpPr/>
      </dsp:nvSpPr>
      <dsp:spPr>
        <a:xfrm rot="21551940">
          <a:off x="8717240" y="162039"/>
          <a:ext cx="590721" cy="464657"/>
        </a:xfrm>
        <a:prstGeom prst="rightArrow">
          <a:avLst>
            <a:gd name="adj1" fmla="val 60000"/>
            <a:gd name="adj2" fmla="val 50000"/>
          </a:avLst>
        </a:prstGeom>
        <a:solidFill>
          <a:schemeClr val="accent1">
            <a:lumMod val="20000"/>
            <a:lumOff val="80000"/>
          </a:schemeClr>
        </a:solidFill>
        <a:ln>
          <a:solidFill>
            <a:schemeClr val="accent1">
              <a:lumMod val="20000"/>
              <a:lumOff val="8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717247" y="255944"/>
        <a:ext cx="451324" cy="278795"/>
      </dsp:txXfrm>
    </dsp:sp>
    <dsp:sp modelId="{10616576-C1C7-224A-A17F-1ED5CB056619}">
      <dsp:nvSpPr>
        <dsp:cNvPr id="0" name=""/>
        <dsp:cNvSpPr/>
      </dsp:nvSpPr>
      <dsp:spPr>
        <a:xfrm>
          <a:off x="9553114" y="159815"/>
          <a:ext cx="1866312" cy="641850"/>
        </a:xfrm>
        <a:prstGeom prst="roundRect">
          <a:avLst>
            <a:gd name="adj" fmla="val 10000"/>
          </a:avLst>
        </a:prstGeom>
        <a:solidFill>
          <a:schemeClr val="accent1">
            <a:lumMod val="20000"/>
            <a:lumOff val="8000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Classification</a:t>
          </a:r>
        </a:p>
      </dsp:txBody>
      <dsp:txXfrm>
        <a:off x="9553114" y="159815"/>
        <a:ext cx="1866312" cy="427900"/>
      </dsp:txXfrm>
    </dsp:sp>
    <dsp:sp modelId="{2B45493F-D1F5-5241-9906-132B54DD37B2}">
      <dsp:nvSpPr>
        <dsp:cNvPr id="0" name=""/>
        <dsp:cNvSpPr/>
      </dsp:nvSpPr>
      <dsp:spPr>
        <a:xfrm>
          <a:off x="9956218" y="521027"/>
          <a:ext cx="1866312" cy="2390707"/>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Identify destination address based on protocol and source address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Identify mean IAT based on median, min, max, variance of IAT</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Identify device type based on the highest probability </a:t>
          </a:r>
        </a:p>
      </dsp:txBody>
      <dsp:txXfrm>
        <a:off x="10010880" y="575689"/>
        <a:ext cx="1756988" cy="22813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6ADF3-4D3C-6E45-BF14-8684E0C4DDFE}">
      <dsp:nvSpPr>
        <dsp:cNvPr id="0" name=""/>
        <dsp:cNvSpPr/>
      </dsp:nvSpPr>
      <dsp:spPr>
        <a:xfrm>
          <a:off x="4102" y="191184"/>
          <a:ext cx="1866312" cy="632099"/>
        </a:xfrm>
        <a:prstGeom prst="roundRect">
          <a:avLst>
            <a:gd name="adj" fmla="val 10000"/>
          </a:avLst>
        </a:prstGeom>
        <a:solidFill>
          <a:schemeClr val="accent1">
            <a:lumMod val="20000"/>
            <a:lumOff val="8000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Preprocessing</a:t>
          </a:r>
        </a:p>
      </dsp:txBody>
      <dsp:txXfrm>
        <a:off x="4102" y="191184"/>
        <a:ext cx="1866312" cy="421399"/>
      </dsp:txXfrm>
    </dsp:sp>
    <dsp:sp modelId="{6B1B7B4C-6C1B-8647-89C3-C6BB09ED685B}">
      <dsp:nvSpPr>
        <dsp:cNvPr id="0" name=""/>
        <dsp:cNvSpPr/>
      </dsp:nvSpPr>
      <dsp:spPr>
        <a:xfrm>
          <a:off x="384232" y="566740"/>
          <a:ext cx="1866312" cy="2159429"/>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Check for missing values (several techniques)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Remove redundant records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Convert IP address to domain names</a:t>
          </a:r>
        </a:p>
      </dsp:txBody>
      <dsp:txXfrm>
        <a:off x="438894" y="621402"/>
        <a:ext cx="1756988" cy="2050105"/>
      </dsp:txXfrm>
    </dsp:sp>
    <dsp:sp modelId="{71A368E3-7C89-7449-8B42-D4C6149179D1}">
      <dsp:nvSpPr>
        <dsp:cNvPr id="0" name=""/>
        <dsp:cNvSpPr/>
      </dsp:nvSpPr>
      <dsp:spPr>
        <a:xfrm rot="21583896">
          <a:off x="2153338" y="162453"/>
          <a:ext cx="599810" cy="464657"/>
        </a:xfrm>
        <a:prstGeom prst="rightArrow">
          <a:avLst>
            <a:gd name="adj1" fmla="val 60000"/>
            <a:gd name="adj2" fmla="val 50000"/>
          </a:avLst>
        </a:prstGeom>
        <a:solidFill>
          <a:schemeClr val="accent1">
            <a:lumMod val="20000"/>
            <a:lumOff val="80000"/>
          </a:schemeClr>
        </a:solidFill>
        <a:ln>
          <a:solidFill>
            <a:schemeClr val="accent1">
              <a:lumMod val="20000"/>
              <a:lumOff val="8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solidFill>
              <a:schemeClr val="bg1">
                <a:lumMod val="85000"/>
              </a:schemeClr>
            </a:solidFill>
          </a:endParaRPr>
        </a:p>
      </dsp:txBody>
      <dsp:txXfrm>
        <a:off x="2153339" y="255710"/>
        <a:ext cx="460413" cy="278795"/>
      </dsp:txXfrm>
    </dsp:sp>
    <dsp:sp modelId="{5D81D923-EEB1-F644-BF7B-51880241AB70}">
      <dsp:nvSpPr>
        <dsp:cNvPr id="0" name=""/>
        <dsp:cNvSpPr/>
      </dsp:nvSpPr>
      <dsp:spPr>
        <a:xfrm>
          <a:off x="3002120" y="106703"/>
          <a:ext cx="2163635" cy="84131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Understanding the data</a:t>
          </a:r>
        </a:p>
      </dsp:txBody>
      <dsp:txXfrm>
        <a:off x="3002120" y="106703"/>
        <a:ext cx="2163635" cy="560879"/>
      </dsp:txXfrm>
    </dsp:sp>
    <dsp:sp modelId="{095F3657-C314-F84D-A4CC-29906FDA5429}">
      <dsp:nvSpPr>
        <dsp:cNvPr id="0" name=""/>
        <dsp:cNvSpPr/>
      </dsp:nvSpPr>
      <dsp:spPr>
        <a:xfrm>
          <a:off x="3454317" y="660488"/>
          <a:ext cx="2713395" cy="221603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rPr>
            <a:t>Data exploration techniques to check distribution of the data</a:t>
          </a:r>
          <a:endParaRPr lang="en-US" sz="1200" kern="1200" dirty="0"/>
        </a:p>
        <a:p>
          <a:pPr marL="114300" lvl="1" indent="-114300" algn="l" defTabSz="533400">
            <a:lnSpc>
              <a:spcPct val="90000"/>
            </a:lnSpc>
            <a:spcBef>
              <a:spcPct val="0"/>
            </a:spcBef>
            <a:spcAft>
              <a:spcPct val="15000"/>
            </a:spcAft>
            <a:buChar char="•"/>
          </a:pPr>
          <a:r>
            <a:rPr lang="en-US" sz="1200" kern="1200" dirty="0"/>
            <a:t>Check and deal with outliners: statistical methods, wavelets, Principal Component Analysis or Partial Least Square</a:t>
          </a:r>
        </a:p>
      </dsp:txBody>
      <dsp:txXfrm>
        <a:off x="3519223" y="725394"/>
        <a:ext cx="2583583" cy="2086225"/>
      </dsp:txXfrm>
    </dsp:sp>
    <dsp:sp modelId="{E608E694-4FA9-704A-8C40-316D0D08E861}">
      <dsp:nvSpPr>
        <dsp:cNvPr id="0" name=""/>
        <dsp:cNvSpPr/>
      </dsp:nvSpPr>
      <dsp:spPr>
        <a:xfrm rot="28430">
          <a:off x="5517389" y="169751"/>
          <a:ext cx="745515" cy="464657"/>
        </a:xfrm>
        <a:prstGeom prst="rightArrow">
          <a:avLst>
            <a:gd name="adj1" fmla="val 60000"/>
            <a:gd name="adj2" fmla="val 50000"/>
          </a:avLst>
        </a:prstGeom>
        <a:solidFill>
          <a:schemeClr val="accent1">
            <a:lumMod val="20000"/>
            <a:lumOff val="80000"/>
          </a:schemeClr>
        </a:solidFill>
        <a:ln>
          <a:solidFill>
            <a:schemeClr val="accent1">
              <a:lumMod val="20000"/>
              <a:lumOff val="8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solidFill>
              <a:schemeClr val="bg1">
                <a:lumMod val="85000"/>
              </a:schemeClr>
            </a:solidFill>
          </a:endParaRPr>
        </a:p>
      </dsp:txBody>
      <dsp:txXfrm>
        <a:off x="5517391" y="262106"/>
        <a:ext cx="606118" cy="278795"/>
      </dsp:txXfrm>
    </dsp:sp>
    <dsp:sp modelId="{61BEE467-5FEB-7C4A-A1D6-5E61961996BC}">
      <dsp:nvSpPr>
        <dsp:cNvPr id="0" name=""/>
        <dsp:cNvSpPr/>
      </dsp:nvSpPr>
      <dsp:spPr>
        <a:xfrm>
          <a:off x="6572341" y="134999"/>
          <a:ext cx="1866312" cy="841318"/>
        </a:xfrm>
        <a:prstGeom prst="roundRect">
          <a:avLst>
            <a:gd name="adj" fmla="val 10000"/>
          </a:avLst>
        </a:prstGeom>
        <a:solidFill>
          <a:schemeClr val="accent1">
            <a:lumMod val="20000"/>
            <a:lumOff val="8000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Feature selection</a:t>
          </a:r>
        </a:p>
      </dsp:txBody>
      <dsp:txXfrm>
        <a:off x="6572341" y="134999"/>
        <a:ext cx="1866312" cy="560879"/>
      </dsp:txXfrm>
    </dsp:sp>
    <dsp:sp modelId="{15FDC2CD-3EC5-4F47-BCCF-81ADBDEEF3FB}">
      <dsp:nvSpPr>
        <dsp:cNvPr id="0" name=""/>
        <dsp:cNvSpPr/>
      </dsp:nvSpPr>
      <dsp:spPr>
        <a:xfrm>
          <a:off x="6954598" y="646321"/>
          <a:ext cx="1866312" cy="2102851"/>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Statistical analysis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Visual analysis – data exploration</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Check correlation between features</a:t>
          </a:r>
        </a:p>
      </dsp:txBody>
      <dsp:txXfrm>
        <a:off x="7009260" y="700983"/>
        <a:ext cx="1756988" cy="1993527"/>
      </dsp:txXfrm>
    </dsp:sp>
    <dsp:sp modelId="{95BF1499-6660-E24F-9B37-F99D4680D0AD}">
      <dsp:nvSpPr>
        <dsp:cNvPr id="0" name=""/>
        <dsp:cNvSpPr/>
      </dsp:nvSpPr>
      <dsp:spPr>
        <a:xfrm rot="21506198">
          <a:off x="8717159" y="141977"/>
          <a:ext cx="590883" cy="464657"/>
        </a:xfrm>
        <a:prstGeom prst="rightArrow">
          <a:avLst>
            <a:gd name="adj1" fmla="val 60000"/>
            <a:gd name="adj2" fmla="val 50000"/>
          </a:avLst>
        </a:prstGeom>
        <a:solidFill>
          <a:schemeClr val="accent1">
            <a:lumMod val="20000"/>
            <a:lumOff val="80000"/>
          </a:schemeClr>
        </a:solidFill>
        <a:ln>
          <a:solidFill>
            <a:schemeClr val="accent1">
              <a:lumMod val="20000"/>
              <a:lumOff val="8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solidFill>
              <a:schemeClr val="bg1">
                <a:lumMod val="85000"/>
              </a:schemeClr>
            </a:solidFill>
          </a:endParaRPr>
        </a:p>
      </dsp:txBody>
      <dsp:txXfrm>
        <a:off x="8717185" y="236810"/>
        <a:ext cx="451486" cy="278795"/>
      </dsp:txXfrm>
    </dsp:sp>
    <dsp:sp modelId="{10616576-C1C7-224A-A17F-1ED5CB056619}">
      <dsp:nvSpPr>
        <dsp:cNvPr id="0" name=""/>
        <dsp:cNvSpPr/>
      </dsp:nvSpPr>
      <dsp:spPr>
        <a:xfrm>
          <a:off x="9553114" y="120136"/>
          <a:ext cx="1866312" cy="641850"/>
        </a:xfrm>
        <a:prstGeom prst="roundRect">
          <a:avLst>
            <a:gd name="adj" fmla="val 10000"/>
          </a:avLst>
        </a:prstGeom>
        <a:solidFill>
          <a:schemeClr val="accent1">
            <a:lumMod val="20000"/>
            <a:lumOff val="8000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Classification</a:t>
          </a:r>
        </a:p>
      </dsp:txBody>
      <dsp:txXfrm>
        <a:off x="9553114" y="120136"/>
        <a:ext cx="1866312" cy="427900"/>
      </dsp:txXfrm>
    </dsp:sp>
    <dsp:sp modelId="{2B45493F-D1F5-5241-9906-132B54DD37B2}">
      <dsp:nvSpPr>
        <dsp:cNvPr id="0" name=""/>
        <dsp:cNvSpPr/>
      </dsp:nvSpPr>
      <dsp:spPr>
        <a:xfrm>
          <a:off x="9956218" y="512809"/>
          <a:ext cx="1866312" cy="2272292"/>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Identify destination address based on protocol and source address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Identify mean IAT based on median, min, max, variance of IAT</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Identify device type based on the highest probability </a:t>
          </a:r>
        </a:p>
      </dsp:txBody>
      <dsp:txXfrm>
        <a:off x="10010880" y="567471"/>
        <a:ext cx="1756988" cy="21629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6ADF3-4D3C-6E45-BF14-8684E0C4DDFE}">
      <dsp:nvSpPr>
        <dsp:cNvPr id="0" name=""/>
        <dsp:cNvSpPr/>
      </dsp:nvSpPr>
      <dsp:spPr>
        <a:xfrm>
          <a:off x="4102" y="132228"/>
          <a:ext cx="1866312" cy="486855"/>
        </a:xfrm>
        <a:prstGeom prst="roundRect">
          <a:avLst>
            <a:gd name="adj" fmla="val 10000"/>
          </a:avLst>
        </a:prstGeom>
        <a:solidFill>
          <a:schemeClr val="accent1">
            <a:lumMod val="20000"/>
            <a:lumOff val="8000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Preprocessing</a:t>
          </a:r>
        </a:p>
      </dsp:txBody>
      <dsp:txXfrm>
        <a:off x="4102" y="132228"/>
        <a:ext cx="1866312" cy="324570"/>
      </dsp:txXfrm>
    </dsp:sp>
    <dsp:sp modelId="{6B1B7B4C-6C1B-8647-89C3-C6BB09ED685B}">
      <dsp:nvSpPr>
        <dsp:cNvPr id="0" name=""/>
        <dsp:cNvSpPr/>
      </dsp:nvSpPr>
      <dsp:spPr>
        <a:xfrm>
          <a:off x="384232" y="423702"/>
          <a:ext cx="1866312" cy="2341156"/>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Check for missing values (several techniques)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Remove redundant records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Convert IP address to domain names</a:t>
          </a:r>
        </a:p>
      </dsp:txBody>
      <dsp:txXfrm>
        <a:off x="438894" y="478364"/>
        <a:ext cx="1756988" cy="2231832"/>
      </dsp:txXfrm>
    </dsp:sp>
    <dsp:sp modelId="{71A368E3-7C89-7449-8B42-D4C6149179D1}">
      <dsp:nvSpPr>
        <dsp:cNvPr id="0" name=""/>
        <dsp:cNvSpPr/>
      </dsp:nvSpPr>
      <dsp:spPr>
        <a:xfrm rot="21582743">
          <a:off x="2153338" y="54574"/>
          <a:ext cx="599811" cy="464657"/>
        </a:xfrm>
        <a:prstGeom prst="rightArrow">
          <a:avLst>
            <a:gd name="adj1" fmla="val 60000"/>
            <a:gd name="adj2" fmla="val 50000"/>
          </a:avLst>
        </a:prstGeom>
        <a:solidFill>
          <a:schemeClr val="accent1">
            <a:lumMod val="20000"/>
            <a:lumOff val="80000"/>
          </a:schemeClr>
        </a:solidFill>
        <a:ln>
          <a:solidFill>
            <a:schemeClr val="accent1">
              <a:lumMod val="20000"/>
              <a:lumOff val="8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1">
                <a:lumMod val="85000"/>
              </a:schemeClr>
            </a:solidFill>
          </a:endParaRPr>
        </a:p>
      </dsp:txBody>
      <dsp:txXfrm>
        <a:off x="2153339" y="147855"/>
        <a:ext cx="460414" cy="278795"/>
      </dsp:txXfrm>
    </dsp:sp>
    <dsp:sp modelId="{5D81D923-EEB1-F644-BF7B-51880241AB70}">
      <dsp:nvSpPr>
        <dsp:cNvPr id="0" name=""/>
        <dsp:cNvSpPr/>
      </dsp:nvSpPr>
      <dsp:spPr>
        <a:xfrm>
          <a:off x="3002120" y="62717"/>
          <a:ext cx="2163635" cy="648000"/>
        </a:xfrm>
        <a:prstGeom prst="roundRect">
          <a:avLst>
            <a:gd name="adj" fmla="val 10000"/>
          </a:avLst>
        </a:prstGeom>
        <a:solidFill>
          <a:schemeClr val="accent1">
            <a:lumMod val="20000"/>
            <a:lumOff val="8000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Understanding the data</a:t>
          </a:r>
        </a:p>
      </dsp:txBody>
      <dsp:txXfrm>
        <a:off x="3002120" y="62717"/>
        <a:ext cx="2163635" cy="432000"/>
      </dsp:txXfrm>
    </dsp:sp>
    <dsp:sp modelId="{095F3657-C314-F84D-A4CC-29906FDA5429}">
      <dsp:nvSpPr>
        <dsp:cNvPr id="0" name=""/>
        <dsp:cNvSpPr/>
      </dsp:nvSpPr>
      <dsp:spPr>
        <a:xfrm>
          <a:off x="3454317" y="487025"/>
          <a:ext cx="2713395" cy="2402527"/>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Data exploration techniques to check distribution of the data</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Check and deal with outliners: statistical methods, wavelets, Principal Component Analysis or Partial Least Square</a:t>
          </a:r>
        </a:p>
      </dsp:txBody>
      <dsp:txXfrm>
        <a:off x="3524685" y="557393"/>
        <a:ext cx="2572659" cy="2261791"/>
      </dsp:txXfrm>
    </dsp:sp>
    <dsp:sp modelId="{E608E694-4FA9-704A-8C40-316D0D08E861}">
      <dsp:nvSpPr>
        <dsp:cNvPr id="0" name=""/>
        <dsp:cNvSpPr/>
      </dsp:nvSpPr>
      <dsp:spPr>
        <a:xfrm rot="30822">
          <a:off x="5517387" y="62582"/>
          <a:ext cx="745520" cy="464657"/>
        </a:xfrm>
        <a:prstGeom prst="rightArrow">
          <a:avLst>
            <a:gd name="adj1" fmla="val 60000"/>
            <a:gd name="adj2" fmla="val 50000"/>
          </a:avLst>
        </a:prstGeom>
        <a:solidFill>
          <a:schemeClr val="accent1">
            <a:lumMod val="20000"/>
            <a:lumOff val="80000"/>
          </a:schemeClr>
        </a:solidFill>
        <a:ln>
          <a:solidFill>
            <a:schemeClr val="accent1">
              <a:lumMod val="20000"/>
              <a:lumOff val="8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1">
                <a:lumMod val="85000"/>
              </a:schemeClr>
            </a:solidFill>
          </a:endParaRPr>
        </a:p>
      </dsp:txBody>
      <dsp:txXfrm>
        <a:off x="5517390" y="154888"/>
        <a:ext cx="606123" cy="278795"/>
      </dsp:txXfrm>
    </dsp:sp>
    <dsp:sp modelId="{61BEE467-5FEB-7C4A-A1D6-5E61961996BC}">
      <dsp:nvSpPr>
        <dsp:cNvPr id="0" name=""/>
        <dsp:cNvSpPr/>
      </dsp:nvSpPr>
      <dsp:spPr>
        <a:xfrm>
          <a:off x="6572341" y="93394"/>
          <a:ext cx="1866312" cy="64800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Feature selection</a:t>
          </a:r>
        </a:p>
      </dsp:txBody>
      <dsp:txXfrm>
        <a:off x="6572341" y="93394"/>
        <a:ext cx="1866312" cy="432000"/>
      </dsp:txXfrm>
    </dsp:sp>
    <dsp:sp modelId="{15FDC2CD-3EC5-4F47-BCCF-81ADBDEEF3FB}">
      <dsp:nvSpPr>
        <dsp:cNvPr id="0" name=""/>
        <dsp:cNvSpPr/>
      </dsp:nvSpPr>
      <dsp:spPr>
        <a:xfrm>
          <a:off x="6954598" y="471667"/>
          <a:ext cx="1866312" cy="227981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Statistical analysis</a:t>
          </a:r>
        </a:p>
        <a:p>
          <a:pPr marL="114300" lvl="1" indent="-114300" algn="l" defTabSz="533400">
            <a:lnSpc>
              <a:spcPct val="90000"/>
            </a:lnSpc>
            <a:spcBef>
              <a:spcPct val="0"/>
            </a:spcBef>
            <a:spcAft>
              <a:spcPct val="15000"/>
            </a:spcAft>
            <a:buChar char="•"/>
          </a:pPr>
          <a:r>
            <a:rPr lang="en-US" sz="1200" kern="1200" dirty="0"/>
            <a:t>Check correlation between features</a:t>
          </a:r>
        </a:p>
        <a:p>
          <a:pPr marL="114300" lvl="1" indent="-114300" algn="l" defTabSz="533400">
            <a:lnSpc>
              <a:spcPct val="90000"/>
            </a:lnSpc>
            <a:spcBef>
              <a:spcPct val="0"/>
            </a:spcBef>
            <a:spcAft>
              <a:spcPct val="15000"/>
            </a:spcAft>
            <a:buChar char="•"/>
          </a:pPr>
          <a:r>
            <a:rPr lang="en-US" sz="1200" kern="1200" dirty="0"/>
            <a:t>Visual analysis – data exploration</a:t>
          </a:r>
        </a:p>
      </dsp:txBody>
      <dsp:txXfrm>
        <a:off x="7009260" y="526329"/>
        <a:ext cx="1756988" cy="2170492"/>
      </dsp:txXfrm>
    </dsp:sp>
    <dsp:sp modelId="{95BF1499-6660-E24F-9B37-F99D4680D0AD}">
      <dsp:nvSpPr>
        <dsp:cNvPr id="0" name=""/>
        <dsp:cNvSpPr/>
      </dsp:nvSpPr>
      <dsp:spPr>
        <a:xfrm rot="21579592">
          <a:off x="8717264" y="68118"/>
          <a:ext cx="590674" cy="464657"/>
        </a:xfrm>
        <a:prstGeom prst="rightArrow">
          <a:avLst>
            <a:gd name="adj1" fmla="val 60000"/>
            <a:gd name="adj2" fmla="val 50000"/>
          </a:avLst>
        </a:prstGeom>
        <a:solidFill>
          <a:schemeClr val="accent1">
            <a:lumMod val="20000"/>
            <a:lumOff val="80000"/>
          </a:schemeClr>
        </a:solidFill>
        <a:ln>
          <a:solidFill>
            <a:schemeClr val="accent1">
              <a:lumMod val="20000"/>
              <a:lumOff val="8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1">
                <a:lumMod val="85000"/>
              </a:schemeClr>
            </a:solidFill>
          </a:endParaRPr>
        </a:p>
      </dsp:txBody>
      <dsp:txXfrm>
        <a:off x="8717265" y="161463"/>
        <a:ext cx="451277" cy="278795"/>
      </dsp:txXfrm>
    </dsp:sp>
    <dsp:sp modelId="{10616576-C1C7-224A-A17F-1ED5CB056619}">
      <dsp:nvSpPr>
        <dsp:cNvPr id="0" name=""/>
        <dsp:cNvSpPr/>
      </dsp:nvSpPr>
      <dsp:spPr>
        <a:xfrm>
          <a:off x="9553114" y="126910"/>
          <a:ext cx="1866312" cy="494365"/>
        </a:xfrm>
        <a:prstGeom prst="roundRect">
          <a:avLst>
            <a:gd name="adj" fmla="val 10000"/>
          </a:avLst>
        </a:prstGeom>
        <a:solidFill>
          <a:schemeClr val="accent1">
            <a:lumMod val="20000"/>
            <a:lumOff val="8000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Classification</a:t>
          </a:r>
        </a:p>
      </dsp:txBody>
      <dsp:txXfrm>
        <a:off x="9553114" y="126910"/>
        <a:ext cx="1866312" cy="329577"/>
      </dsp:txXfrm>
    </dsp:sp>
    <dsp:sp modelId="{2B45493F-D1F5-5241-9906-132B54DD37B2}">
      <dsp:nvSpPr>
        <dsp:cNvPr id="0" name=""/>
        <dsp:cNvSpPr/>
      </dsp:nvSpPr>
      <dsp:spPr>
        <a:xfrm>
          <a:off x="9956218" y="389865"/>
          <a:ext cx="1866312" cy="2187775"/>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bg1">
                  <a:lumMod val="75000"/>
                </a:schemeClr>
              </a:solidFill>
            </a:rPr>
            <a:t>Identify destination address based on protocol and source address</a:t>
          </a:r>
          <a:endParaRPr lang="en-US" sz="1200" kern="1200"/>
        </a:p>
        <a:p>
          <a:pPr marL="114300" lvl="1" indent="-114300" algn="l" defTabSz="533400">
            <a:lnSpc>
              <a:spcPct val="90000"/>
            </a:lnSpc>
            <a:spcBef>
              <a:spcPct val="0"/>
            </a:spcBef>
            <a:spcAft>
              <a:spcPct val="15000"/>
            </a:spcAft>
            <a:buChar char="•"/>
          </a:pPr>
          <a:r>
            <a:rPr lang="en-US" sz="1200" kern="1200">
              <a:solidFill>
                <a:schemeClr val="bg1">
                  <a:lumMod val="75000"/>
                </a:schemeClr>
              </a:solidFill>
            </a:rPr>
            <a:t>Identify mean IAT based on median, min, max, variance of IAT</a:t>
          </a:r>
          <a:endParaRPr lang="en-US" sz="1200" kern="1200" dirty="0">
            <a:solidFill>
              <a:schemeClr val="bg1">
                <a:lumMod val="75000"/>
              </a:schemeClr>
            </a:solidFill>
          </a:endParaRPr>
        </a:p>
        <a:p>
          <a:pPr marL="114300" lvl="1" indent="-114300" algn="l" defTabSz="533400">
            <a:lnSpc>
              <a:spcPct val="90000"/>
            </a:lnSpc>
            <a:spcBef>
              <a:spcPct val="0"/>
            </a:spcBef>
            <a:spcAft>
              <a:spcPct val="15000"/>
            </a:spcAft>
            <a:buChar char="•"/>
          </a:pPr>
          <a:r>
            <a:rPr lang="en-US" sz="1200" kern="1200">
              <a:solidFill>
                <a:schemeClr val="bg1">
                  <a:lumMod val="75000"/>
                </a:schemeClr>
              </a:solidFill>
            </a:rPr>
            <a:t>Identify device type based on the highest probability </a:t>
          </a:r>
          <a:endParaRPr lang="en-US" sz="1200" kern="1200" dirty="0">
            <a:solidFill>
              <a:schemeClr val="bg1">
                <a:lumMod val="75000"/>
              </a:schemeClr>
            </a:solidFill>
          </a:endParaRPr>
        </a:p>
      </dsp:txBody>
      <dsp:txXfrm>
        <a:off x="10010880" y="444527"/>
        <a:ext cx="1756988" cy="20784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6ADF3-4D3C-6E45-BF14-8684E0C4DDFE}">
      <dsp:nvSpPr>
        <dsp:cNvPr id="0" name=""/>
        <dsp:cNvSpPr/>
      </dsp:nvSpPr>
      <dsp:spPr>
        <a:xfrm>
          <a:off x="4102" y="191184"/>
          <a:ext cx="1866312" cy="632099"/>
        </a:xfrm>
        <a:prstGeom prst="roundRect">
          <a:avLst>
            <a:gd name="adj" fmla="val 10000"/>
          </a:avLst>
        </a:prstGeom>
        <a:solidFill>
          <a:schemeClr val="accent1">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Preprocessing</a:t>
          </a:r>
        </a:p>
      </dsp:txBody>
      <dsp:txXfrm>
        <a:off x="4102" y="191184"/>
        <a:ext cx="1866312" cy="421399"/>
      </dsp:txXfrm>
    </dsp:sp>
    <dsp:sp modelId="{6B1B7B4C-6C1B-8647-89C3-C6BB09ED685B}">
      <dsp:nvSpPr>
        <dsp:cNvPr id="0" name=""/>
        <dsp:cNvSpPr/>
      </dsp:nvSpPr>
      <dsp:spPr>
        <a:xfrm>
          <a:off x="384232" y="566740"/>
          <a:ext cx="1866312" cy="2159429"/>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Check for missing values (several techniques)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Remove redundant records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Convert IP address to domain names</a:t>
          </a:r>
        </a:p>
      </dsp:txBody>
      <dsp:txXfrm>
        <a:off x="438894" y="621402"/>
        <a:ext cx="1756988" cy="2050105"/>
      </dsp:txXfrm>
    </dsp:sp>
    <dsp:sp modelId="{71A368E3-7C89-7449-8B42-D4C6149179D1}">
      <dsp:nvSpPr>
        <dsp:cNvPr id="0" name=""/>
        <dsp:cNvSpPr/>
      </dsp:nvSpPr>
      <dsp:spPr>
        <a:xfrm rot="21583896">
          <a:off x="2153338" y="162453"/>
          <a:ext cx="599810" cy="464657"/>
        </a:xfrm>
        <a:prstGeom prst="rightArrow">
          <a:avLst>
            <a:gd name="adj1" fmla="val 60000"/>
            <a:gd name="adj2" fmla="val 5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solidFill>
              <a:schemeClr val="bg1">
                <a:lumMod val="85000"/>
              </a:schemeClr>
            </a:solidFill>
          </a:endParaRPr>
        </a:p>
      </dsp:txBody>
      <dsp:txXfrm>
        <a:off x="2153339" y="255710"/>
        <a:ext cx="460413" cy="278795"/>
      </dsp:txXfrm>
    </dsp:sp>
    <dsp:sp modelId="{5D81D923-EEB1-F644-BF7B-51880241AB70}">
      <dsp:nvSpPr>
        <dsp:cNvPr id="0" name=""/>
        <dsp:cNvSpPr/>
      </dsp:nvSpPr>
      <dsp:spPr>
        <a:xfrm>
          <a:off x="3002120" y="106703"/>
          <a:ext cx="2163635" cy="841318"/>
        </a:xfrm>
        <a:prstGeom prst="roundRect">
          <a:avLst>
            <a:gd name="adj" fmla="val 10000"/>
          </a:avLst>
        </a:prstGeom>
        <a:solidFill>
          <a:schemeClr val="accent1">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Understanding the data</a:t>
          </a:r>
        </a:p>
      </dsp:txBody>
      <dsp:txXfrm>
        <a:off x="3002120" y="106703"/>
        <a:ext cx="2163635" cy="560879"/>
      </dsp:txXfrm>
    </dsp:sp>
    <dsp:sp modelId="{095F3657-C314-F84D-A4CC-29906FDA5429}">
      <dsp:nvSpPr>
        <dsp:cNvPr id="0" name=""/>
        <dsp:cNvSpPr/>
      </dsp:nvSpPr>
      <dsp:spPr>
        <a:xfrm>
          <a:off x="3454317" y="660488"/>
          <a:ext cx="2713395" cy="2216037"/>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Data exploration techniques to check distribution of the data</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Check and deal with outliners: statistical methods, wavelets, Principal Component Analysis or Partial Least Square</a:t>
          </a:r>
        </a:p>
      </dsp:txBody>
      <dsp:txXfrm>
        <a:off x="3519223" y="725394"/>
        <a:ext cx="2583583" cy="2086225"/>
      </dsp:txXfrm>
    </dsp:sp>
    <dsp:sp modelId="{E608E694-4FA9-704A-8C40-316D0D08E861}">
      <dsp:nvSpPr>
        <dsp:cNvPr id="0" name=""/>
        <dsp:cNvSpPr/>
      </dsp:nvSpPr>
      <dsp:spPr>
        <a:xfrm rot="28430">
          <a:off x="5517389" y="169751"/>
          <a:ext cx="745515" cy="464657"/>
        </a:xfrm>
        <a:prstGeom prst="rightArrow">
          <a:avLst>
            <a:gd name="adj1" fmla="val 60000"/>
            <a:gd name="adj2" fmla="val 5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solidFill>
              <a:schemeClr val="bg1">
                <a:lumMod val="85000"/>
              </a:schemeClr>
            </a:solidFill>
          </a:endParaRPr>
        </a:p>
      </dsp:txBody>
      <dsp:txXfrm>
        <a:off x="5517391" y="262106"/>
        <a:ext cx="606118" cy="278795"/>
      </dsp:txXfrm>
    </dsp:sp>
    <dsp:sp modelId="{61BEE467-5FEB-7C4A-A1D6-5E61961996BC}">
      <dsp:nvSpPr>
        <dsp:cNvPr id="0" name=""/>
        <dsp:cNvSpPr/>
      </dsp:nvSpPr>
      <dsp:spPr>
        <a:xfrm>
          <a:off x="6572341" y="134999"/>
          <a:ext cx="1866312" cy="841318"/>
        </a:xfrm>
        <a:prstGeom prst="roundRect">
          <a:avLst>
            <a:gd name="adj" fmla="val 10000"/>
          </a:avLst>
        </a:prstGeom>
        <a:solidFill>
          <a:schemeClr val="accent1">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1">
                  <a:lumMod val="85000"/>
                </a:schemeClr>
              </a:solidFill>
            </a:rPr>
            <a:t>Feature selection</a:t>
          </a:r>
        </a:p>
      </dsp:txBody>
      <dsp:txXfrm>
        <a:off x="6572341" y="134999"/>
        <a:ext cx="1866312" cy="560879"/>
      </dsp:txXfrm>
    </dsp:sp>
    <dsp:sp modelId="{15FDC2CD-3EC5-4F47-BCCF-81ADBDEEF3FB}">
      <dsp:nvSpPr>
        <dsp:cNvPr id="0" name=""/>
        <dsp:cNvSpPr/>
      </dsp:nvSpPr>
      <dsp:spPr>
        <a:xfrm>
          <a:off x="6954598" y="646321"/>
          <a:ext cx="1866312" cy="2102851"/>
        </a:xfrm>
        <a:prstGeom prst="roundRect">
          <a:avLst>
            <a:gd name="adj" fmla="val 10000"/>
          </a:avLst>
        </a:prstGeom>
        <a:solidFill>
          <a:schemeClr val="lt1">
            <a:alpha val="90000"/>
            <a:hueOff val="0"/>
            <a:satOff val="0"/>
            <a:lumOff val="0"/>
            <a:alphaOff val="0"/>
          </a:schemeClr>
        </a:solidFill>
        <a:ln w="19050" cap="rnd" cmpd="sng" algn="ctr">
          <a:solidFill>
            <a:schemeClr val="accent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Statistical analysis</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Visual analysis – data exploration</a:t>
          </a:r>
        </a:p>
        <a:p>
          <a:pPr marL="114300" lvl="1" indent="-114300" algn="l" defTabSz="533400">
            <a:lnSpc>
              <a:spcPct val="90000"/>
            </a:lnSpc>
            <a:spcBef>
              <a:spcPct val="0"/>
            </a:spcBef>
            <a:spcAft>
              <a:spcPct val="15000"/>
            </a:spcAft>
            <a:buChar char="•"/>
          </a:pPr>
          <a:r>
            <a:rPr lang="en-US" sz="1200" kern="1200" dirty="0">
              <a:solidFill>
                <a:schemeClr val="bg1">
                  <a:lumMod val="85000"/>
                </a:schemeClr>
              </a:solidFill>
            </a:rPr>
            <a:t>Check correlation between features</a:t>
          </a:r>
        </a:p>
      </dsp:txBody>
      <dsp:txXfrm>
        <a:off x="7009260" y="700983"/>
        <a:ext cx="1756988" cy="1993527"/>
      </dsp:txXfrm>
    </dsp:sp>
    <dsp:sp modelId="{95BF1499-6660-E24F-9B37-F99D4680D0AD}">
      <dsp:nvSpPr>
        <dsp:cNvPr id="0" name=""/>
        <dsp:cNvSpPr/>
      </dsp:nvSpPr>
      <dsp:spPr>
        <a:xfrm rot="21526994">
          <a:off x="8717202" y="151100"/>
          <a:ext cx="590797" cy="464657"/>
        </a:xfrm>
        <a:prstGeom prst="rightArrow">
          <a:avLst>
            <a:gd name="adj1" fmla="val 60000"/>
            <a:gd name="adj2" fmla="val 5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solidFill>
              <a:schemeClr val="bg1">
                <a:lumMod val="85000"/>
              </a:schemeClr>
            </a:solidFill>
          </a:endParaRPr>
        </a:p>
      </dsp:txBody>
      <dsp:txXfrm>
        <a:off x="8717218" y="245511"/>
        <a:ext cx="451400" cy="278795"/>
      </dsp:txXfrm>
    </dsp:sp>
    <dsp:sp modelId="{10616576-C1C7-224A-A17F-1ED5CB056619}">
      <dsp:nvSpPr>
        <dsp:cNvPr id="0" name=""/>
        <dsp:cNvSpPr/>
      </dsp:nvSpPr>
      <dsp:spPr>
        <a:xfrm>
          <a:off x="9553114" y="138178"/>
          <a:ext cx="1866312" cy="64185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Classification</a:t>
          </a:r>
        </a:p>
      </dsp:txBody>
      <dsp:txXfrm>
        <a:off x="9553114" y="138178"/>
        <a:ext cx="1866312" cy="427900"/>
      </dsp:txXfrm>
    </dsp:sp>
    <dsp:sp modelId="{2B45493F-D1F5-5241-9906-132B54DD37B2}">
      <dsp:nvSpPr>
        <dsp:cNvPr id="0" name=""/>
        <dsp:cNvSpPr/>
      </dsp:nvSpPr>
      <dsp:spPr>
        <a:xfrm>
          <a:off x="9956719" y="525353"/>
          <a:ext cx="1866312" cy="247721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Identify destination address based on protocol and source address</a:t>
          </a:r>
        </a:p>
        <a:p>
          <a:pPr marL="114300" lvl="1" indent="-114300" algn="l" defTabSz="533400">
            <a:lnSpc>
              <a:spcPct val="90000"/>
            </a:lnSpc>
            <a:spcBef>
              <a:spcPct val="0"/>
            </a:spcBef>
            <a:spcAft>
              <a:spcPct val="15000"/>
            </a:spcAft>
            <a:buChar char="•"/>
          </a:pPr>
          <a:r>
            <a:rPr lang="en-US" sz="1200" kern="1200" dirty="0"/>
            <a:t>Identify mean IAT based on median, min, max, variance of IAT</a:t>
          </a:r>
        </a:p>
        <a:p>
          <a:pPr marL="114300" lvl="1" indent="-114300" algn="l" defTabSz="533400">
            <a:lnSpc>
              <a:spcPct val="90000"/>
            </a:lnSpc>
            <a:spcBef>
              <a:spcPct val="0"/>
            </a:spcBef>
            <a:spcAft>
              <a:spcPct val="15000"/>
            </a:spcAft>
            <a:buChar char="•"/>
          </a:pPr>
          <a:r>
            <a:rPr lang="en-US" sz="1200" kern="1200" dirty="0"/>
            <a:t>Identify device type based on the highest probability </a:t>
          </a:r>
        </a:p>
      </dsp:txBody>
      <dsp:txXfrm>
        <a:off x="10011381" y="580015"/>
        <a:ext cx="1756988" cy="236789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9136B0-4DBC-4310-8246-0554ADC2A869}" type="datetimeFigureOut">
              <a:rPr lang="en-US" smtClean="0"/>
              <a:t>5/25/21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88B3C-4095-4A5D-92E4-997E0966BBA7}" type="slidenum">
              <a:rPr lang="en-US" smtClean="0"/>
              <a:t>‹#›</a:t>
            </a:fld>
            <a:endParaRPr lang="en-US"/>
          </a:p>
        </p:txBody>
      </p:sp>
    </p:spTree>
    <p:extLst>
      <p:ext uri="{BB962C8B-B14F-4D97-AF65-F5344CB8AC3E}">
        <p14:creationId xmlns:p14="http://schemas.microsoft.com/office/powerpoint/2010/main" val="51887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1</a:t>
            </a:fld>
            <a:endParaRPr lang="en-US"/>
          </a:p>
        </p:txBody>
      </p:sp>
    </p:spTree>
    <p:extLst>
      <p:ext uri="{BB962C8B-B14F-4D97-AF65-F5344CB8AC3E}">
        <p14:creationId xmlns:p14="http://schemas.microsoft.com/office/powerpoint/2010/main" val="2871462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10</a:t>
            </a:fld>
            <a:endParaRPr lang="en-US"/>
          </a:p>
        </p:txBody>
      </p:sp>
    </p:spTree>
    <p:extLst>
      <p:ext uri="{BB962C8B-B14F-4D97-AF65-F5344CB8AC3E}">
        <p14:creationId xmlns:p14="http://schemas.microsoft.com/office/powerpoint/2010/main" val="3257239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11</a:t>
            </a:fld>
            <a:endParaRPr lang="en-US"/>
          </a:p>
        </p:txBody>
      </p:sp>
    </p:spTree>
    <p:extLst>
      <p:ext uri="{BB962C8B-B14F-4D97-AF65-F5344CB8AC3E}">
        <p14:creationId xmlns:p14="http://schemas.microsoft.com/office/powerpoint/2010/main" val="2883370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558B6-D494-4376-AA35-4625C27E3527}" type="slidenum">
              <a:rPr lang="en-US" smtClean="0"/>
              <a:t>12</a:t>
            </a:fld>
            <a:endParaRPr lang="en-US"/>
          </a:p>
        </p:txBody>
      </p:sp>
    </p:spTree>
    <p:extLst>
      <p:ext uri="{BB962C8B-B14F-4D97-AF65-F5344CB8AC3E}">
        <p14:creationId xmlns:p14="http://schemas.microsoft.com/office/powerpoint/2010/main" val="2175267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13</a:t>
            </a:fld>
            <a:endParaRPr lang="en-US"/>
          </a:p>
        </p:txBody>
      </p:sp>
    </p:spTree>
    <p:extLst>
      <p:ext uri="{BB962C8B-B14F-4D97-AF65-F5344CB8AC3E}">
        <p14:creationId xmlns:p14="http://schemas.microsoft.com/office/powerpoint/2010/main" val="611455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14</a:t>
            </a:fld>
            <a:endParaRPr lang="en-US"/>
          </a:p>
        </p:txBody>
      </p:sp>
    </p:spTree>
    <p:extLst>
      <p:ext uri="{BB962C8B-B14F-4D97-AF65-F5344CB8AC3E}">
        <p14:creationId xmlns:p14="http://schemas.microsoft.com/office/powerpoint/2010/main" val="300853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15</a:t>
            </a:fld>
            <a:endParaRPr lang="en-US"/>
          </a:p>
        </p:txBody>
      </p:sp>
    </p:spTree>
    <p:extLst>
      <p:ext uri="{BB962C8B-B14F-4D97-AF65-F5344CB8AC3E}">
        <p14:creationId xmlns:p14="http://schemas.microsoft.com/office/powerpoint/2010/main" val="3352833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16</a:t>
            </a:fld>
            <a:endParaRPr lang="en-US"/>
          </a:p>
        </p:txBody>
      </p:sp>
    </p:spTree>
    <p:extLst>
      <p:ext uri="{BB962C8B-B14F-4D97-AF65-F5344CB8AC3E}">
        <p14:creationId xmlns:p14="http://schemas.microsoft.com/office/powerpoint/2010/main" val="737396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17</a:t>
            </a:fld>
            <a:endParaRPr lang="en-US"/>
          </a:p>
        </p:txBody>
      </p:sp>
    </p:spTree>
    <p:extLst>
      <p:ext uri="{BB962C8B-B14F-4D97-AF65-F5344CB8AC3E}">
        <p14:creationId xmlns:p14="http://schemas.microsoft.com/office/powerpoint/2010/main" val="2705781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18</a:t>
            </a:fld>
            <a:endParaRPr lang="en-US"/>
          </a:p>
        </p:txBody>
      </p:sp>
    </p:spTree>
    <p:extLst>
      <p:ext uri="{BB962C8B-B14F-4D97-AF65-F5344CB8AC3E}">
        <p14:creationId xmlns:p14="http://schemas.microsoft.com/office/powerpoint/2010/main" val="848756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19</a:t>
            </a:fld>
            <a:endParaRPr lang="en-US"/>
          </a:p>
        </p:txBody>
      </p:sp>
    </p:spTree>
    <p:extLst>
      <p:ext uri="{BB962C8B-B14F-4D97-AF65-F5344CB8AC3E}">
        <p14:creationId xmlns:p14="http://schemas.microsoft.com/office/powerpoint/2010/main" val="157787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2</a:t>
            </a:fld>
            <a:endParaRPr lang="en-US"/>
          </a:p>
        </p:txBody>
      </p:sp>
    </p:spTree>
    <p:extLst>
      <p:ext uri="{BB962C8B-B14F-4D97-AF65-F5344CB8AC3E}">
        <p14:creationId xmlns:p14="http://schemas.microsoft.com/office/powerpoint/2010/main" val="1149756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20</a:t>
            </a:fld>
            <a:endParaRPr lang="en-US"/>
          </a:p>
        </p:txBody>
      </p:sp>
    </p:spTree>
    <p:extLst>
      <p:ext uri="{BB962C8B-B14F-4D97-AF65-F5344CB8AC3E}">
        <p14:creationId xmlns:p14="http://schemas.microsoft.com/office/powerpoint/2010/main" val="412089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21</a:t>
            </a:fld>
            <a:endParaRPr lang="en-US"/>
          </a:p>
        </p:txBody>
      </p:sp>
    </p:spTree>
    <p:extLst>
      <p:ext uri="{BB962C8B-B14F-4D97-AF65-F5344CB8AC3E}">
        <p14:creationId xmlns:p14="http://schemas.microsoft.com/office/powerpoint/2010/main" val="4240684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22</a:t>
            </a:fld>
            <a:endParaRPr lang="en-US"/>
          </a:p>
        </p:txBody>
      </p:sp>
    </p:spTree>
    <p:extLst>
      <p:ext uri="{BB962C8B-B14F-4D97-AF65-F5344CB8AC3E}">
        <p14:creationId xmlns:p14="http://schemas.microsoft.com/office/powerpoint/2010/main" val="1112615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23</a:t>
            </a:fld>
            <a:endParaRPr lang="en-US"/>
          </a:p>
        </p:txBody>
      </p:sp>
    </p:spTree>
    <p:extLst>
      <p:ext uri="{BB962C8B-B14F-4D97-AF65-F5344CB8AC3E}">
        <p14:creationId xmlns:p14="http://schemas.microsoft.com/office/powerpoint/2010/main" val="2665257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24</a:t>
            </a:fld>
            <a:endParaRPr lang="en-US"/>
          </a:p>
        </p:txBody>
      </p:sp>
    </p:spTree>
    <p:extLst>
      <p:ext uri="{BB962C8B-B14F-4D97-AF65-F5344CB8AC3E}">
        <p14:creationId xmlns:p14="http://schemas.microsoft.com/office/powerpoint/2010/main" val="2971767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46558B6-D494-4376-AA35-4625C27E3527}" type="slidenum">
              <a:rPr lang="en-US" smtClean="0"/>
              <a:t>25</a:t>
            </a:fld>
            <a:endParaRPr lang="en-US"/>
          </a:p>
        </p:txBody>
      </p:sp>
    </p:spTree>
    <p:extLst>
      <p:ext uri="{BB962C8B-B14F-4D97-AF65-F5344CB8AC3E}">
        <p14:creationId xmlns:p14="http://schemas.microsoft.com/office/powerpoint/2010/main" val="712911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26</a:t>
            </a:fld>
            <a:endParaRPr lang="en-US"/>
          </a:p>
        </p:txBody>
      </p:sp>
    </p:spTree>
    <p:extLst>
      <p:ext uri="{BB962C8B-B14F-4D97-AF65-F5344CB8AC3E}">
        <p14:creationId xmlns:p14="http://schemas.microsoft.com/office/powerpoint/2010/main" val="2638761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558B6-D494-4376-AA35-4625C27E3527}" type="slidenum">
              <a:rPr lang="en-US" smtClean="0"/>
              <a:t>27</a:t>
            </a:fld>
            <a:endParaRPr lang="en-US"/>
          </a:p>
        </p:txBody>
      </p:sp>
    </p:spTree>
    <p:extLst>
      <p:ext uri="{BB962C8B-B14F-4D97-AF65-F5344CB8AC3E}">
        <p14:creationId xmlns:p14="http://schemas.microsoft.com/office/powerpoint/2010/main" val="2964436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28</a:t>
            </a:fld>
            <a:endParaRPr lang="en-US"/>
          </a:p>
        </p:txBody>
      </p:sp>
    </p:spTree>
    <p:extLst>
      <p:ext uri="{BB962C8B-B14F-4D97-AF65-F5344CB8AC3E}">
        <p14:creationId xmlns:p14="http://schemas.microsoft.com/office/powerpoint/2010/main" val="3156801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29</a:t>
            </a:fld>
            <a:endParaRPr lang="en-US"/>
          </a:p>
        </p:txBody>
      </p:sp>
    </p:spTree>
    <p:extLst>
      <p:ext uri="{BB962C8B-B14F-4D97-AF65-F5344CB8AC3E}">
        <p14:creationId xmlns:p14="http://schemas.microsoft.com/office/powerpoint/2010/main" val="2600684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3</a:t>
            </a:fld>
            <a:endParaRPr lang="en-US"/>
          </a:p>
        </p:txBody>
      </p:sp>
    </p:spTree>
    <p:extLst>
      <p:ext uri="{BB962C8B-B14F-4D97-AF65-F5344CB8AC3E}">
        <p14:creationId xmlns:p14="http://schemas.microsoft.com/office/powerpoint/2010/main" val="3445629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30</a:t>
            </a:fld>
            <a:endParaRPr lang="en-US"/>
          </a:p>
        </p:txBody>
      </p:sp>
    </p:spTree>
    <p:extLst>
      <p:ext uri="{BB962C8B-B14F-4D97-AF65-F5344CB8AC3E}">
        <p14:creationId xmlns:p14="http://schemas.microsoft.com/office/powerpoint/2010/main" val="995054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31</a:t>
            </a:fld>
            <a:endParaRPr lang="en-US"/>
          </a:p>
        </p:txBody>
      </p:sp>
    </p:spTree>
    <p:extLst>
      <p:ext uri="{BB962C8B-B14F-4D97-AF65-F5344CB8AC3E}">
        <p14:creationId xmlns:p14="http://schemas.microsoft.com/office/powerpoint/2010/main" val="73546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6558B6-D494-4376-AA35-4625C27E3527}" type="slidenum">
              <a:rPr lang="en-US" smtClean="0"/>
              <a:t>32</a:t>
            </a:fld>
            <a:endParaRPr lang="en-US"/>
          </a:p>
        </p:txBody>
      </p:sp>
    </p:spTree>
    <p:extLst>
      <p:ext uri="{BB962C8B-B14F-4D97-AF65-F5344CB8AC3E}">
        <p14:creationId xmlns:p14="http://schemas.microsoft.com/office/powerpoint/2010/main" val="1157605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33</a:t>
            </a:fld>
            <a:endParaRPr lang="en-US"/>
          </a:p>
        </p:txBody>
      </p:sp>
    </p:spTree>
    <p:extLst>
      <p:ext uri="{BB962C8B-B14F-4D97-AF65-F5344CB8AC3E}">
        <p14:creationId xmlns:p14="http://schemas.microsoft.com/office/powerpoint/2010/main" val="1192814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F88B3C-4095-4A5D-92E4-997E0966BBA7}" type="slidenum">
              <a:rPr lang="en-US" smtClean="0"/>
              <a:t>34</a:t>
            </a:fld>
            <a:endParaRPr lang="en-US"/>
          </a:p>
        </p:txBody>
      </p:sp>
    </p:spTree>
    <p:extLst>
      <p:ext uri="{BB962C8B-B14F-4D97-AF65-F5344CB8AC3E}">
        <p14:creationId xmlns:p14="http://schemas.microsoft.com/office/powerpoint/2010/main" val="460039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35</a:t>
            </a:fld>
            <a:endParaRPr lang="en-US"/>
          </a:p>
        </p:txBody>
      </p:sp>
    </p:spTree>
    <p:extLst>
      <p:ext uri="{BB962C8B-B14F-4D97-AF65-F5344CB8AC3E}">
        <p14:creationId xmlns:p14="http://schemas.microsoft.com/office/powerpoint/2010/main" val="2672262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37</a:t>
            </a:fld>
            <a:endParaRPr lang="en-US"/>
          </a:p>
        </p:txBody>
      </p:sp>
    </p:spTree>
    <p:extLst>
      <p:ext uri="{BB962C8B-B14F-4D97-AF65-F5344CB8AC3E}">
        <p14:creationId xmlns:p14="http://schemas.microsoft.com/office/powerpoint/2010/main" val="484585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try on your own to create while and for loops.</a:t>
            </a:r>
          </a:p>
        </p:txBody>
      </p:sp>
      <p:sp>
        <p:nvSpPr>
          <p:cNvPr id="4" name="Slide Number Placeholder 3"/>
          <p:cNvSpPr>
            <a:spLocks noGrp="1"/>
          </p:cNvSpPr>
          <p:nvPr>
            <p:ph type="sldNum" sz="quarter" idx="5"/>
          </p:nvPr>
        </p:nvSpPr>
        <p:spPr/>
        <p:txBody>
          <a:bodyPr/>
          <a:lstStyle/>
          <a:p>
            <a:fld id="{82F88B3C-4095-4A5D-92E4-997E0966BBA7}" type="slidenum">
              <a:rPr lang="en-US" smtClean="0"/>
              <a:t>38</a:t>
            </a:fld>
            <a:endParaRPr lang="en-US"/>
          </a:p>
        </p:txBody>
      </p:sp>
    </p:spTree>
    <p:extLst>
      <p:ext uri="{BB962C8B-B14F-4D97-AF65-F5344CB8AC3E}">
        <p14:creationId xmlns:p14="http://schemas.microsoft.com/office/powerpoint/2010/main" val="3927718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40</a:t>
            </a:fld>
            <a:endParaRPr lang="en-US"/>
          </a:p>
        </p:txBody>
      </p:sp>
    </p:spTree>
    <p:extLst>
      <p:ext uri="{BB962C8B-B14F-4D97-AF65-F5344CB8AC3E}">
        <p14:creationId xmlns:p14="http://schemas.microsoft.com/office/powerpoint/2010/main" val="2268067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https://</a:t>
            </a:r>
            <a:r>
              <a:rPr lang="en-US" dirty="0" err="1"/>
              <a:t>www.c-mric.com</a:t>
            </a:r>
            <a:r>
              <a:rPr lang="en-US" dirty="0"/>
              <a:t>/</a:t>
            </a:r>
            <a:r>
              <a:rPr lang="en-US" dirty="0" err="1"/>
              <a:t>wp</a:t>
            </a:r>
            <a:r>
              <a:rPr lang="en-US" dirty="0"/>
              <a:t>-content/uploads/2018/06/Basil_Cyberincident2018.pdf</a:t>
            </a:r>
          </a:p>
          <a:p>
            <a:endParaRPr lang="en-US" dirty="0"/>
          </a:p>
          <a:p>
            <a:endParaRPr lang="en-US" dirty="0"/>
          </a:p>
          <a:p>
            <a:r>
              <a:rPr lang="en-US" dirty="0"/>
              <a:t>Statistical distribution and the autocorrelation function of the traffic traces: Kolmogorov-Smirnov goodness-of-fit test, autocorrelation functions, wavelet-based estimation of the Hurst parameter.</a:t>
            </a:r>
          </a:p>
        </p:txBody>
      </p:sp>
      <p:sp>
        <p:nvSpPr>
          <p:cNvPr id="4" name="Slide Number Placeholder 3"/>
          <p:cNvSpPr>
            <a:spLocks noGrp="1"/>
          </p:cNvSpPr>
          <p:nvPr>
            <p:ph type="sldNum" sz="quarter" idx="10"/>
          </p:nvPr>
        </p:nvSpPr>
        <p:spPr/>
        <p:txBody>
          <a:bodyPr/>
          <a:lstStyle/>
          <a:p>
            <a:fld id="{82F88B3C-4095-4A5D-92E4-997E0966BBA7}" type="slidenum">
              <a:rPr lang="en-US" smtClean="0"/>
              <a:t>41</a:t>
            </a:fld>
            <a:endParaRPr lang="en-US"/>
          </a:p>
        </p:txBody>
      </p:sp>
    </p:spTree>
    <p:extLst>
      <p:ext uri="{BB962C8B-B14F-4D97-AF65-F5344CB8AC3E}">
        <p14:creationId xmlns:p14="http://schemas.microsoft.com/office/powerpoint/2010/main" val="278716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4</a:t>
            </a:fld>
            <a:endParaRPr lang="en-US"/>
          </a:p>
        </p:txBody>
      </p:sp>
    </p:spTree>
    <p:extLst>
      <p:ext uri="{BB962C8B-B14F-4D97-AF65-F5344CB8AC3E}">
        <p14:creationId xmlns:p14="http://schemas.microsoft.com/office/powerpoint/2010/main" val="3547471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44</a:t>
            </a:fld>
            <a:endParaRPr lang="en-US"/>
          </a:p>
        </p:txBody>
      </p:sp>
    </p:spTree>
    <p:extLst>
      <p:ext uri="{BB962C8B-B14F-4D97-AF65-F5344CB8AC3E}">
        <p14:creationId xmlns:p14="http://schemas.microsoft.com/office/powerpoint/2010/main" val="989564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47</a:t>
            </a:fld>
            <a:endParaRPr lang="en-US"/>
          </a:p>
        </p:txBody>
      </p:sp>
    </p:spTree>
    <p:extLst>
      <p:ext uri="{BB962C8B-B14F-4D97-AF65-F5344CB8AC3E}">
        <p14:creationId xmlns:p14="http://schemas.microsoft.com/office/powerpoint/2010/main" val="969741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48</a:t>
            </a:fld>
            <a:endParaRPr lang="en-US"/>
          </a:p>
        </p:txBody>
      </p:sp>
    </p:spTree>
    <p:extLst>
      <p:ext uri="{BB962C8B-B14F-4D97-AF65-F5344CB8AC3E}">
        <p14:creationId xmlns:p14="http://schemas.microsoft.com/office/powerpoint/2010/main" val="1398391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49</a:t>
            </a:fld>
            <a:endParaRPr lang="en-US"/>
          </a:p>
        </p:txBody>
      </p:sp>
    </p:spTree>
    <p:extLst>
      <p:ext uri="{BB962C8B-B14F-4D97-AF65-F5344CB8AC3E}">
        <p14:creationId xmlns:p14="http://schemas.microsoft.com/office/powerpoint/2010/main" val="3247035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50</a:t>
            </a:fld>
            <a:endParaRPr lang="en-US"/>
          </a:p>
        </p:txBody>
      </p:sp>
    </p:spTree>
    <p:extLst>
      <p:ext uri="{BB962C8B-B14F-4D97-AF65-F5344CB8AC3E}">
        <p14:creationId xmlns:p14="http://schemas.microsoft.com/office/powerpoint/2010/main" val="1371379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51</a:t>
            </a:fld>
            <a:endParaRPr lang="en-US"/>
          </a:p>
        </p:txBody>
      </p:sp>
    </p:spTree>
    <p:extLst>
      <p:ext uri="{BB962C8B-B14F-4D97-AF65-F5344CB8AC3E}">
        <p14:creationId xmlns:p14="http://schemas.microsoft.com/office/powerpoint/2010/main" val="708995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52</a:t>
            </a:fld>
            <a:endParaRPr lang="en-US"/>
          </a:p>
        </p:txBody>
      </p:sp>
    </p:spTree>
    <p:extLst>
      <p:ext uri="{BB962C8B-B14F-4D97-AF65-F5344CB8AC3E}">
        <p14:creationId xmlns:p14="http://schemas.microsoft.com/office/powerpoint/2010/main" val="2666495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53</a:t>
            </a:fld>
            <a:endParaRPr lang="en-US"/>
          </a:p>
        </p:txBody>
      </p:sp>
    </p:spTree>
    <p:extLst>
      <p:ext uri="{BB962C8B-B14F-4D97-AF65-F5344CB8AC3E}">
        <p14:creationId xmlns:p14="http://schemas.microsoft.com/office/powerpoint/2010/main" val="3969826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54</a:t>
            </a:fld>
            <a:endParaRPr lang="en-US"/>
          </a:p>
        </p:txBody>
      </p:sp>
    </p:spTree>
    <p:extLst>
      <p:ext uri="{BB962C8B-B14F-4D97-AF65-F5344CB8AC3E}">
        <p14:creationId xmlns:p14="http://schemas.microsoft.com/office/powerpoint/2010/main" val="3008418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56</a:t>
            </a:fld>
            <a:endParaRPr lang="en-US"/>
          </a:p>
        </p:txBody>
      </p:sp>
    </p:spTree>
    <p:extLst>
      <p:ext uri="{BB962C8B-B14F-4D97-AF65-F5344CB8AC3E}">
        <p14:creationId xmlns:p14="http://schemas.microsoft.com/office/powerpoint/2010/main" val="1272045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5</a:t>
            </a:fld>
            <a:endParaRPr lang="en-US"/>
          </a:p>
        </p:txBody>
      </p:sp>
    </p:spTree>
    <p:extLst>
      <p:ext uri="{BB962C8B-B14F-4D97-AF65-F5344CB8AC3E}">
        <p14:creationId xmlns:p14="http://schemas.microsoft.com/office/powerpoint/2010/main" val="3500003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57</a:t>
            </a:fld>
            <a:endParaRPr lang="en-US"/>
          </a:p>
        </p:txBody>
      </p:sp>
    </p:spTree>
    <p:extLst>
      <p:ext uri="{BB962C8B-B14F-4D97-AF65-F5344CB8AC3E}">
        <p14:creationId xmlns:p14="http://schemas.microsoft.com/office/powerpoint/2010/main" val="3489352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58</a:t>
            </a:fld>
            <a:endParaRPr lang="en-US"/>
          </a:p>
        </p:txBody>
      </p:sp>
    </p:spTree>
    <p:extLst>
      <p:ext uri="{BB962C8B-B14F-4D97-AF65-F5344CB8AC3E}">
        <p14:creationId xmlns:p14="http://schemas.microsoft.com/office/powerpoint/2010/main" val="340132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59</a:t>
            </a:fld>
            <a:endParaRPr lang="en-US"/>
          </a:p>
        </p:txBody>
      </p:sp>
    </p:spTree>
    <p:extLst>
      <p:ext uri="{BB962C8B-B14F-4D97-AF65-F5344CB8AC3E}">
        <p14:creationId xmlns:p14="http://schemas.microsoft.com/office/powerpoint/2010/main" val="3409053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60</a:t>
            </a:fld>
            <a:endParaRPr lang="en-US"/>
          </a:p>
        </p:txBody>
      </p:sp>
    </p:spTree>
    <p:extLst>
      <p:ext uri="{BB962C8B-B14F-4D97-AF65-F5344CB8AC3E}">
        <p14:creationId xmlns:p14="http://schemas.microsoft.com/office/powerpoint/2010/main" val="4128923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61</a:t>
            </a:fld>
            <a:endParaRPr lang="en-US"/>
          </a:p>
        </p:txBody>
      </p:sp>
    </p:spTree>
    <p:extLst>
      <p:ext uri="{BB962C8B-B14F-4D97-AF65-F5344CB8AC3E}">
        <p14:creationId xmlns:p14="http://schemas.microsoft.com/office/powerpoint/2010/main" val="475423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62</a:t>
            </a:fld>
            <a:endParaRPr lang="en-US"/>
          </a:p>
        </p:txBody>
      </p:sp>
    </p:spTree>
    <p:extLst>
      <p:ext uri="{BB962C8B-B14F-4D97-AF65-F5344CB8AC3E}">
        <p14:creationId xmlns:p14="http://schemas.microsoft.com/office/powerpoint/2010/main" val="26359508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70/80 – 75/85</a:t>
            </a:r>
          </a:p>
        </p:txBody>
      </p:sp>
      <p:sp>
        <p:nvSpPr>
          <p:cNvPr id="4" name="Slide Number Placeholder 3"/>
          <p:cNvSpPr>
            <a:spLocks noGrp="1"/>
          </p:cNvSpPr>
          <p:nvPr>
            <p:ph type="sldNum" sz="quarter" idx="5"/>
          </p:nvPr>
        </p:nvSpPr>
        <p:spPr/>
        <p:txBody>
          <a:bodyPr/>
          <a:lstStyle/>
          <a:p>
            <a:fld id="{82F88B3C-4095-4A5D-92E4-997E0966BBA7}" type="slidenum">
              <a:rPr lang="en-US" smtClean="0"/>
              <a:t>63</a:t>
            </a:fld>
            <a:endParaRPr lang="en-US"/>
          </a:p>
        </p:txBody>
      </p:sp>
    </p:spTree>
    <p:extLst>
      <p:ext uri="{BB962C8B-B14F-4D97-AF65-F5344CB8AC3E}">
        <p14:creationId xmlns:p14="http://schemas.microsoft.com/office/powerpoint/2010/main" val="1270368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65</a:t>
            </a:fld>
            <a:endParaRPr lang="en-US"/>
          </a:p>
        </p:txBody>
      </p:sp>
    </p:spTree>
    <p:extLst>
      <p:ext uri="{BB962C8B-B14F-4D97-AF65-F5344CB8AC3E}">
        <p14:creationId xmlns:p14="http://schemas.microsoft.com/office/powerpoint/2010/main" val="2005858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F88B3C-4095-4A5D-92E4-997E0966BBA7}" type="slidenum">
              <a:rPr lang="en-US" smtClean="0"/>
              <a:t>6</a:t>
            </a:fld>
            <a:endParaRPr lang="en-US"/>
          </a:p>
        </p:txBody>
      </p:sp>
    </p:spTree>
    <p:extLst>
      <p:ext uri="{BB962C8B-B14F-4D97-AF65-F5344CB8AC3E}">
        <p14:creationId xmlns:p14="http://schemas.microsoft.com/office/powerpoint/2010/main" val="90001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7</a:t>
            </a:fld>
            <a:endParaRPr lang="en-US"/>
          </a:p>
        </p:txBody>
      </p:sp>
    </p:spTree>
    <p:extLst>
      <p:ext uri="{BB962C8B-B14F-4D97-AF65-F5344CB8AC3E}">
        <p14:creationId xmlns:p14="http://schemas.microsoft.com/office/powerpoint/2010/main" val="367117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F88B3C-4095-4A5D-92E4-997E0966BBA7}" type="slidenum">
              <a:rPr lang="en-US" smtClean="0"/>
              <a:t>8</a:t>
            </a:fld>
            <a:endParaRPr lang="en-US"/>
          </a:p>
        </p:txBody>
      </p:sp>
    </p:spTree>
    <p:extLst>
      <p:ext uri="{BB962C8B-B14F-4D97-AF65-F5344CB8AC3E}">
        <p14:creationId xmlns:p14="http://schemas.microsoft.com/office/powerpoint/2010/main" val="3652123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88B3C-4095-4A5D-92E4-997E0966BBA7}" type="slidenum">
              <a:rPr lang="en-US" smtClean="0"/>
              <a:t>9</a:t>
            </a:fld>
            <a:endParaRPr lang="en-US"/>
          </a:p>
        </p:txBody>
      </p:sp>
    </p:spTree>
    <p:extLst>
      <p:ext uri="{BB962C8B-B14F-4D97-AF65-F5344CB8AC3E}">
        <p14:creationId xmlns:p14="http://schemas.microsoft.com/office/powerpoint/2010/main" val="47040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0E5116-7A4B-6641-BD25-477A3DE030DA}"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515A54-4856-9142-A64C-A5F306FCC983}"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E0FEF9-DC3C-D140-831B-98055031E46B}"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B6FCF8-CEE1-D642-963D-B93B111E305A}"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B4EA19-1287-9F4F-86B1-403D87FD2507}"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00B6B5-1834-6048-9724-52D2C5771EA7}"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CE8EC-13AD-3942-90F8-41C3EE340F57}"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8B604C-7D53-5347-B6D3-C7A90E556506}"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701CF9-7BC7-2E43-9301-9D9E21B81DC3}"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94092B8-F63A-E94D-B4F4-73113E76D72F}" type="datetime1">
              <a:rPr lang="en-US" smtClean="0"/>
              <a:t>5/25/21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5D5780-FC1B-ED43-9ACB-AAAC504F7DEF}" type="datetime1">
              <a:rPr lang="en-US" smtClean="0"/>
              <a:t>5/25/21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E142A3-5A9F-054D-92EA-AB4CE96EBF9D}" type="datetime1">
              <a:rPr lang="en-US" smtClean="0"/>
              <a:t>5/25/21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A97BE3-88FA-6640-98D9-3657361CD40E}" type="datetime1">
              <a:rPr lang="en-US" smtClean="0"/>
              <a:t>5/25/21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7015EA-D91B-2F4E-BC37-35DF1159E861}" type="datetime1">
              <a:rPr lang="en-US" smtClean="0"/>
              <a:t>5/25/21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5F5510-CEEE-BC42-90C0-C2D37A390D72}" type="datetime1">
              <a:rPr lang="en-US" smtClean="0"/>
              <a:t>5/25/21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6C3D907-0E08-0E43-A39D-75409739BF4F}" type="datetime1">
              <a:rPr lang="en-US" smtClean="0"/>
              <a:t>5/25/21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D2B411B-7267-E147-AD0D-859D831DA7D0}" type="datetime1">
              <a:rPr lang="en-US" smtClean="0"/>
              <a:t>5/25/21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tiff"/><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www.wireshark.org/download.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4.tiff"/><Relationship Id="rId4" Type="http://schemas.openxmlformats.org/officeDocument/2006/relationships/image" Target="../media/image53.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jpeg"/><Relationship Id="rId7" Type="http://schemas.openxmlformats.org/officeDocument/2006/relationships/image" Target="../media/image7.tiff"/><Relationship Id="rId12"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7.tiff"/><Relationship Id="rId4" Type="http://schemas.openxmlformats.org/officeDocument/2006/relationships/image" Target="../media/image56.tiff"/></Relationships>
</file>

<file path=ppt/slides/_rels/slide5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0.tiff"/></Relationships>
</file>

<file path=ppt/slides/_rels/slide5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4.tif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5.tiff"/><Relationship Id="rId7"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62.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mailto:kolivera@ieee.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pectrum.ieee.org/tech-talk/telecom/internet/popular-internet-of-things-forecast-of-50-billion-devices-by-2020-is-outdat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tiff"/><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C80BF-3D31-4EE9-93E2-9FDE646545F7}"/>
              </a:ext>
            </a:extLst>
          </p:cNvPr>
          <p:cNvSpPr>
            <a:spLocks noGrp="1"/>
          </p:cNvSpPr>
          <p:nvPr>
            <p:ph type="ctrTitle"/>
          </p:nvPr>
        </p:nvSpPr>
        <p:spPr>
          <a:xfrm>
            <a:off x="335280" y="1670240"/>
            <a:ext cx="11856720" cy="1244600"/>
          </a:xfrm>
        </p:spPr>
        <p:txBody>
          <a:bodyPr>
            <a:noAutofit/>
          </a:bodyPr>
          <a:lstStyle/>
          <a:p>
            <a:pPr algn="l" fontAlgn="base"/>
            <a:r>
              <a:rPr lang="en-US" sz="5600" b="1" dirty="0">
                <a:solidFill>
                  <a:srgbClr val="92D050"/>
                </a:solidFill>
              </a:rPr>
              <a:t>Data Science for Internet of Things </a:t>
            </a:r>
            <a:br>
              <a:rPr lang="en-US" sz="5600" b="1" dirty="0">
                <a:solidFill>
                  <a:srgbClr val="92D050"/>
                </a:solidFill>
              </a:rPr>
            </a:br>
            <a:r>
              <a:rPr lang="en-US" sz="4000" b="1" dirty="0">
                <a:solidFill>
                  <a:srgbClr val="92D050"/>
                </a:solidFill>
              </a:rPr>
              <a:t>Case Study: Smart Home Devices</a:t>
            </a:r>
            <a:endParaRPr lang="en-US" sz="4800" dirty="0">
              <a:solidFill>
                <a:srgbClr val="92D050"/>
              </a:solidFill>
            </a:endParaRPr>
          </a:p>
        </p:txBody>
      </p:sp>
      <p:sp>
        <p:nvSpPr>
          <p:cNvPr id="3" name="Subtitle 2">
            <a:extLst>
              <a:ext uri="{FF2B5EF4-FFF2-40B4-BE49-F238E27FC236}">
                <a16:creationId xmlns:a16="http://schemas.microsoft.com/office/drawing/2014/main" id="{73421204-BA3E-416C-A078-5218F0D59DA7}"/>
              </a:ext>
            </a:extLst>
          </p:cNvPr>
          <p:cNvSpPr>
            <a:spLocks noGrp="1"/>
          </p:cNvSpPr>
          <p:nvPr>
            <p:ph type="subTitle" idx="1"/>
          </p:nvPr>
        </p:nvSpPr>
        <p:spPr>
          <a:xfrm>
            <a:off x="513906" y="4325051"/>
            <a:ext cx="5658293" cy="1211926"/>
          </a:xfrm>
        </p:spPr>
        <p:txBody>
          <a:bodyPr>
            <a:normAutofit/>
          </a:bodyPr>
          <a:lstStyle/>
          <a:p>
            <a:pPr algn="l"/>
            <a:r>
              <a:rPr lang="en-US" sz="2800" dirty="0">
                <a:solidFill>
                  <a:schemeClr val="tx1"/>
                </a:solidFill>
              </a:rPr>
              <a:t>Olivera Kotevska, PhD</a:t>
            </a:r>
          </a:p>
          <a:p>
            <a:pPr algn="l"/>
            <a:r>
              <a:rPr lang="en-US" sz="2400" dirty="0">
                <a:solidFill>
                  <a:schemeClr val="tx1"/>
                </a:solidFill>
              </a:rPr>
              <a:t>kolivera@ieee.org</a:t>
            </a:r>
          </a:p>
          <a:p>
            <a:pPr algn="l"/>
            <a:endParaRPr lang="en-US" dirty="0">
              <a:solidFill>
                <a:schemeClr val="tx1"/>
              </a:solidFill>
            </a:endParaRPr>
          </a:p>
        </p:txBody>
      </p:sp>
      <p:pic>
        <p:nvPicPr>
          <p:cNvPr id="5" name="Picture 4">
            <a:extLst>
              <a:ext uri="{FF2B5EF4-FFF2-40B4-BE49-F238E27FC236}">
                <a16:creationId xmlns:a16="http://schemas.microsoft.com/office/drawing/2014/main" id="{2AAE302F-A206-9C45-B71C-C85C4DBF40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402417" y="4114577"/>
            <a:ext cx="1765300" cy="1422400"/>
          </a:xfrm>
          <a:prstGeom prst="rect">
            <a:avLst/>
          </a:prstGeom>
        </p:spPr>
      </p:pic>
      <p:sp>
        <p:nvSpPr>
          <p:cNvPr id="4" name="TextBox 3">
            <a:extLst>
              <a:ext uri="{FF2B5EF4-FFF2-40B4-BE49-F238E27FC236}">
                <a16:creationId xmlns:a16="http://schemas.microsoft.com/office/drawing/2014/main" id="{7F8C6078-1AAE-D140-967C-F0826CC1A572}"/>
              </a:ext>
            </a:extLst>
          </p:cNvPr>
          <p:cNvSpPr txBox="1"/>
          <p:nvPr/>
        </p:nvSpPr>
        <p:spPr>
          <a:xfrm>
            <a:off x="6792686" y="3381829"/>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654256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D27A-CDBF-734A-AC44-EE1FBCE6B9FF}"/>
              </a:ext>
            </a:extLst>
          </p:cNvPr>
          <p:cNvSpPr>
            <a:spLocks noGrp="1"/>
          </p:cNvSpPr>
          <p:nvPr>
            <p:ph type="title"/>
          </p:nvPr>
        </p:nvSpPr>
        <p:spPr>
          <a:xfrm>
            <a:off x="635015" y="152982"/>
            <a:ext cx="8596668" cy="820821"/>
          </a:xfrm>
        </p:spPr>
        <p:txBody>
          <a:bodyPr/>
          <a:lstStyle/>
          <a:p>
            <a:r>
              <a:rPr lang="en-US" b="1" dirty="0">
                <a:solidFill>
                  <a:srgbClr val="92D050"/>
                </a:solidFill>
              </a:rPr>
              <a:t>2. IoT Network</a:t>
            </a:r>
          </a:p>
        </p:txBody>
      </p:sp>
      <p:sp>
        <p:nvSpPr>
          <p:cNvPr id="3" name="Content Placeholder 2">
            <a:extLst>
              <a:ext uri="{FF2B5EF4-FFF2-40B4-BE49-F238E27FC236}">
                <a16:creationId xmlns:a16="http://schemas.microsoft.com/office/drawing/2014/main" id="{57525C5F-A290-6A44-AD84-EEEC7E309CA1}"/>
              </a:ext>
            </a:extLst>
          </p:cNvPr>
          <p:cNvSpPr>
            <a:spLocks noGrp="1"/>
          </p:cNvSpPr>
          <p:nvPr>
            <p:ph idx="1"/>
          </p:nvPr>
        </p:nvSpPr>
        <p:spPr>
          <a:xfrm>
            <a:off x="677334" y="1104138"/>
            <a:ext cx="5465518" cy="4899097"/>
          </a:xfrm>
        </p:spPr>
        <p:txBody>
          <a:bodyPr numCol="1">
            <a:normAutofit fontScale="92500"/>
          </a:bodyPr>
          <a:lstStyle/>
          <a:p>
            <a:r>
              <a:rPr lang="en-US" sz="2600" dirty="0"/>
              <a:t>IoT communication protocols</a:t>
            </a:r>
          </a:p>
          <a:p>
            <a:pPr lvl="1">
              <a:buFont typeface="Wingdings" pitchFamily="2" charset="2"/>
              <a:buChar char="q"/>
            </a:pPr>
            <a:r>
              <a:rPr lang="en-US" sz="2200" dirty="0"/>
              <a:t>Device to Device</a:t>
            </a:r>
          </a:p>
          <a:p>
            <a:pPr lvl="1">
              <a:buFont typeface="Wingdings" pitchFamily="2" charset="2"/>
              <a:buChar char="q"/>
            </a:pPr>
            <a:r>
              <a:rPr lang="en-US" sz="2200" dirty="0"/>
              <a:t>Device to Server</a:t>
            </a:r>
          </a:p>
          <a:p>
            <a:pPr lvl="1">
              <a:buFont typeface="Wingdings" pitchFamily="2" charset="2"/>
              <a:buChar char="q"/>
            </a:pPr>
            <a:r>
              <a:rPr lang="en-US" sz="2200" dirty="0"/>
              <a:t>Server to Server</a:t>
            </a:r>
          </a:p>
          <a:p>
            <a:pPr lvl="1"/>
            <a:endParaRPr lang="en-US" dirty="0"/>
          </a:p>
          <a:p>
            <a:r>
              <a:rPr lang="en-US" sz="2600" dirty="0"/>
              <a:t>Networks characteristics</a:t>
            </a:r>
          </a:p>
          <a:p>
            <a:pPr lvl="1">
              <a:buFont typeface="Wingdings" pitchFamily="2" charset="2"/>
              <a:buChar char="q"/>
            </a:pPr>
            <a:r>
              <a:rPr lang="en-US" sz="2200" dirty="0"/>
              <a:t>All network </a:t>
            </a:r>
            <a:r>
              <a:rPr lang="en-US" sz="2200" dirty="0">
                <a:solidFill>
                  <a:srgbClr val="0070C0"/>
                </a:solidFill>
              </a:rPr>
              <a:t>topologies</a:t>
            </a:r>
            <a:r>
              <a:rPr lang="en-US" sz="2200" dirty="0"/>
              <a:t> are supported – star, mesh, device-to-device</a:t>
            </a:r>
          </a:p>
          <a:p>
            <a:pPr lvl="1">
              <a:buFont typeface="Wingdings" pitchFamily="2" charset="2"/>
              <a:buChar char="q"/>
            </a:pPr>
            <a:r>
              <a:rPr lang="en-US" sz="2200" dirty="0">
                <a:solidFill>
                  <a:srgbClr val="0070C0"/>
                </a:solidFill>
              </a:rPr>
              <a:t>Wide range </a:t>
            </a:r>
            <a:r>
              <a:rPr lang="en-US" sz="2200" dirty="0"/>
              <a:t>of verticals with specific network requirements</a:t>
            </a:r>
          </a:p>
          <a:p>
            <a:pPr lvl="1">
              <a:buFont typeface="Wingdings" pitchFamily="2" charset="2"/>
              <a:buChar char="q"/>
            </a:pPr>
            <a:r>
              <a:rPr lang="en-US" sz="2200" dirty="0"/>
              <a:t>Wide </a:t>
            </a:r>
            <a:r>
              <a:rPr lang="en-US" sz="2200" dirty="0">
                <a:solidFill>
                  <a:srgbClr val="0070C0"/>
                </a:solidFill>
              </a:rPr>
              <a:t>variety of devices </a:t>
            </a:r>
            <a:r>
              <a:rPr lang="en-US" sz="2200" dirty="0"/>
              <a:t>of different capabilities</a:t>
            </a:r>
          </a:p>
          <a:p>
            <a:endParaRPr lang="en-US" dirty="0"/>
          </a:p>
          <a:p>
            <a:endParaRPr lang="en-US" u="sng" dirty="0"/>
          </a:p>
          <a:p>
            <a:pPr marL="0" indent="0">
              <a:buNone/>
            </a:pPr>
            <a:endParaRPr lang="en-US" dirty="0"/>
          </a:p>
          <a:p>
            <a:endParaRPr lang="en-US" dirty="0"/>
          </a:p>
        </p:txBody>
      </p:sp>
      <p:sp>
        <p:nvSpPr>
          <p:cNvPr id="5" name="Rectangle 4">
            <a:extLst>
              <a:ext uri="{FF2B5EF4-FFF2-40B4-BE49-F238E27FC236}">
                <a16:creationId xmlns:a16="http://schemas.microsoft.com/office/drawing/2014/main" id="{7E16D881-ECB8-0744-9A88-42F1E58CFEB7}"/>
              </a:ext>
            </a:extLst>
          </p:cNvPr>
          <p:cNvSpPr/>
          <p:nvPr/>
        </p:nvSpPr>
        <p:spPr>
          <a:xfrm>
            <a:off x="677334" y="6400304"/>
            <a:ext cx="10739966" cy="215444"/>
          </a:xfrm>
          <a:prstGeom prst="rect">
            <a:avLst/>
          </a:prstGeom>
        </p:spPr>
        <p:txBody>
          <a:bodyPr wrap="square">
            <a:spAutoFit/>
          </a:bodyPr>
          <a:lstStyle/>
          <a:p>
            <a:r>
              <a:rPr lang="en-US" sz="800" dirty="0">
                <a:solidFill>
                  <a:srgbClr val="222222"/>
                </a:solidFill>
              </a:rPr>
              <a:t>Al-Fuqaha, A., </a:t>
            </a:r>
            <a:r>
              <a:rPr lang="en-US" sz="800" dirty="0" err="1">
                <a:solidFill>
                  <a:srgbClr val="222222"/>
                </a:solidFill>
              </a:rPr>
              <a:t>Guizani</a:t>
            </a:r>
            <a:r>
              <a:rPr lang="en-US" sz="800" dirty="0">
                <a:solidFill>
                  <a:srgbClr val="222222"/>
                </a:solidFill>
              </a:rPr>
              <a:t>, M., </a:t>
            </a:r>
            <a:r>
              <a:rPr lang="en-US" sz="800" dirty="0" err="1">
                <a:solidFill>
                  <a:srgbClr val="222222"/>
                </a:solidFill>
              </a:rPr>
              <a:t>Mohammadi</a:t>
            </a:r>
            <a:r>
              <a:rPr lang="en-US" sz="800" dirty="0">
                <a:solidFill>
                  <a:srgbClr val="222222"/>
                </a:solidFill>
              </a:rPr>
              <a:t>, M., </a:t>
            </a:r>
            <a:r>
              <a:rPr lang="en-US" sz="800" dirty="0" err="1">
                <a:solidFill>
                  <a:srgbClr val="222222"/>
                </a:solidFill>
              </a:rPr>
              <a:t>Aledhari</a:t>
            </a:r>
            <a:r>
              <a:rPr lang="en-US" sz="800" dirty="0">
                <a:solidFill>
                  <a:srgbClr val="222222"/>
                </a:solidFill>
              </a:rPr>
              <a:t>, M., &amp; </a:t>
            </a:r>
            <a:r>
              <a:rPr lang="en-US" sz="800" dirty="0" err="1">
                <a:solidFill>
                  <a:srgbClr val="222222"/>
                </a:solidFill>
              </a:rPr>
              <a:t>Ayyash</a:t>
            </a:r>
            <a:r>
              <a:rPr lang="en-US" sz="800" dirty="0">
                <a:solidFill>
                  <a:srgbClr val="222222"/>
                </a:solidFill>
              </a:rPr>
              <a:t>, M. (2015). Internet of things: A survey on enabling technologies, protocols, and applications. </a:t>
            </a:r>
            <a:r>
              <a:rPr lang="en-US" sz="800" i="1" dirty="0">
                <a:solidFill>
                  <a:srgbClr val="222222"/>
                </a:solidFill>
              </a:rPr>
              <a:t>IEEE Communications Surveys &amp; Tutorials</a:t>
            </a:r>
            <a:r>
              <a:rPr lang="en-US" sz="800" dirty="0">
                <a:solidFill>
                  <a:srgbClr val="222222"/>
                </a:solidFill>
              </a:rPr>
              <a:t>, </a:t>
            </a:r>
            <a:r>
              <a:rPr lang="en-US" sz="800" i="1" dirty="0">
                <a:solidFill>
                  <a:srgbClr val="222222"/>
                </a:solidFill>
              </a:rPr>
              <a:t>17</a:t>
            </a:r>
            <a:r>
              <a:rPr lang="en-US" sz="800" dirty="0">
                <a:solidFill>
                  <a:srgbClr val="222222"/>
                </a:solidFill>
              </a:rPr>
              <a:t>(4), 2347-2376.</a:t>
            </a:r>
            <a:endParaRPr lang="en-US" sz="800" dirty="0"/>
          </a:p>
        </p:txBody>
      </p:sp>
      <p:pic>
        <p:nvPicPr>
          <p:cNvPr id="4" name="Picture 3">
            <a:extLst>
              <a:ext uri="{FF2B5EF4-FFF2-40B4-BE49-F238E27FC236}">
                <a16:creationId xmlns:a16="http://schemas.microsoft.com/office/drawing/2014/main" id="{5F075910-5A95-A346-A540-5483D3E930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42852" y="1276416"/>
            <a:ext cx="5918440" cy="3541054"/>
          </a:xfrm>
          <a:prstGeom prst="rect">
            <a:avLst/>
          </a:prstGeom>
        </p:spPr>
      </p:pic>
    </p:spTree>
    <p:extLst>
      <p:ext uri="{BB962C8B-B14F-4D97-AF65-F5344CB8AC3E}">
        <p14:creationId xmlns:p14="http://schemas.microsoft.com/office/powerpoint/2010/main" val="224801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8645-1F57-A042-B5F4-8A0557439080}"/>
              </a:ext>
            </a:extLst>
          </p:cNvPr>
          <p:cNvSpPr>
            <a:spLocks noGrp="1"/>
          </p:cNvSpPr>
          <p:nvPr>
            <p:ph type="title"/>
          </p:nvPr>
        </p:nvSpPr>
        <p:spPr>
          <a:xfrm>
            <a:off x="677334" y="147994"/>
            <a:ext cx="8596668" cy="739103"/>
          </a:xfrm>
        </p:spPr>
        <p:txBody>
          <a:bodyPr/>
          <a:lstStyle/>
          <a:p>
            <a:r>
              <a:rPr lang="en-US" b="1" dirty="0">
                <a:solidFill>
                  <a:srgbClr val="92D050"/>
                </a:solidFill>
              </a:rPr>
              <a:t>IoT Network</a:t>
            </a:r>
            <a:endParaRPr lang="en-US" dirty="0"/>
          </a:p>
        </p:txBody>
      </p:sp>
      <p:sp>
        <p:nvSpPr>
          <p:cNvPr id="3" name="Content Placeholder 2">
            <a:extLst>
              <a:ext uri="{FF2B5EF4-FFF2-40B4-BE49-F238E27FC236}">
                <a16:creationId xmlns:a16="http://schemas.microsoft.com/office/drawing/2014/main" id="{077A7F1C-76B1-B94B-8C86-D60008692D8F}"/>
              </a:ext>
            </a:extLst>
          </p:cNvPr>
          <p:cNvSpPr>
            <a:spLocks noGrp="1"/>
          </p:cNvSpPr>
          <p:nvPr>
            <p:ph idx="1"/>
          </p:nvPr>
        </p:nvSpPr>
        <p:spPr>
          <a:xfrm>
            <a:off x="592769" y="1516280"/>
            <a:ext cx="5504881" cy="3943260"/>
          </a:xfrm>
        </p:spPr>
        <p:txBody>
          <a:bodyPr>
            <a:normAutofit fontScale="92500" lnSpcReduction="20000"/>
          </a:bodyPr>
          <a:lstStyle/>
          <a:p>
            <a:r>
              <a:rPr lang="en-US" sz="2400" dirty="0">
                <a:solidFill>
                  <a:srgbClr val="0070C0"/>
                </a:solidFill>
              </a:rPr>
              <a:t>Integration of multiple network standards and protocols</a:t>
            </a:r>
          </a:p>
          <a:p>
            <a:endParaRPr lang="en-US" sz="2400" b="1" dirty="0"/>
          </a:p>
          <a:p>
            <a:r>
              <a:rPr lang="en-US" sz="2400" b="1" dirty="0"/>
              <a:t>Short</a:t>
            </a:r>
            <a:r>
              <a:rPr lang="en-US" sz="2400" dirty="0"/>
              <a:t> range networks</a:t>
            </a:r>
          </a:p>
          <a:p>
            <a:pPr lvl="1">
              <a:buFont typeface="Wingdings" pitchFamily="2" charset="2"/>
              <a:buChar char="q"/>
            </a:pPr>
            <a:r>
              <a:rPr lang="en-US" sz="2200" dirty="0"/>
              <a:t>RFID, NFC, Bluetooth, Ant, </a:t>
            </a:r>
            <a:r>
              <a:rPr lang="en-US" sz="2200" dirty="0" err="1"/>
              <a:t>EnOcean</a:t>
            </a:r>
            <a:r>
              <a:rPr lang="en-US" sz="2200" dirty="0"/>
              <a:t>, Z-Wave, </a:t>
            </a:r>
            <a:r>
              <a:rPr lang="en-US" sz="2200" dirty="0" err="1"/>
              <a:t>Insteon</a:t>
            </a:r>
            <a:r>
              <a:rPr lang="en-US" sz="2200" dirty="0"/>
              <a:t>, ZigBee, </a:t>
            </a:r>
            <a:r>
              <a:rPr lang="en-US" sz="2200" dirty="0" err="1"/>
              <a:t>MiWi</a:t>
            </a:r>
            <a:r>
              <a:rPr lang="en-US" sz="2200" dirty="0"/>
              <a:t>, </a:t>
            </a:r>
            <a:r>
              <a:rPr lang="en-US" sz="2200" dirty="0" err="1"/>
              <a:t>DigiMesh</a:t>
            </a:r>
            <a:r>
              <a:rPr lang="en-US" sz="2200" dirty="0"/>
              <a:t>, </a:t>
            </a:r>
            <a:r>
              <a:rPr lang="en-US" sz="2200" dirty="0" err="1"/>
              <a:t>WirelessHART</a:t>
            </a:r>
            <a:r>
              <a:rPr lang="en-US" sz="2200" dirty="0"/>
              <a:t>, Thread, 7LowPAN, Wi-Fi</a:t>
            </a:r>
          </a:p>
          <a:p>
            <a:pPr lvl="1"/>
            <a:endParaRPr lang="en-US" sz="2000" dirty="0"/>
          </a:p>
          <a:p>
            <a:r>
              <a:rPr lang="en-US" sz="2400" b="1" dirty="0"/>
              <a:t>Long</a:t>
            </a:r>
            <a:r>
              <a:rPr lang="en-US" sz="2400" dirty="0"/>
              <a:t> range networks</a:t>
            </a:r>
          </a:p>
          <a:p>
            <a:pPr lvl="1">
              <a:buFont typeface="Wingdings" pitchFamily="2" charset="2"/>
              <a:buChar char="q"/>
            </a:pPr>
            <a:r>
              <a:rPr lang="en-US" sz="2200" dirty="0" err="1"/>
              <a:t>LoRaWAN</a:t>
            </a:r>
            <a:r>
              <a:rPr lang="en-US" sz="2200" dirty="0"/>
              <a:t>, </a:t>
            </a:r>
            <a:r>
              <a:rPr lang="en-US" sz="2200" dirty="0" err="1"/>
              <a:t>Symphoney</a:t>
            </a:r>
            <a:r>
              <a:rPr lang="en-US" sz="2200" dirty="0"/>
              <a:t> Link, Weightless, SIGFOX, DASH7</a:t>
            </a:r>
            <a:endParaRPr lang="en-US" sz="2200" u="sng" dirty="0"/>
          </a:p>
          <a:p>
            <a:pPr marL="0" indent="0">
              <a:buNone/>
            </a:pPr>
            <a:endParaRPr lang="en-US" sz="2000" dirty="0"/>
          </a:p>
          <a:p>
            <a:endParaRPr lang="en-US" sz="2000" dirty="0"/>
          </a:p>
          <a:p>
            <a:endParaRPr lang="en-US" sz="2800" dirty="0"/>
          </a:p>
        </p:txBody>
      </p:sp>
      <p:grpSp>
        <p:nvGrpSpPr>
          <p:cNvPr id="14" name="Group 13">
            <a:extLst>
              <a:ext uri="{FF2B5EF4-FFF2-40B4-BE49-F238E27FC236}">
                <a16:creationId xmlns:a16="http://schemas.microsoft.com/office/drawing/2014/main" id="{4F60050E-946B-C742-8B75-C8D5F9EF6E51}"/>
              </a:ext>
            </a:extLst>
          </p:cNvPr>
          <p:cNvGrpSpPr/>
          <p:nvPr/>
        </p:nvGrpSpPr>
        <p:grpSpPr>
          <a:xfrm>
            <a:off x="6179429" y="1516280"/>
            <a:ext cx="5810637" cy="3727076"/>
            <a:chOff x="6179429" y="1516280"/>
            <a:chExt cx="5810637" cy="3727076"/>
          </a:xfrm>
        </p:grpSpPr>
        <p:grpSp>
          <p:nvGrpSpPr>
            <p:cNvPr id="4" name="Group 3">
              <a:extLst>
                <a:ext uri="{FF2B5EF4-FFF2-40B4-BE49-F238E27FC236}">
                  <a16:creationId xmlns:a16="http://schemas.microsoft.com/office/drawing/2014/main" id="{98F9DF20-A85F-1F49-9907-CB837F753002}"/>
                </a:ext>
              </a:extLst>
            </p:cNvPr>
            <p:cNvGrpSpPr/>
            <p:nvPr/>
          </p:nvGrpSpPr>
          <p:grpSpPr>
            <a:xfrm>
              <a:off x="6209732" y="1516280"/>
              <a:ext cx="5780334" cy="3700927"/>
              <a:chOff x="1632857" y="797367"/>
              <a:chExt cx="9144000" cy="5715000"/>
            </a:xfrm>
          </p:grpSpPr>
          <p:pic>
            <p:nvPicPr>
              <p:cNvPr id="5" name="Picture 2" descr="Image result for iot nist">
                <a:extLst>
                  <a:ext uri="{FF2B5EF4-FFF2-40B4-BE49-F238E27FC236}">
                    <a16:creationId xmlns:a16="http://schemas.microsoft.com/office/drawing/2014/main" id="{9A45C244-59F4-CF48-B831-89C59AA7FFF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32857" y="797367"/>
                <a:ext cx="9144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93BA2D-D73E-DD40-9369-46EE4C20314D}"/>
                  </a:ext>
                </a:extLst>
              </p:cNvPr>
              <p:cNvSpPr txBox="1"/>
              <p:nvPr/>
            </p:nvSpPr>
            <p:spPr>
              <a:xfrm>
                <a:off x="8861515" y="4532477"/>
                <a:ext cx="1585391" cy="475272"/>
              </a:xfrm>
              <a:prstGeom prst="rect">
                <a:avLst/>
              </a:prstGeom>
              <a:noFill/>
            </p:spPr>
            <p:txBody>
              <a:bodyPr wrap="none" rtlCol="0">
                <a:spAutoFit/>
              </a:bodyPr>
              <a:lstStyle/>
              <a:p>
                <a:r>
                  <a:rPr lang="en-US" sz="1400" b="1" dirty="0">
                    <a:solidFill>
                      <a:srgbClr val="002060"/>
                    </a:solidFill>
                  </a:rPr>
                  <a:t>Bluetooth</a:t>
                </a:r>
              </a:p>
            </p:txBody>
          </p:sp>
          <p:sp>
            <p:nvSpPr>
              <p:cNvPr id="7" name="TextBox 6">
                <a:extLst>
                  <a:ext uri="{FF2B5EF4-FFF2-40B4-BE49-F238E27FC236}">
                    <a16:creationId xmlns:a16="http://schemas.microsoft.com/office/drawing/2014/main" id="{E01DCE2A-4430-3E48-9F95-2E6F11C2CBEE}"/>
                  </a:ext>
                </a:extLst>
              </p:cNvPr>
              <p:cNvSpPr txBox="1"/>
              <p:nvPr/>
            </p:nvSpPr>
            <p:spPr>
              <a:xfrm>
                <a:off x="4975668" y="4532478"/>
                <a:ext cx="1585391" cy="475272"/>
              </a:xfrm>
              <a:prstGeom prst="rect">
                <a:avLst/>
              </a:prstGeom>
              <a:noFill/>
            </p:spPr>
            <p:txBody>
              <a:bodyPr wrap="none" rtlCol="0">
                <a:spAutoFit/>
              </a:bodyPr>
              <a:lstStyle/>
              <a:p>
                <a:r>
                  <a:rPr lang="en-US" sz="1400" b="1" dirty="0">
                    <a:solidFill>
                      <a:srgbClr val="002060"/>
                    </a:solidFill>
                  </a:rPr>
                  <a:t>Bluetooth</a:t>
                </a:r>
              </a:p>
            </p:txBody>
          </p:sp>
          <p:sp>
            <p:nvSpPr>
              <p:cNvPr id="8" name="TextBox 7">
                <a:extLst>
                  <a:ext uri="{FF2B5EF4-FFF2-40B4-BE49-F238E27FC236}">
                    <a16:creationId xmlns:a16="http://schemas.microsoft.com/office/drawing/2014/main" id="{A94E6337-DBA2-F148-ABDA-4A7356F23363}"/>
                  </a:ext>
                </a:extLst>
              </p:cNvPr>
              <p:cNvSpPr txBox="1"/>
              <p:nvPr/>
            </p:nvSpPr>
            <p:spPr>
              <a:xfrm>
                <a:off x="7082970" y="3298523"/>
                <a:ext cx="979332" cy="475272"/>
              </a:xfrm>
              <a:prstGeom prst="rect">
                <a:avLst/>
              </a:prstGeom>
              <a:noFill/>
            </p:spPr>
            <p:txBody>
              <a:bodyPr wrap="none" rtlCol="0">
                <a:spAutoFit/>
              </a:bodyPr>
              <a:lstStyle/>
              <a:p>
                <a:r>
                  <a:rPr lang="en-US" sz="1400" b="1" dirty="0">
                    <a:solidFill>
                      <a:srgbClr val="002060"/>
                    </a:solidFill>
                  </a:rPr>
                  <a:t>Wi-Fi</a:t>
                </a:r>
              </a:p>
            </p:txBody>
          </p:sp>
          <p:sp>
            <p:nvSpPr>
              <p:cNvPr id="9" name="TextBox 8">
                <a:extLst>
                  <a:ext uri="{FF2B5EF4-FFF2-40B4-BE49-F238E27FC236}">
                    <a16:creationId xmlns:a16="http://schemas.microsoft.com/office/drawing/2014/main" id="{223353A3-F836-F54F-A406-87B8400D4F40}"/>
                  </a:ext>
                </a:extLst>
              </p:cNvPr>
              <p:cNvSpPr txBox="1"/>
              <p:nvPr/>
            </p:nvSpPr>
            <p:spPr>
              <a:xfrm>
                <a:off x="6031269" y="3778035"/>
                <a:ext cx="979332" cy="475272"/>
              </a:xfrm>
              <a:prstGeom prst="rect">
                <a:avLst/>
              </a:prstGeom>
              <a:noFill/>
            </p:spPr>
            <p:txBody>
              <a:bodyPr wrap="none" rtlCol="0">
                <a:spAutoFit/>
              </a:bodyPr>
              <a:lstStyle/>
              <a:p>
                <a:r>
                  <a:rPr lang="en-US" sz="1400" b="1" dirty="0">
                    <a:solidFill>
                      <a:srgbClr val="002060"/>
                    </a:solidFill>
                  </a:rPr>
                  <a:t>Wi-Fi</a:t>
                </a:r>
              </a:p>
            </p:txBody>
          </p:sp>
          <p:sp>
            <p:nvSpPr>
              <p:cNvPr id="10" name="TextBox 9">
                <a:extLst>
                  <a:ext uri="{FF2B5EF4-FFF2-40B4-BE49-F238E27FC236}">
                    <a16:creationId xmlns:a16="http://schemas.microsoft.com/office/drawing/2014/main" id="{01ECE5E6-2F1D-454F-BE02-FC075CB10164}"/>
                  </a:ext>
                </a:extLst>
              </p:cNvPr>
              <p:cNvSpPr txBox="1"/>
              <p:nvPr/>
            </p:nvSpPr>
            <p:spPr>
              <a:xfrm>
                <a:off x="3447689" y="1753457"/>
                <a:ext cx="1172054" cy="475272"/>
              </a:xfrm>
              <a:prstGeom prst="rect">
                <a:avLst/>
              </a:prstGeom>
              <a:noFill/>
            </p:spPr>
            <p:txBody>
              <a:bodyPr wrap="none" rtlCol="0">
                <a:spAutoFit/>
              </a:bodyPr>
              <a:lstStyle/>
              <a:p>
                <a:r>
                  <a:rPr lang="en-US" sz="1400" b="1" dirty="0">
                    <a:solidFill>
                      <a:srgbClr val="002060"/>
                    </a:solidFill>
                  </a:rPr>
                  <a:t>ZigBee</a:t>
                </a:r>
              </a:p>
            </p:txBody>
          </p:sp>
        </p:grpSp>
        <p:sp>
          <p:nvSpPr>
            <p:cNvPr id="11" name="Rectangle 10">
              <a:extLst>
                <a:ext uri="{FF2B5EF4-FFF2-40B4-BE49-F238E27FC236}">
                  <a16:creationId xmlns:a16="http://schemas.microsoft.com/office/drawing/2014/main" id="{5F7D9111-B171-E346-816D-3D8E31DE323F}"/>
                </a:ext>
              </a:extLst>
            </p:cNvPr>
            <p:cNvSpPr/>
            <p:nvPr/>
          </p:nvSpPr>
          <p:spPr>
            <a:xfrm>
              <a:off x="6179429" y="5027912"/>
              <a:ext cx="4534163" cy="215444"/>
            </a:xfrm>
            <a:prstGeom prst="rect">
              <a:avLst/>
            </a:prstGeom>
          </p:spPr>
          <p:txBody>
            <a:bodyPr wrap="square">
              <a:spAutoFit/>
            </a:bodyPr>
            <a:lstStyle/>
            <a:p>
              <a:r>
                <a:rPr lang="en-US" sz="800" dirty="0"/>
                <a:t>https://www.nist.gov/blogs/taking-measure/cybersecuring-internet-things</a:t>
              </a:r>
            </a:p>
          </p:txBody>
        </p:sp>
        <p:sp>
          <p:nvSpPr>
            <p:cNvPr id="12" name="TextBox 11">
              <a:extLst>
                <a:ext uri="{FF2B5EF4-FFF2-40B4-BE49-F238E27FC236}">
                  <a16:creationId xmlns:a16="http://schemas.microsoft.com/office/drawing/2014/main" id="{B0EB1268-B011-4249-9A5C-E6734EF7520C}"/>
                </a:ext>
              </a:extLst>
            </p:cNvPr>
            <p:cNvSpPr txBox="1"/>
            <p:nvPr/>
          </p:nvSpPr>
          <p:spPr>
            <a:xfrm>
              <a:off x="6585187" y="3182077"/>
              <a:ext cx="1037079" cy="338554"/>
            </a:xfrm>
            <a:prstGeom prst="rect">
              <a:avLst/>
            </a:prstGeom>
            <a:noFill/>
          </p:spPr>
          <p:txBody>
            <a:bodyPr wrap="none" rtlCol="0">
              <a:spAutoFit/>
            </a:bodyPr>
            <a:lstStyle/>
            <a:p>
              <a:r>
                <a:rPr lang="en-US" sz="1600" dirty="0" err="1">
                  <a:solidFill>
                    <a:srgbClr val="002060"/>
                  </a:solidFill>
                </a:rPr>
                <a:t>LoRaWAN</a:t>
              </a:r>
              <a:endParaRPr lang="en-US" dirty="0">
                <a:solidFill>
                  <a:srgbClr val="002060"/>
                </a:solidFill>
              </a:endParaRPr>
            </a:p>
          </p:txBody>
        </p:sp>
      </p:grpSp>
    </p:spTree>
    <p:extLst>
      <p:ext uri="{BB962C8B-B14F-4D97-AF65-F5344CB8AC3E}">
        <p14:creationId xmlns:p14="http://schemas.microsoft.com/office/powerpoint/2010/main" val="3936395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46EF-5A88-4DAD-8009-6B65DBD6284B}"/>
              </a:ext>
            </a:extLst>
          </p:cNvPr>
          <p:cNvSpPr>
            <a:spLocks noGrp="1"/>
          </p:cNvSpPr>
          <p:nvPr>
            <p:ph type="title"/>
          </p:nvPr>
        </p:nvSpPr>
        <p:spPr>
          <a:xfrm>
            <a:off x="774511" y="123841"/>
            <a:ext cx="10515600" cy="841360"/>
          </a:xfrm>
        </p:spPr>
        <p:txBody>
          <a:bodyPr/>
          <a:lstStyle/>
          <a:p>
            <a:r>
              <a:rPr lang="en-US" b="1" dirty="0">
                <a:solidFill>
                  <a:srgbClr val="92D050"/>
                </a:solidFill>
              </a:rPr>
              <a:t>IoT vs Non-IoT network traffic</a:t>
            </a:r>
          </a:p>
        </p:txBody>
      </p:sp>
      <p:sp>
        <p:nvSpPr>
          <p:cNvPr id="3" name="Content Placeholder 2">
            <a:extLst>
              <a:ext uri="{FF2B5EF4-FFF2-40B4-BE49-F238E27FC236}">
                <a16:creationId xmlns:a16="http://schemas.microsoft.com/office/drawing/2014/main" id="{95AC6A8F-8784-44A1-AB1A-650D03F0726C}"/>
              </a:ext>
            </a:extLst>
          </p:cNvPr>
          <p:cNvSpPr>
            <a:spLocks noGrp="1"/>
          </p:cNvSpPr>
          <p:nvPr>
            <p:ph idx="1"/>
          </p:nvPr>
        </p:nvSpPr>
        <p:spPr>
          <a:xfrm>
            <a:off x="774511" y="1392634"/>
            <a:ext cx="5372740" cy="2623008"/>
          </a:xfrm>
        </p:spPr>
        <p:txBody>
          <a:bodyPr numCol="1">
            <a:normAutofit/>
          </a:bodyPr>
          <a:lstStyle/>
          <a:p>
            <a:pPr marL="0" indent="0">
              <a:buNone/>
            </a:pPr>
            <a:r>
              <a:rPr lang="en-US" sz="2200" b="1" dirty="0"/>
              <a:t>IoT network traffic </a:t>
            </a:r>
          </a:p>
          <a:p>
            <a:r>
              <a:rPr lang="en-US" sz="2000" dirty="0"/>
              <a:t>Environmental characteristics</a:t>
            </a:r>
          </a:p>
          <a:p>
            <a:pPr lvl="1">
              <a:buFont typeface="Wingdings" pitchFamily="2" charset="2"/>
              <a:buChar char="q"/>
            </a:pPr>
            <a:r>
              <a:rPr lang="en-US" sz="2000" dirty="0"/>
              <a:t>heterogeneous, nonlinear, distributed</a:t>
            </a:r>
          </a:p>
          <a:p>
            <a:r>
              <a:rPr lang="en-US" sz="2000" dirty="0"/>
              <a:t>Data characteristics</a:t>
            </a:r>
          </a:p>
          <a:p>
            <a:pPr lvl="1">
              <a:buFont typeface="Wingdings" pitchFamily="2" charset="2"/>
              <a:buChar char="q"/>
            </a:pPr>
            <a:r>
              <a:rPr lang="en-US" sz="2000" dirty="0"/>
              <a:t>volume, variety, variability, data types</a:t>
            </a:r>
          </a:p>
          <a:p>
            <a:r>
              <a:rPr lang="en-US" sz="2000" dirty="0"/>
              <a:t>Traffic patterns change more frequently</a:t>
            </a:r>
          </a:p>
          <a:p>
            <a:endParaRPr lang="en-US" dirty="0"/>
          </a:p>
          <a:p>
            <a:endParaRPr lang="en-US" dirty="0"/>
          </a:p>
          <a:p>
            <a:endParaRPr lang="en-US" dirty="0"/>
          </a:p>
        </p:txBody>
      </p:sp>
      <p:sp>
        <p:nvSpPr>
          <p:cNvPr id="7" name="TextBox 6">
            <a:extLst>
              <a:ext uri="{FF2B5EF4-FFF2-40B4-BE49-F238E27FC236}">
                <a16:creationId xmlns:a16="http://schemas.microsoft.com/office/drawing/2014/main" id="{20F3179A-3BAB-E14A-BAC1-579EDA588C36}"/>
              </a:ext>
            </a:extLst>
          </p:cNvPr>
          <p:cNvSpPr txBox="1"/>
          <p:nvPr/>
        </p:nvSpPr>
        <p:spPr>
          <a:xfrm>
            <a:off x="662609" y="4699630"/>
            <a:ext cx="10932491" cy="1015663"/>
          </a:xfrm>
          <a:prstGeom prst="rect">
            <a:avLst/>
          </a:prstGeom>
          <a:noFill/>
        </p:spPr>
        <p:txBody>
          <a:bodyPr wrap="square" rtlCol="0">
            <a:spAutoFit/>
          </a:bodyPr>
          <a:lstStyle/>
          <a:p>
            <a:pPr algn="ctr"/>
            <a:r>
              <a:rPr lang="en-US" sz="2000" dirty="0">
                <a:solidFill>
                  <a:schemeClr val="tx1">
                    <a:lumMod val="75000"/>
                    <a:lumOff val="25000"/>
                  </a:schemeClr>
                </a:solidFill>
              </a:rPr>
              <a:t>“The availability of IoT traffic not only creates new application opportunity's such as remote camera monitoring, but it </a:t>
            </a:r>
            <a:r>
              <a:rPr lang="en-US" sz="2000" dirty="0">
                <a:solidFill>
                  <a:srgbClr val="0070C0"/>
                </a:solidFill>
              </a:rPr>
              <a:t>changes the distribution of Internet traffic </a:t>
            </a:r>
            <a:r>
              <a:rPr lang="en-US" sz="2000" dirty="0">
                <a:solidFill>
                  <a:schemeClr val="tx1">
                    <a:lumMod val="75000"/>
                    <a:lumOff val="25000"/>
                  </a:schemeClr>
                </a:solidFill>
              </a:rPr>
              <a:t>e.g. recent study shows that video streaming via Netflix accounts for 32.7% of peak downstream traffic in US.” </a:t>
            </a:r>
            <a:r>
              <a:rPr lang="en-US" sz="2000" baseline="30000" dirty="0">
                <a:solidFill>
                  <a:schemeClr val="tx1">
                    <a:lumMod val="75000"/>
                    <a:lumOff val="25000"/>
                  </a:schemeClr>
                </a:solidFill>
              </a:rPr>
              <a:t>1</a:t>
            </a:r>
          </a:p>
        </p:txBody>
      </p:sp>
      <p:sp>
        <p:nvSpPr>
          <p:cNvPr id="6" name="Content Placeholder 2">
            <a:extLst>
              <a:ext uri="{FF2B5EF4-FFF2-40B4-BE49-F238E27FC236}">
                <a16:creationId xmlns:a16="http://schemas.microsoft.com/office/drawing/2014/main" id="{B310990B-88A2-6840-8A42-FD23875E0AD1}"/>
              </a:ext>
            </a:extLst>
          </p:cNvPr>
          <p:cNvSpPr txBox="1">
            <a:spLocks/>
          </p:cNvSpPr>
          <p:nvPr/>
        </p:nvSpPr>
        <p:spPr>
          <a:xfrm>
            <a:off x="6072129" y="1456589"/>
            <a:ext cx="5372740" cy="2815608"/>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2200" b="1" dirty="0"/>
              <a:t>Non-IoT network traffic </a:t>
            </a:r>
          </a:p>
          <a:p>
            <a:r>
              <a:rPr lang="en-US" sz="2000" dirty="0"/>
              <a:t>Environmental characteristics</a:t>
            </a:r>
          </a:p>
          <a:p>
            <a:pPr lvl="1">
              <a:buFont typeface="Wingdings" pitchFamily="2" charset="2"/>
              <a:buChar char="q"/>
            </a:pPr>
            <a:r>
              <a:rPr lang="en-US" sz="2000" dirty="0"/>
              <a:t>homogeneous</a:t>
            </a:r>
          </a:p>
          <a:p>
            <a:r>
              <a:rPr lang="en-US" sz="2000" dirty="0"/>
              <a:t>Data characteristics</a:t>
            </a:r>
          </a:p>
          <a:p>
            <a:pPr lvl="1">
              <a:buFont typeface="Wingdings" pitchFamily="2" charset="2"/>
              <a:buChar char="q"/>
            </a:pPr>
            <a:r>
              <a:rPr lang="en-US" sz="2000" dirty="0"/>
              <a:t>volume</a:t>
            </a:r>
          </a:p>
          <a:p>
            <a:r>
              <a:rPr lang="en-US" sz="2000" dirty="0"/>
              <a:t>Traffic patterns are more consistent</a:t>
            </a:r>
          </a:p>
          <a:p>
            <a:endParaRPr lang="en-US" dirty="0"/>
          </a:p>
          <a:p>
            <a:endParaRPr lang="en-US" dirty="0"/>
          </a:p>
          <a:p>
            <a:endParaRPr lang="en-US" dirty="0"/>
          </a:p>
        </p:txBody>
      </p:sp>
      <p:sp>
        <p:nvSpPr>
          <p:cNvPr id="4" name="Rectangle 3">
            <a:extLst>
              <a:ext uri="{FF2B5EF4-FFF2-40B4-BE49-F238E27FC236}">
                <a16:creationId xmlns:a16="http://schemas.microsoft.com/office/drawing/2014/main" id="{437366F8-BAE9-7E47-B31B-C22B98FE285D}"/>
              </a:ext>
            </a:extLst>
          </p:cNvPr>
          <p:cNvSpPr/>
          <p:nvPr/>
        </p:nvSpPr>
        <p:spPr>
          <a:xfrm>
            <a:off x="7026285" y="6475651"/>
            <a:ext cx="5033193" cy="215444"/>
          </a:xfrm>
          <a:prstGeom prst="rect">
            <a:avLst/>
          </a:prstGeom>
        </p:spPr>
        <p:txBody>
          <a:bodyPr wrap="square">
            <a:spAutoFit/>
          </a:bodyPr>
          <a:lstStyle/>
          <a:p>
            <a:r>
              <a:rPr lang="en-US" sz="800" baseline="30000" dirty="0"/>
              <a:t>1</a:t>
            </a:r>
            <a:r>
              <a:rPr lang="en-US" sz="800" dirty="0"/>
              <a:t> https://</a:t>
            </a:r>
            <a:r>
              <a:rPr lang="en-US" sz="800" dirty="0" err="1"/>
              <a:t>www.cnn.com</a:t>
            </a:r>
            <a:r>
              <a:rPr lang="en-US" sz="800" dirty="0"/>
              <a:t>/2011/10/27/tech/web/</a:t>
            </a:r>
            <a:r>
              <a:rPr lang="en-US" sz="800" dirty="0" err="1"/>
              <a:t>netflix</a:t>
            </a:r>
            <a:r>
              <a:rPr lang="en-US" sz="800" dirty="0"/>
              <a:t>-internet-</a:t>
            </a:r>
            <a:r>
              <a:rPr lang="en-US" sz="800" dirty="0" err="1"/>
              <a:t>bandwith</a:t>
            </a:r>
            <a:r>
              <a:rPr lang="en-US" sz="800" dirty="0"/>
              <a:t>-</a:t>
            </a:r>
            <a:r>
              <a:rPr lang="en-US" sz="800" dirty="0" err="1"/>
              <a:t>mashable</a:t>
            </a:r>
            <a:r>
              <a:rPr lang="en-US" sz="800" dirty="0"/>
              <a:t>/</a:t>
            </a:r>
            <a:r>
              <a:rPr lang="en-US" sz="800" dirty="0" err="1"/>
              <a:t>index.html</a:t>
            </a:r>
            <a:endParaRPr lang="en-US" sz="800" dirty="0"/>
          </a:p>
        </p:txBody>
      </p:sp>
    </p:spTree>
    <p:extLst>
      <p:ext uri="{BB962C8B-B14F-4D97-AF65-F5344CB8AC3E}">
        <p14:creationId xmlns:p14="http://schemas.microsoft.com/office/powerpoint/2010/main" val="4028821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1569-F359-3946-A615-AC6E269669B6}"/>
              </a:ext>
            </a:extLst>
          </p:cNvPr>
          <p:cNvSpPr>
            <a:spLocks noGrp="1"/>
          </p:cNvSpPr>
          <p:nvPr>
            <p:ph type="title"/>
          </p:nvPr>
        </p:nvSpPr>
        <p:spPr>
          <a:xfrm>
            <a:off x="677334" y="221673"/>
            <a:ext cx="10821939" cy="817418"/>
          </a:xfrm>
        </p:spPr>
        <p:txBody>
          <a:bodyPr/>
          <a:lstStyle/>
          <a:p>
            <a:r>
              <a:rPr lang="en-US" b="1" dirty="0">
                <a:solidFill>
                  <a:srgbClr val="92D050"/>
                </a:solidFill>
              </a:rPr>
              <a:t>3. IoT Analysis</a:t>
            </a:r>
            <a:endParaRPr lang="en-US" dirty="0"/>
          </a:p>
        </p:txBody>
      </p:sp>
      <p:sp>
        <p:nvSpPr>
          <p:cNvPr id="3" name="Content Placeholder 2">
            <a:extLst>
              <a:ext uri="{FF2B5EF4-FFF2-40B4-BE49-F238E27FC236}">
                <a16:creationId xmlns:a16="http://schemas.microsoft.com/office/drawing/2014/main" id="{BF5C8543-9CFB-1244-9D81-E56117781820}"/>
              </a:ext>
            </a:extLst>
          </p:cNvPr>
          <p:cNvSpPr>
            <a:spLocks noGrp="1"/>
          </p:cNvSpPr>
          <p:nvPr>
            <p:ph idx="1"/>
          </p:nvPr>
        </p:nvSpPr>
        <p:spPr>
          <a:xfrm>
            <a:off x="677333" y="1205346"/>
            <a:ext cx="10724957" cy="2382981"/>
          </a:xfrm>
        </p:spPr>
        <p:txBody>
          <a:bodyPr/>
          <a:lstStyle/>
          <a:p>
            <a:r>
              <a:rPr lang="en-US" sz="2400" dirty="0"/>
              <a:t>Refers to analyzing and examining the data obtained by the IoT</a:t>
            </a:r>
          </a:p>
          <a:p>
            <a:r>
              <a:rPr lang="en-US" sz="2400" dirty="0"/>
              <a:t>Key components of collection of IoT data - sensors, network end devices, and other data storing and transmitting equipment</a:t>
            </a:r>
          </a:p>
          <a:p>
            <a:r>
              <a:rPr lang="en-US" sz="2400" dirty="0"/>
              <a:t>It is a service that runs and operationalize sophisticated analytics on massive volumes of IoT data.</a:t>
            </a:r>
          </a:p>
          <a:p>
            <a:endParaRPr lang="en-US" sz="2400" dirty="0"/>
          </a:p>
        </p:txBody>
      </p:sp>
      <p:pic>
        <p:nvPicPr>
          <p:cNvPr id="5" name="Picture 4">
            <a:extLst>
              <a:ext uri="{FF2B5EF4-FFF2-40B4-BE49-F238E27FC236}">
                <a16:creationId xmlns:a16="http://schemas.microsoft.com/office/drawing/2014/main" id="{D427E6B6-F42D-9A42-9D3B-CEF773A69E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0302" y="3458567"/>
            <a:ext cx="5999018" cy="2864396"/>
          </a:xfrm>
          <a:prstGeom prst="rect">
            <a:avLst/>
          </a:prstGeom>
        </p:spPr>
      </p:pic>
    </p:spTree>
    <p:extLst>
      <p:ext uri="{BB962C8B-B14F-4D97-AF65-F5344CB8AC3E}">
        <p14:creationId xmlns:p14="http://schemas.microsoft.com/office/powerpoint/2010/main" val="2858074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19C3-CFFD-0747-B888-88D50EDFB05E}"/>
              </a:ext>
            </a:extLst>
          </p:cNvPr>
          <p:cNvSpPr>
            <a:spLocks noGrp="1"/>
          </p:cNvSpPr>
          <p:nvPr>
            <p:ph type="title"/>
          </p:nvPr>
        </p:nvSpPr>
        <p:spPr>
          <a:xfrm>
            <a:off x="677334" y="211614"/>
            <a:ext cx="8596668" cy="734291"/>
          </a:xfrm>
        </p:spPr>
        <p:txBody>
          <a:bodyPr/>
          <a:lstStyle/>
          <a:p>
            <a:r>
              <a:rPr lang="en-US" b="1" dirty="0">
                <a:solidFill>
                  <a:srgbClr val="92D050"/>
                </a:solidFill>
              </a:rPr>
              <a:t>3. IoT Analysis - Traffic characteristics</a:t>
            </a:r>
          </a:p>
        </p:txBody>
      </p:sp>
      <p:sp>
        <p:nvSpPr>
          <p:cNvPr id="3" name="Content Placeholder 2">
            <a:extLst>
              <a:ext uri="{FF2B5EF4-FFF2-40B4-BE49-F238E27FC236}">
                <a16:creationId xmlns:a16="http://schemas.microsoft.com/office/drawing/2014/main" id="{A2CE2199-BE43-0145-B255-325BFEC3BD89}"/>
              </a:ext>
            </a:extLst>
          </p:cNvPr>
          <p:cNvSpPr>
            <a:spLocks noGrp="1"/>
          </p:cNvSpPr>
          <p:nvPr>
            <p:ph idx="1"/>
          </p:nvPr>
        </p:nvSpPr>
        <p:spPr>
          <a:xfrm>
            <a:off x="677334" y="1219200"/>
            <a:ext cx="10794230" cy="5274589"/>
          </a:xfrm>
        </p:spPr>
        <p:txBody>
          <a:bodyPr>
            <a:normAutofit fontScale="92500" lnSpcReduction="10000"/>
          </a:bodyPr>
          <a:lstStyle/>
          <a:p>
            <a:r>
              <a:rPr lang="en-US" sz="2400" dirty="0">
                <a:solidFill>
                  <a:srgbClr val="1D1608"/>
                </a:solidFill>
                <a:cs typeface="Calibri" panose="020F0502020204030204" pitchFamily="34" charset="0"/>
              </a:rPr>
              <a:t>Transmission characteristics </a:t>
            </a:r>
          </a:p>
          <a:p>
            <a:pPr lvl="1">
              <a:buFont typeface="Wingdings" pitchFamily="2" charset="2"/>
              <a:buChar char="q"/>
            </a:pPr>
            <a:r>
              <a:rPr lang="en-US" sz="2200" dirty="0">
                <a:solidFill>
                  <a:srgbClr val="1D1608"/>
                </a:solidFill>
                <a:cs typeface="Calibri" panose="020F0502020204030204" pitchFamily="34" charset="0"/>
              </a:rPr>
              <a:t>At anytime of the day</a:t>
            </a:r>
          </a:p>
          <a:p>
            <a:pPr lvl="1">
              <a:buFont typeface="Wingdings" pitchFamily="2" charset="2"/>
              <a:buChar char="q"/>
            </a:pPr>
            <a:r>
              <a:rPr lang="en-US" sz="2200" dirty="0">
                <a:solidFill>
                  <a:srgbClr val="0070C0"/>
                </a:solidFill>
                <a:cs typeface="Calibri" panose="020F0502020204030204" pitchFamily="34" charset="0"/>
              </a:rPr>
              <a:t>From locations not accessible to humans</a:t>
            </a:r>
          </a:p>
          <a:p>
            <a:pPr lvl="1">
              <a:buFont typeface="Wingdings" pitchFamily="2" charset="2"/>
              <a:buChar char="q"/>
            </a:pPr>
            <a:r>
              <a:rPr lang="en-US" sz="2200" dirty="0">
                <a:solidFill>
                  <a:srgbClr val="1D1608"/>
                </a:solidFill>
                <a:cs typeface="Calibri" panose="020F0502020204030204" pitchFamily="34" charset="0"/>
              </a:rPr>
              <a:t>May be coordinated, synchronized</a:t>
            </a:r>
          </a:p>
          <a:p>
            <a:pPr lvl="1">
              <a:buFont typeface="Wingdings" pitchFamily="2" charset="2"/>
              <a:buChar char="q"/>
            </a:pPr>
            <a:r>
              <a:rPr lang="en-US" sz="2200" dirty="0">
                <a:solidFill>
                  <a:srgbClr val="1D1608"/>
                </a:solidFill>
                <a:cs typeface="Calibri" panose="020F0502020204030204" pitchFamily="34" charset="0"/>
              </a:rPr>
              <a:t>Periodic or event-driven</a:t>
            </a:r>
          </a:p>
          <a:p>
            <a:pPr lvl="1">
              <a:buFont typeface="Wingdings" pitchFamily="2" charset="2"/>
              <a:buChar char="q"/>
            </a:pPr>
            <a:r>
              <a:rPr lang="en-US" sz="2200" dirty="0">
                <a:solidFill>
                  <a:srgbClr val="1D1608"/>
                </a:solidFill>
                <a:cs typeface="Calibri" panose="020F0502020204030204" pitchFamily="34" charset="0"/>
              </a:rPr>
              <a:t>Real time and non-real time</a:t>
            </a:r>
          </a:p>
          <a:p>
            <a:pPr lvl="1">
              <a:buFont typeface="Wingdings" pitchFamily="2" charset="2"/>
              <a:buChar char="q"/>
            </a:pPr>
            <a:r>
              <a:rPr lang="en-US" sz="2200" dirty="0">
                <a:solidFill>
                  <a:srgbClr val="1D1608"/>
                </a:solidFill>
                <a:cs typeface="Calibri" panose="020F0502020204030204" pitchFamily="34" charset="0"/>
              </a:rPr>
              <a:t>Sleep time</a:t>
            </a:r>
          </a:p>
          <a:p>
            <a:pPr lvl="1">
              <a:buFont typeface="Wingdings" pitchFamily="2" charset="2"/>
              <a:buChar char="q"/>
            </a:pPr>
            <a:r>
              <a:rPr lang="en-US" sz="2200" dirty="0">
                <a:solidFill>
                  <a:srgbClr val="0070C0"/>
                </a:solidFill>
                <a:cs typeface="Calibri" panose="020F0502020204030204" pitchFamily="34" charset="0"/>
              </a:rPr>
              <a:t>Short and small packets</a:t>
            </a:r>
          </a:p>
          <a:p>
            <a:r>
              <a:rPr lang="en-US" sz="2400" dirty="0">
                <a:solidFill>
                  <a:srgbClr val="1D1608"/>
                </a:solidFill>
                <a:cs typeface="Calibri" panose="020F0502020204030204" pitchFamily="34" charset="0"/>
              </a:rPr>
              <a:t>Properties</a:t>
            </a:r>
          </a:p>
          <a:p>
            <a:pPr lvl="1">
              <a:buFont typeface="Wingdings" pitchFamily="2" charset="2"/>
              <a:buChar char="q"/>
            </a:pPr>
            <a:r>
              <a:rPr lang="en-US" sz="2200" dirty="0">
                <a:solidFill>
                  <a:srgbClr val="1D1608"/>
                </a:solidFill>
                <a:cs typeface="Calibri" panose="020F0502020204030204" pitchFamily="34" charset="0"/>
              </a:rPr>
              <a:t>Network size &amp; Message size</a:t>
            </a:r>
          </a:p>
          <a:p>
            <a:pPr lvl="1">
              <a:buFont typeface="Wingdings" pitchFamily="2" charset="2"/>
              <a:buChar char="q"/>
            </a:pPr>
            <a:r>
              <a:rPr lang="en-US" sz="2200" dirty="0">
                <a:solidFill>
                  <a:srgbClr val="1D1608"/>
                </a:solidFill>
                <a:cs typeface="Calibri" panose="020F0502020204030204" pitchFamily="34" charset="0"/>
              </a:rPr>
              <a:t>Traffic rate &amp; interval</a:t>
            </a:r>
          </a:p>
          <a:p>
            <a:pPr lvl="1">
              <a:buFont typeface="Wingdings" pitchFamily="2" charset="2"/>
              <a:buChar char="q"/>
            </a:pPr>
            <a:r>
              <a:rPr lang="en-US" sz="2200" dirty="0">
                <a:solidFill>
                  <a:srgbClr val="1D1608"/>
                </a:solidFill>
                <a:cs typeface="Calibri" panose="020F0502020204030204" pitchFamily="34" charset="0"/>
              </a:rPr>
              <a:t>Demands on QoS</a:t>
            </a:r>
          </a:p>
          <a:p>
            <a:pPr lvl="1">
              <a:buFont typeface="Wingdings" pitchFamily="2" charset="2"/>
              <a:buChar char="q"/>
            </a:pPr>
            <a:r>
              <a:rPr lang="en-US" sz="2200" dirty="0">
                <a:solidFill>
                  <a:srgbClr val="1D1608"/>
                </a:solidFill>
                <a:cs typeface="Calibri" panose="020F0502020204030204" pitchFamily="34" charset="0"/>
              </a:rPr>
              <a:t>Energy source</a:t>
            </a:r>
          </a:p>
          <a:p>
            <a:endParaRPr lang="en-US" dirty="0"/>
          </a:p>
        </p:txBody>
      </p:sp>
      <p:grpSp>
        <p:nvGrpSpPr>
          <p:cNvPr id="5" name="Group 4">
            <a:extLst>
              <a:ext uri="{FF2B5EF4-FFF2-40B4-BE49-F238E27FC236}">
                <a16:creationId xmlns:a16="http://schemas.microsoft.com/office/drawing/2014/main" id="{1C3E06B1-9E9E-CC41-A7CA-3BA2FA130006}"/>
              </a:ext>
            </a:extLst>
          </p:cNvPr>
          <p:cNvGrpSpPr/>
          <p:nvPr/>
        </p:nvGrpSpPr>
        <p:grpSpPr>
          <a:xfrm>
            <a:off x="5691022" y="2159931"/>
            <a:ext cx="6159500" cy="3844106"/>
            <a:chOff x="5691022" y="1383078"/>
            <a:chExt cx="6159500" cy="3844106"/>
          </a:xfrm>
        </p:grpSpPr>
        <p:pic>
          <p:nvPicPr>
            <p:cNvPr id="7" name="Picture 6">
              <a:extLst>
                <a:ext uri="{FF2B5EF4-FFF2-40B4-BE49-F238E27FC236}">
                  <a16:creationId xmlns:a16="http://schemas.microsoft.com/office/drawing/2014/main" id="{04154898-DF2A-3A4B-8DC2-EC14A8643A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1022" y="1760084"/>
              <a:ext cx="6159500" cy="3467100"/>
            </a:xfrm>
            <a:prstGeom prst="rect">
              <a:avLst/>
            </a:prstGeom>
          </p:spPr>
        </p:pic>
        <p:sp>
          <p:nvSpPr>
            <p:cNvPr id="8" name="Rectangle 7">
              <a:extLst>
                <a:ext uri="{FF2B5EF4-FFF2-40B4-BE49-F238E27FC236}">
                  <a16:creationId xmlns:a16="http://schemas.microsoft.com/office/drawing/2014/main" id="{124B62DE-E78E-3649-A6F9-4464F6357646}"/>
                </a:ext>
              </a:extLst>
            </p:cNvPr>
            <p:cNvSpPr/>
            <p:nvPr/>
          </p:nvSpPr>
          <p:spPr>
            <a:xfrm rot="16200000">
              <a:off x="9990200" y="3027956"/>
              <a:ext cx="3505200" cy="215444"/>
            </a:xfrm>
            <a:prstGeom prst="rect">
              <a:avLst/>
            </a:prstGeom>
          </p:spPr>
          <p:txBody>
            <a:bodyPr wrap="square">
              <a:spAutoFit/>
            </a:bodyPr>
            <a:lstStyle/>
            <a:p>
              <a:r>
                <a:rPr lang="en-US" sz="800" dirty="0">
                  <a:solidFill>
                    <a:schemeClr val="bg2">
                      <a:lumMod val="50000"/>
                    </a:schemeClr>
                  </a:solidFill>
                </a:rPr>
                <a:t>https://</a:t>
              </a:r>
              <a:r>
                <a:rPr lang="en-US" sz="800" dirty="0" err="1">
                  <a:solidFill>
                    <a:schemeClr val="bg2">
                      <a:lumMod val="50000"/>
                    </a:schemeClr>
                  </a:solidFill>
                </a:rPr>
                <a:t>www.ericsson.com</a:t>
              </a:r>
              <a:r>
                <a:rPr lang="en-US" sz="800" dirty="0">
                  <a:solidFill>
                    <a:schemeClr val="bg2">
                      <a:lumMod val="50000"/>
                    </a:schemeClr>
                  </a:solidFill>
                </a:rPr>
                <a:t>/</a:t>
              </a:r>
              <a:r>
                <a:rPr lang="en-US" sz="800" dirty="0" err="1">
                  <a:solidFill>
                    <a:schemeClr val="bg2">
                      <a:lumMod val="50000"/>
                    </a:schemeClr>
                  </a:solidFill>
                </a:rPr>
                <a:t>en</a:t>
              </a:r>
              <a:r>
                <a:rPr lang="en-US" sz="800" dirty="0">
                  <a:solidFill>
                    <a:schemeClr val="bg2">
                      <a:lumMod val="50000"/>
                    </a:schemeClr>
                  </a:solidFill>
                </a:rPr>
                <a:t>/mobility-report/massive-</a:t>
              </a:r>
              <a:r>
                <a:rPr lang="en-US" sz="800" dirty="0" err="1">
                  <a:solidFill>
                    <a:schemeClr val="bg2">
                      <a:lumMod val="50000"/>
                    </a:schemeClr>
                  </a:solidFill>
                </a:rPr>
                <a:t>iot</a:t>
              </a:r>
              <a:r>
                <a:rPr lang="en-US" sz="800" dirty="0">
                  <a:solidFill>
                    <a:schemeClr val="bg2">
                      <a:lumMod val="50000"/>
                    </a:schemeClr>
                  </a:solidFill>
                </a:rPr>
                <a:t>-in-the-city</a:t>
              </a:r>
            </a:p>
          </p:txBody>
        </p:sp>
      </p:grpSp>
    </p:spTree>
    <p:extLst>
      <p:ext uri="{BB962C8B-B14F-4D97-AF65-F5344CB8AC3E}">
        <p14:creationId xmlns:p14="http://schemas.microsoft.com/office/powerpoint/2010/main" val="543700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70DC-5356-8A4B-BAFB-68401C785770}"/>
              </a:ext>
            </a:extLst>
          </p:cNvPr>
          <p:cNvSpPr>
            <a:spLocks noGrp="1"/>
          </p:cNvSpPr>
          <p:nvPr>
            <p:ph type="title"/>
          </p:nvPr>
        </p:nvSpPr>
        <p:spPr>
          <a:xfrm>
            <a:off x="677334" y="265043"/>
            <a:ext cx="8596668" cy="781878"/>
          </a:xfrm>
        </p:spPr>
        <p:txBody>
          <a:bodyPr/>
          <a:lstStyle/>
          <a:p>
            <a:r>
              <a:rPr lang="en-US" b="1" dirty="0"/>
              <a:t>4. IoT system monitoring – life cycle</a:t>
            </a:r>
          </a:p>
        </p:txBody>
      </p:sp>
      <p:graphicFrame>
        <p:nvGraphicFramePr>
          <p:cNvPr id="6" name="Diagram 5">
            <a:extLst>
              <a:ext uri="{FF2B5EF4-FFF2-40B4-BE49-F238E27FC236}">
                <a16:creationId xmlns:a16="http://schemas.microsoft.com/office/drawing/2014/main" id="{F9FAB585-B3B4-3744-BEA0-C2039B5A73D3}"/>
              </a:ext>
            </a:extLst>
          </p:cNvPr>
          <p:cNvGraphicFramePr/>
          <p:nvPr>
            <p:extLst>
              <p:ext uri="{D42A27DB-BD31-4B8C-83A1-F6EECF244321}">
                <p14:modId xmlns:p14="http://schemas.microsoft.com/office/powerpoint/2010/main" val="996012684"/>
              </p:ext>
            </p:extLst>
          </p:nvPr>
        </p:nvGraphicFramePr>
        <p:xfrm>
          <a:off x="2139577" y="1237129"/>
          <a:ext cx="7838141" cy="5120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659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7461-6D0D-4430-B263-B96BC0B3074D}"/>
              </a:ext>
            </a:extLst>
          </p:cNvPr>
          <p:cNvSpPr>
            <a:spLocks noGrp="1"/>
          </p:cNvSpPr>
          <p:nvPr>
            <p:ph type="title"/>
          </p:nvPr>
        </p:nvSpPr>
        <p:spPr>
          <a:xfrm>
            <a:off x="574023" y="163124"/>
            <a:ext cx="11244937" cy="792219"/>
          </a:xfrm>
        </p:spPr>
        <p:txBody>
          <a:bodyPr/>
          <a:lstStyle/>
          <a:p>
            <a:r>
              <a:rPr lang="en-US" b="1" dirty="0">
                <a:solidFill>
                  <a:srgbClr val="92D050"/>
                </a:solidFill>
              </a:rPr>
              <a:t>... but there is a dark side – some of IoT challenges</a:t>
            </a:r>
          </a:p>
        </p:txBody>
      </p:sp>
      <p:sp>
        <p:nvSpPr>
          <p:cNvPr id="3" name="Content Placeholder 2">
            <a:extLst>
              <a:ext uri="{FF2B5EF4-FFF2-40B4-BE49-F238E27FC236}">
                <a16:creationId xmlns:a16="http://schemas.microsoft.com/office/drawing/2014/main" id="{0B6B3DE7-6D1B-4DFE-BE62-F76ACA9DEA51}"/>
              </a:ext>
            </a:extLst>
          </p:cNvPr>
          <p:cNvSpPr>
            <a:spLocks noGrp="1"/>
          </p:cNvSpPr>
          <p:nvPr>
            <p:ph idx="1"/>
          </p:nvPr>
        </p:nvSpPr>
        <p:spPr>
          <a:xfrm>
            <a:off x="677334" y="1263773"/>
            <a:ext cx="10691118" cy="4822233"/>
          </a:xfrm>
        </p:spPr>
        <p:txBody>
          <a:bodyPr>
            <a:noAutofit/>
          </a:bodyPr>
          <a:lstStyle/>
          <a:p>
            <a:r>
              <a:rPr lang="en-US" sz="2200" dirty="0">
                <a:solidFill>
                  <a:schemeClr val="tx1"/>
                </a:solidFill>
              </a:rPr>
              <a:t>Hardware</a:t>
            </a:r>
          </a:p>
          <a:p>
            <a:pPr lvl="1">
              <a:buFont typeface="Wingdings" pitchFamily="2" charset="2"/>
              <a:buChar char="q"/>
            </a:pPr>
            <a:r>
              <a:rPr lang="en-US" sz="2000" dirty="0">
                <a:solidFill>
                  <a:schemeClr val="tx1"/>
                </a:solidFill>
              </a:rPr>
              <a:t>Cost of devices, battery life, physical specifications</a:t>
            </a:r>
          </a:p>
          <a:p>
            <a:r>
              <a:rPr lang="en-US" sz="2200" dirty="0">
                <a:solidFill>
                  <a:schemeClr val="tx1"/>
                </a:solidFill>
              </a:rPr>
              <a:t>Communication and networking </a:t>
            </a:r>
          </a:p>
          <a:p>
            <a:pPr lvl="1">
              <a:buFont typeface="Wingdings" pitchFamily="2" charset="2"/>
              <a:buChar char="q"/>
            </a:pPr>
            <a:r>
              <a:rPr lang="en-US" sz="2000" dirty="0">
                <a:solidFill>
                  <a:schemeClr val="tx1"/>
                </a:solidFill>
              </a:rPr>
              <a:t>Coverage - High complexity of distributed computing</a:t>
            </a:r>
          </a:p>
          <a:p>
            <a:pPr lvl="1">
              <a:buFont typeface="Wingdings" pitchFamily="2" charset="2"/>
              <a:buChar char="q"/>
            </a:pPr>
            <a:r>
              <a:rPr lang="en-US" sz="2000" dirty="0">
                <a:solidFill>
                  <a:schemeClr val="tx1"/>
                </a:solidFill>
              </a:rPr>
              <a:t>Scalability and diversity - Various communication protocols</a:t>
            </a:r>
          </a:p>
          <a:p>
            <a:pPr lvl="1">
              <a:buFont typeface="Wingdings" pitchFamily="2" charset="2"/>
              <a:buChar char="q"/>
            </a:pPr>
            <a:r>
              <a:rPr lang="en-US" sz="2000">
                <a:solidFill>
                  <a:schemeClr val="tx1"/>
                </a:solidFill>
              </a:rPr>
              <a:t>Reliability</a:t>
            </a:r>
            <a:endParaRPr lang="en-US" sz="2200" dirty="0">
              <a:solidFill>
                <a:schemeClr val="tx1"/>
              </a:solidFill>
            </a:endParaRPr>
          </a:p>
          <a:p>
            <a:r>
              <a:rPr lang="en-US" sz="2200" dirty="0">
                <a:solidFill>
                  <a:schemeClr val="tx1"/>
                </a:solidFill>
              </a:rPr>
              <a:t>Software</a:t>
            </a:r>
          </a:p>
          <a:p>
            <a:pPr lvl="1">
              <a:buFont typeface="Wingdings" pitchFamily="2" charset="2"/>
              <a:buChar char="q"/>
            </a:pPr>
            <a:r>
              <a:rPr lang="en-US" sz="2000" dirty="0">
                <a:solidFill>
                  <a:schemeClr val="tx1"/>
                </a:solidFill>
              </a:rPr>
              <a:t>Interoperability, data processing, context awareness</a:t>
            </a:r>
          </a:p>
          <a:p>
            <a:r>
              <a:rPr lang="en-US" sz="2200" dirty="0">
                <a:solidFill>
                  <a:schemeClr val="tx1"/>
                </a:solidFill>
              </a:rPr>
              <a:t>Security</a:t>
            </a:r>
          </a:p>
          <a:p>
            <a:pPr lvl="1">
              <a:buFont typeface="Wingdings" pitchFamily="2" charset="2"/>
              <a:buChar char="q"/>
            </a:pPr>
            <a:r>
              <a:rPr lang="en-US" sz="2000" dirty="0">
                <a:solidFill>
                  <a:schemeClr val="tx1"/>
                </a:solidFill>
              </a:rPr>
              <a:t>C.I.A. – Confidentiality, Integrity, and Availability</a:t>
            </a:r>
          </a:p>
          <a:p>
            <a:pPr lvl="1">
              <a:buFont typeface="Wingdings" pitchFamily="2" charset="2"/>
              <a:buChar char="q"/>
            </a:pPr>
            <a:r>
              <a:rPr lang="en-US" sz="2000" dirty="0">
                <a:solidFill>
                  <a:schemeClr val="tx1"/>
                </a:solidFill>
              </a:rPr>
              <a:t>Attack resistance</a:t>
            </a:r>
          </a:p>
        </p:txBody>
      </p:sp>
      <p:sp>
        <p:nvSpPr>
          <p:cNvPr id="4" name="Rectangle 3">
            <a:extLst>
              <a:ext uri="{FF2B5EF4-FFF2-40B4-BE49-F238E27FC236}">
                <a16:creationId xmlns:a16="http://schemas.microsoft.com/office/drawing/2014/main" id="{26B05A73-B044-3840-AEA5-473CE38CDF14}"/>
              </a:ext>
            </a:extLst>
          </p:cNvPr>
          <p:cNvSpPr/>
          <p:nvPr/>
        </p:nvSpPr>
        <p:spPr>
          <a:xfrm>
            <a:off x="472993" y="6394436"/>
            <a:ext cx="11345967" cy="215444"/>
          </a:xfrm>
          <a:prstGeom prst="rect">
            <a:avLst/>
          </a:prstGeom>
        </p:spPr>
        <p:txBody>
          <a:bodyPr wrap="square">
            <a:spAutoFit/>
          </a:bodyPr>
          <a:lstStyle/>
          <a:p>
            <a:r>
              <a:rPr lang="en-US" sz="800" dirty="0">
                <a:solidFill>
                  <a:srgbClr val="222222"/>
                </a:solidFill>
                <a:cs typeface="Arial" panose="020B0604020202020204" pitchFamily="34" charset="0"/>
              </a:rPr>
              <a:t>Zhang, Z. K. et al.(2014, November). IoT security: ongoing challenges and research opportunities. In </a:t>
            </a:r>
            <a:r>
              <a:rPr lang="en-US" sz="800" i="1" dirty="0">
                <a:solidFill>
                  <a:srgbClr val="222222"/>
                </a:solidFill>
                <a:cs typeface="Arial" panose="020B0604020202020204" pitchFamily="34" charset="0"/>
              </a:rPr>
              <a:t>Service-Oriented Computing and Applications (SOCA), 2014 IEEE 7th International Conference on</a:t>
            </a:r>
            <a:r>
              <a:rPr lang="en-US" sz="800" dirty="0">
                <a:solidFill>
                  <a:srgbClr val="222222"/>
                </a:solidFill>
                <a:cs typeface="Arial" panose="020B0604020202020204" pitchFamily="34" charset="0"/>
              </a:rPr>
              <a:t> (pp. 230-234). IEEE.</a:t>
            </a:r>
            <a:endParaRPr lang="en-US" sz="800" dirty="0">
              <a:cs typeface="Arial" panose="020B0604020202020204" pitchFamily="34" charset="0"/>
            </a:endParaRPr>
          </a:p>
        </p:txBody>
      </p:sp>
    </p:spTree>
    <p:extLst>
      <p:ext uri="{BB962C8B-B14F-4D97-AF65-F5344CB8AC3E}">
        <p14:creationId xmlns:p14="http://schemas.microsoft.com/office/powerpoint/2010/main" val="181518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8" end="8"/>
                                            </p:txEl>
                                          </p:spTgt>
                                        </p:tgtEl>
                                        <p:attrNameLst>
                                          <p:attrName>style.color</p:attrName>
                                        </p:attrNameLst>
                                      </p:cBhvr>
                                      <p:to>
                                        <a:schemeClr val="accent2"/>
                                      </p:to>
                                    </p:animClr>
                                    <p:animClr clrSpc="rgb" dir="cw">
                                      <p:cBhvr>
                                        <p:cTn id="7" dur="500" fill="hold"/>
                                        <p:tgtEl>
                                          <p:spTgt spid="3">
                                            <p:txEl>
                                              <p:pRg st="8" end="8"/>
                                            </p:txEl>
                                          </p:spTgt>
                                        </p:tgtEl>
                                        <p:attrNameLst>
                                          <p:attrName>fillcolor</p:attrName>
                                        </p:attrNameLst>
                                      </p:cBhvr>
                                      <p:to>
                                        <a:schemeClr val="accent2"/>
                                      </p:to>
                                    </p:animClr>
                                    <p:set>
                                      <p:cBhvr>
                                        <p:cTn id="8" dur="500" fill="hold"/>
                                        <p:tgtEl>
                                          <p:spTgt spid="3">
                                            <p:txEl>
                                              <p:pRg st="8" end="8"/>
                                            </p:txEl>
                                          </p:spTgt>
                                        </p:tgtEl>
                                        <p:attrNameLst>
                                          <p:attrName>fill.type</p:attrName>
                                        </p:attrNameLst>
                                      </p:cBhvr>
                                      <p:to>
                                        <p:strVal val="solid"/>
                                      </p:to>
                                    </p:set>
                                    <p:set>
                                      <p:cBhvr>
                                        <p:cTn id="9" dur="500" fill="hold"/>
                                        <p:tgtEl>
                                          <p:spTgt spid="3">
                                            <p:txEl>
                                              <p:pRg st="8" end="8"/>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9" end="9"/>
                                            </p:txEl>
                                          </p:spTgt>
                                        </p:tgtEl>
                                        <p:attrNameLst>
                                          <p:attrName>style.color</p:attrName>
                                        </p:attrNameLst>
                                      </p:cBhvr>
                                      <p:to>
                                        <a:schemeClr val="accent2"/>
                                      </p:to>
                                    </p:animClr>
                                    <p:animClr clrSpc="rgb" dir="cw">
                                      <p:cBhvr>
                                        <p:cTn id="12" dur="500" fill="hold"/>
                                        <p:tgtEl>
                                          <p:spTgt spid="3">
                                            <p:txEl>
                                              <p:pRg st="9" end="9"/>
                                            </p:txEl>
                                          </p:spTgt>
                                        </p:tgtEl>
                                        <p:attrNameLst>
                                          <p:attrName>fillcolor</p:attrName>
                                        </p:attrNameLst>
                                      </p:cBhvr>
                                      <p:to>
                                        <a:schemeClr val="accent2"/>
                                      </p:to>
                                    </p:animClr>
                                    <p:set>
                                      <p:cBhvr>
                                        <p:cTn id="13" dur="500" fill="hold"/>
                                        <p:tgtEl>
                                          <p:spTgt spid="3">
                                            <p:txEl>
                                              <p:pRg st="9" end="9"/>
                                            </p:txEl>
                                          </p:spTgt>
                                        </p:tgtEl>
                                        <p:attrNameLst>
                                          <p:attrName>fill.type</p:attrName>
                                        </p:attrNameLst>
                                      </p:cBhvr>
                                      <p:to>
                                        <p:strVal val="solid"/>
                                      </p:to>
                                    </p:set>
                                    <p:set>
                                      <p:cBhvr>
                                        <p:cTn id="14" dur="500" fill="hold"/>
                                        <p:tgtEl>
                                          <p:spTgt spid="3">
                                            <p:txEl>
                                              <p:pRg st="9" end="9"/>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10" end="10"/>
                                            </p:txEl>
                                          </p:spTgt>
                                        </p:tgtEl>
                                        <p:attrNameLst>
                                          <p:attrName>style.color</p:attrName>
                                        </p:attrNameLst>
                                      </p:cBhvr>
                                      <p:to>
                                        <a:schemeClr val="accent2"/>
                                      </p:to>
                                    </p:animClr>
                                    <p:animClr clrSpc="rgb" dir="cw">
                                      <p:cBhvr>
                                        <p:cTn id="17" dur="500" fill="hold"/>
                                        <p:tgtEl>
                                          <p:spTgt spid="3">
                                            <p:txEl>
                                              <p:pRg st="10" end="10"/>
                                            </p:txEl>
                                          </p:spTgt>
                                        </p:tgtEl>
                                        <p:attrNameLst>
                                          <p:attrName>fillcolor</p:attrName>
                                        </p:attrNameLst>
                                      </p:cBhvr>
                                      <p:to>
                                        <a:schemeClr val="accent2"/>
                                      </p:to>
                                    </p:animClr>
                                    <p:set>
                                      <p:cBhvr>
                                        <p:cTn id="18" dur="500" fill="hold"/>
                                        <p:tgtEl>
                                          <p:spTgt spid="3">
                                            <p:txEl>
                                              <p:pRg st="10" end="10"/>
                                            </p:txEl>
                                          </p:spTgt>
                                        </p:tgtEl>
                                        <p:attrNameLst>
                                          <p:attrName>fill.type</p:attrName>
                                        </p:attrNameLst>
                                      </p:cBhvr>
                                      <p:to>
                                        <p:strVal val="solid"/>
                                      </p:to>
                                    </p:set>
                                    <p:set>
                                      <p:cBhvr>
                                        <p:cTn id="19" dur="500" fill="hold"/>
                                        <p:tgtEl>
                                          <p:spTgt spid="3">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976F-DEAF-294C-AF99-CCDD8E3FA866}"/>
              </a:ext>
            </a:extLst>
          </p:cNvPr>
          <p:cNvSpPr>
            <a:spLocks noGrp="1"/>
          </p:cNvSpPr>
          <p:nvPr>
            <p:ph type="title"/>
          </p:nvPr>
        </p:nvSpPr>
        <p:spPr>
          <a:xfrm>
            <a:off x="677334" y="206271"/>
            <a:ext cx="8596668" cy="853272"/>
          </a:xfrm>
        </p:spPr>
        <p:txBody>
          <a:bodyPr/>
          <a:lstStyle/>
          <a:p>
            <a:r>
              <a:rPr lang="en-US" b="1" dirty="0">
                <a:solidFill>
                  <a:srgbClr val="92D050"/>
                </a:solidFill>
              </a:rPr>
              <a:t>IoT Security risks</a:t>
            </a:r>
          </a:p>
        </p:txBody>
      </p:sp>
      <p:sp>
        <p:nvSpPr>
          <p:cNvPr id="3" name="Content Placeholder 2">
            <a:extLst>
              <a:ext uri="{FF2B5EF4-FFF2-40B4-BE49-F238E27FC236}">
                <a16:creationId xmlns:a16="http://schemas.microsoft.com/office/drawing/2014/main" id="{03ACC272-2C1B-F74E-9939-46C2FA1638C7}"/>
              </a:ext>
            </a:extLst>
          </p:cNvPr>
          <p:cNvSpPr>
            <a:spLocks noGrp="1"/>
          </p:cNvSpPr>
          <p:nvPr>
            <p:ph idx="1"/>
          </p:nvPr>
        </p:nvSpPr>
        <p:spPr>
          <a:xfrm>
            <a:off x="501367" y="1235776"/>
            <a:ext cx="10805262" cy="3880773"/>
          </a:xfrm>
        </p:spPr>
        <p:txBody>
          <a:bodyPr>
            <a:noAutofit/>
          </a:bodyPr>
          <a:lstStyle/>
          <a:p>
            <a:r>
              <a:rPr lang="en-US" sz="2200" dirty="0"/>
              <a:t>Number of IoT device and gadgets develops each day so the security danger and potential difficulties are likewise develops alongside that.</a:t>
            </a:r>
          </a:p>
          <a:p>
            <a:r>
              <a:rPr lang="en-US" sz="2200" dirty="0"/>
              <a:t>Potential vulnerabilities are:</a:t>
            </a:r>
          </a:p>
          <a:p>
            <a:pPr lvl="1">
              <a:buFont typeface="Wingdings" pitchFamily="2" charset="2"/>
              <a:buChar char="q"/>
            </a:pPr>
            <a:r>
              <a:rPr lang="en-US" sz="2000" u="sng" dirty="0"/>
              <a:t>User</a:t>
            </a:r>
            <a:r>
              <a:rPr lang="en-US" sz="2000" dirty="0"/>
              <a:t> based</a:t>
            </a:r>
          </a:p>
          <a:p>
            <a:pPr lvl="2">
              <a:buFont typeface="Courier New" panose="02070309020205020404" pitchFamily="49" charset="0"/>
              <a:buChar char="o"/>
            </a:pPr>
            <a:r>
              <a:rPr lang="en-US" sz="2000" dirty="0"/>
              <a:t>Node capture and eavesdropping</a:t>
            </a:r>
          </a:p>
          <a:p>
            <a:pPr lvl="2">
              <a:buFont typeface="Courier New" panose="02070309020205020404" pitchFamily="49" charset="0"/>
              <a:buChar char="o"/>
            </a:pPr>
            <a:r>
              <a:rPr lang="en-US" sz="2000" dirty="0"/>
              <a:t>Controlling the data</a:t>
            </a:r>
          </a:p>
          <a:p>
            <a:pPr lvl="2">
              <a:buFont typeface="Courier New" panose="02070309020205020404" pitchFamily="49" charset="0"/>
              <a:buChar char="o"/>
            </a:pPr>
            <a:r>
              <a:rPr lang="en-US" sz="2000" dirty="0"/>
              <a:t>Access attacks and privacy attacks</a:t>
            </a:r>
          </a:p>
          <a:p>
            <a:pPr lvl="1">
              <a:buFont typeface="Wingdings" pitchFamily="2" charset="2"/>
              <a:buChar char="q"/>
            </a:pPr>
            <a:r>
              <a:rPr lang="en-US" sz="2000" u="sng" dirty="0"/>
              <a:t>System</a:t>
            </a:r>
            <a:r>
              <a:rPr lang="en-US" sz="2000" dirty="0"/>
              <a:t> based</a:t>
            </a:r>
          </a:p>
          <a:p>
            <a:pPr lvl="2">
              <a:buFont typeface="Courier New" panose="02070309020205020404" pitchFamily="49" charset="0"/>
              <a:buChar char="o"/>
            </a:pPr>
            <a:r>
              <a:rPr lang="en-US" sz="2000" dirty="0"/>
              <a:t>Distribution and denial-of-service attacks</a:t>
            </a:r>
          </a:p>
          <a:p>
            <a:pPr lvl="2">
              <a:buFont typeface="Courier New" panose="02070309020205020404" pitchFamily="49" charset="0"/>
              <a:buChar char="o"/>
            </a:pPr>
            <a:r>
              <a:rPr lang="en-US" sz="2000" dirty="0"/>
              <a:t>Complexity of vulnerability</a:t>
            </a:r>
          </a:p>
          <a:p>
            <a:pPr lvl="2">
              <a:buFont typeface="Courier New" panose="02070309020205020404" pitchFamily="49" charset="0"/>
              <a:buChar char="o"/>
            </a:pPr>
            <a:r>
              <a:rPr lang="en-US" sz="2000" dirty="0"/>
              <a:t>Bandwidth constraints</a:t>
            </a:r>
          </a:p>
          <a:p>
            <a:pPr lvl="1"/>
            <a:endParaRPr lang="en-US" sz="2000" dirty="0"/>
          </a:p>
          <a:p>
            <a:endParaRPr lang="en-US" sz="2000" dirty="0"/>
          </a:p>
        </p:txBody>
      </p:sp>
      <p:sp>
        <p:nvSpPr>
          <p:cNvPr id="4" name="Rectangle 3">
            <a:extLst>
              <a:ext uri="{FF2B5EF4-FFF2-40B4-BE49-F238E27FC236}">
                <a16:creationId xmlns:a16="http://schemas.microsoft.com/office/drawing/2014/main" id="{A97D4FA2-0A0E-524D-9699-3E942B5862F5}"/>
              </a:ext>
            </a:extLst>
          </p:cNvPr>
          <p:cNvSpPr/>
          <p:nvPr/>
        </p:nvSpPr>
        <p:spPr>
          <a:xfrm>
            <a:off x="501367" y="6416507"/>
            <a:ext cx="7398449" cy="230832"/>
          </a:xfrm>
          <a:prstGeom prst="rect">
            <a:avLst/>
          </a:prstGeom>
        </p:spPr>
        <p:txBody>
          <a:bodyPr wrap="square">
            <a:spAutoFit/>
          </a:bodyPr>
          <a:lstStyle/>
          <a:p>
            <a:r>
              <a:rPr lang="en-US" sz="900" dirty="0">
                <a:solidFill>
                  <a:srgbClr val="222222"/>
                </a:solidFill>
              </a:rPr>
              <a:t>Mendez, D. M., </a:t>
            </a:r>
            <a:r>
              <a:rPr lang="en-US" sz="900" dirty="0" err="1">
                <a:solidFill>
                  <a:srgbClr val="222222"/>
                </a:solidFill>
              </a:rPr>
              <a:t>Papapanagiotou</a:t>
            </a:r>
            <a:r>
              <a:rPr lang="en-US" sz="900" dirty="0">
                <a:solidFill>
                  <a:srgbClr val="222222"/>
                </a:solidFill>
              </a:rPr>
              <a:t>, I., &amp; Yang, B. (2017). Internet of things: Survey on security and privacy. </a:t>
            </a:r>
            <a:r>
              <a:rPr lang="en-US" sz="900" i="1" dirty="0">
                <a:solidFill>
                  <a:srgbClr val="222222"/>
                </a:solidFill>
              </a:rPr>
              <a:t>arXiv:1707.01879</a:t>
            </a:r>
            <a:r>
              <a:rPr lang="en-US" sz="900" dirty="0">
                <a:solidFill>
                  <a:srgbClr val="222222"/>
                </a:solidFill>
              </a:rPr>
              <a:t>.</a:t>
            </a:r>
            <a:endParaRPr lang="en-US" sz="900" dirty="0"/>
          </a:p>
        </p:txBody>
      </p:sp>
    </p:spTree>
    <p:extLst>
      <p:ext uri="{BB962C8B-B14F-4D97-AF65-F5344CB8AC3E}">
        <p14:creationId xmlns:p14="http://schemas.microsoft.com/office/powerpoint/2010/main" val="1589164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944D-EB63-4626-94B6-3D8F34E88601}"/>
              </a:ext>
            </a:extLst>
          </p:cNvPr>
          <p:cNvSpPr>
            <a:spLocks noGrp="1"/>
          </p:cNvSpPr>
          <p:nvPr>
            <p:ph type="title"/>
          </p:nvPr>
        </p:nvSpPr>
        <p:spPr>
          <a:xfrm>
            <a:off x="677334" y="246743"/>
            <a:ext cx="8596668" cy="1010557"/>
          </a:xfrm>
        </p:spPr>
        <p:txBody>
          <a:bodyPr/>
          <a:lstStyle/>
          <a:p>
            <a:r>
              <a:rPr lang="en-US" b="1" dirty="0">
                <a:solidFill>
                  <a:srgbClr val="92D050"/>
                </a:solidFill>
              </a:rPr>
              <a:t>Famous cybersecurity attacks</a:t>
            </a:r>
          </a:p>
        </p:txBody>
      </p:sp>
      <p:sp>
        <p:nvSpPr>
          <p:cNvPr id="3" name="Content Placeholder 2">
            <a:extLst>
              <a:ext uri="{FF2B5EF4-FFF2-40B4-BE49-F238E27FC236}">
                <a16:creationId xmlns:a16="http://schemas.microsoft.com/office/drawing/2014/main" id="{7320786E-CF9B-4FF2-860A-582123D8DD64}"/>
              </a:ext>
            </a:extLst>
          </p:cNvPr>
          <p:cNvSpPr>
            <a:spLocks noGrp="1"/>
          </p:cNvSpPr>
          <p:nvPr>
            <p:ph idx="1"/>
          </p:nvPr>
        </p:nvSpPr>
        <p:spPr>
          <a:xfrm>
            <a:off x="677334" y="1598351"/>
            <a:ext cx="10800434" cy="4356325"/>
          </a:xfrm>
        </p:spPr>
        <p:txBody>
          <a:bodyPr>
            <a:normAutofit/>
          </a:bodyPr>
          <a:lstStyle/>
          <a:p>
            <a:r>
              <a:rPr lang="en-US" sz="2000" dirty="0"/>
              <a:t>Massive target hack and the security breach at Equifax which comprised sensitive personal information. (2017)</a:t>
            </a:r>
          </a:p>
          <a:p>
            <a:r>
              <a:rPr lang="en-US" sz="2000" dirty="0" err="1"/>
              <a:t>Mirai</a:t>
            </a:r>
            <a:r>
              <a:rPr lang="en-US" sz="2000" dirty="0"/>
              <a:t> Botnet (aka </a:t>
            </a:r>
            <a:r>
              <a:rPr lang="en-US" sz="2000" dirty="0" err="1"/>
              <a:t>Dyn</a:t>
            </a:r>
            <a:r>
              <a:rPr lang="en-US" sz="2000" dirty="0"/>
              <a:t> Attack) – affected computers continually search the internet for vulnerable IoT devices and then use known default usernames and passwords to login, infecting them with malware. These devices were things like digital cameras and DVR players. (2016)</a:t>
            </a:r>
          </a:p>
          <a:p>
            <a:pPr marL="0" indent="0">
              <a:buNone/>
            </a:pPr>
            <a:endParaRPr lang="en-US" sz="2400" dirty="0"/>
          </a:p>
          <a:p>
            <a:r>
              <a:rPr lang="en-US" sz="2400" dirty="0"/>
              <a:t>Other </a:t>
            </a:r>
            <a:r>
              <a:rPr lang="en-US" sz="2400" dirty="0">
                <a:solidFill>
                  <a:srgbClr val="0070C0"/>
                </a:solidFill>
              </a:rPr>
              <a:t>attacks related to health and human well-being </a:t>
            </a:r>
            <a:r>
              <a:rPr lang="en-US" sz="2400" dirty="0"/>
              <a:t>are:</a:t>
            </a:r>
          </a:p>
          <a:p>
            <a:pPr lvl="1"/>
            <a:r>
              <a:rPr lang="en-US" sz="2000" dirty="0"/>
              <a:t>In Finland cybercriminals shut down the heating of two buildings in the city. (2016)</a:t>
            </a:r>
          </a:p>
          <a:p>
            <a:pPr lvl="1"/>
            <a:r>
              <a:rPr lang="en-US" sz="2000" dirty="0"/>
              <a:t>FDA confirmed that St. Jude Medical’s implantable cardiac devices have vulnerabilities that could allow a hacker to access a device. (2017)</a:t>
            </a:r>
          </a:p>
        </p:txBody>
      </p:sp>
    </p:spTree>
    <p:extLst>
      <p:ext uri="{BB962C8B-B14F-4D97-AF65-F5344CB8AC3E}">
        <p14:creationId xmlns:p14="http://schemas.microsoft.com/office/powerpoint/2010/main" val="3073594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E3C59-DD92-2544-9EF8-3D62BD2D8B00}"/>
              </a:ext>
            </a:extLst>
          </p:cNvPr>
          <p:cNvSpPr>
            <a:spLocks noGrp="1"/>
          </p:cNvSpPr>
          <p:nvPr>
            <p:ph type="title"/>
          </p:nvPr>
        </p:nvSpPr>
        <p:spPr>
          <a:xfrm>
            <a:off x="802025" y="110837"/>
            <a:ext cx="8596668" cy="820807"/>
          </a:xfrm>
        </p:spPr>
        <p:txBody>
          <a:bodyPr/>
          <a:lstStyle/>
          <a:p>
            <a:r>
              <a:rPr lang="en-US" b="1" dirty="0">
                <a:solidFill>
                  <a:srgbClr val="92D050"/>
                </a:solidFill>
              </a:rPr>
              <a:t>IoT security architecture</a:t>
            </a:r>
          </a:p>
        </p:txBody>
      </p:sp>
      <p:pic>
        <p:nvPicPr>
          <p:cNvPr id="7" name="Picture 6">
            <a:extLst>
              <a:ext uri="{FF2B5EF4-FFF2-40B4-BE49-F238E27FC236}">
                <a16:creationId xmlns:a16="http://schemas.microsoft.com/office/drawing/2014/main" id="{4874558D-D341-AA40-8570-2169704B38D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98207" y="931644"/>
            <a:ext cx="9344424" cy="5665644"/>
          </a:xfrm>
          <a:prstGeom prst="rect">
            <a:avLst/>
          </a:prstGeom>
        </p:spPr>
      </p:pic>
      <p:sp>
        <p:nvSpPr>
          <p:cNvPr id="8" name="Rectangle 7">
            <a:extLst>
              <a:ext uri="{FF2B5EF4-FFF2-40B4-BE49-F238E27FC236}">
                <a16:creationId xmlns:a16="http://schemas.microsoft.com/office/drawing/2014/main" id="{FE6216CF-B096-2645-AC30-586E530DDAB7}"/>
              </a:ext>
            </a:extLst>
          </p:cNvPr>
          <p:cNvSpPr/>
          <p:nvPr/>
        </p:nvSpPr>
        <p:spPr>
          <a:xfrm>
            <a:off x="1098207" y="6406487"/>
            <a:ext cx="9985430" cy="246221"/>
          </a:xfrm>
          <a:prstGeom prst="rect">
            <a:avLst/>
          </a:prstGeom>
        </p:spPr>
        <p:txBody>
          <a:bodyPr wrap="square">
            <a:spAutoFit/>
          </a:bodyPr>
          <a:lstStyle/>
          <a:p>
            <a:r>
              <a:rPr lang="en-US" sz="1000" dirty="0">
                <a:solidFill>
                  <a:srgbClr val="222222"/>
                </a:solidFill>
                <a:latin typeface="Arial" panose="020B0604020202020204" pitchFamily="34" charset="0"/>
              </a:rPr>
              <a:t>Jing, Q., </a:t>
            </a:r>
            <a:r>
              <a:rPr lang="en-US" sz="1000" dirty="0" err="1">
                <a:solidFill>
                  <a:srgbClr val="222222"/>
                </a:solidFill>
                <a:latin typeface="Arial" panose="020B0604020202020204" pitchFamily="34" charset="0"/>
              </a:rPr>
              <a:t>Vasilakos</a:t>
            </a:r>
            <a:r>
              <a:rPr lang="en-US" sz="1000" dirty="0">
                <a:solidFill>
                  <a:srgbClr val="222222"/>
                </a:solidFill>
                <a:latin typeface="Arial" panose="020B0604020202020204" pitchFamily="34" charset="0"/>
              </a:rPr>
              <a:t>, A. V., Wan, J., Lu, J., &amp; </a:t>
            </a:r>
            <a:r>
              <a:rPr lang="en-US" sz="1000" dirty="0" err="1">
                <a:solidFill>
                  <a:srgbClr val="222222"/>
                </a:solidFill>
                <a:latin typeface="Arial" panose="020B0604020202020204" pitchFamily="34" charset="0"/>
              </a:rPr>
              <a:t>Qiu</a:t>
            </a:r>
            <a:r>
              <a:rPr lang="en-US" sz="1000" dirty="0">
                <a:solidFill>
                  <a:srgbClr val="222222"/>
                </a:solidFill>
                <a:latin typeface="Arial" panose="020B0604020202020204" pitchFamily="34" charset="0"/>
              </a:rPr>
              <a:t>, D. (2014). Security of the Internet of Things: perspectives and challenges. </a:t>
            </a:r>
            <a:r>
              <a:rPr lang="en-US" sz="1000" i="1" dirty="0">
                <a:solidFill>
                  <a:srgbClr val="222222"/>
                </a:solidFill>
                <a:latin typeface="Arial" panose="020B0604020202020204" pitchFamily="34" charset="0"/>
              </a:rPr>
              <a:t>Wireless Networks</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20</a:t>
            </a:r>
            <a:r>
              <a:rPr lang="en-US" sz="1000" dirty="0">
                <a:solidFill>
                  <a:srgbClr val="222222"/>
                </a:solidFill>
                <a:latin typeface="Arial" panose="020B0604020202020204" pitchFamily="34" charset="0"/>
              </a:rPr>
              <a:t>(8), 2481-2501.</a:t>
            </a:r>
            <a:endParaRPr lang="en-US" sz="1000" dirty="0"/>
          </a:p>
        </p:txBody>
      </p:sp>
      <p:sp>
        <p:nvSpPr>
          <p:cNvPr id="3" name="Rectangle 2">
            <a:extLst>
              <a:ext uri="{FF2B5EF4-FFF2-40B4-BE49-F238E27FC236}">
                <a16:creationId xmlns:a16="http://schemas.microsoft.com/office/drawing/2014/main" id="{3CAFD5A3-50F4-7841-997E-FA6C601F719F}"/>
              </a:ext>
            </a:extLst>
          </p:cNvPr>
          <p:cNvSpPr/>
          <p:nvPr/>
        </p:nvSpPr>
        <p:spPr>
          <a:xfrm>
            <a:off x="4001984" y="1104405"/>
            <a:ext cx="902525" cy="70064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83811F36-B740-2A4C-817A-5778BE760679}"/>
              </a:ext>
            </a:extLst>
          </p:cNvPr>
          <p:cNvSpPr/>
          <p:nvPr/>
        </p:nvSpPr>
        <p:spPr>
          <a:xfrm>
            <a:off x="6845301" y="1104405"/>
            <a:ext cx="962986" cy="70064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39392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EECF-66F9-441E-92F7-9E251EEB3429}"/>
              </a:ext>
            </a:extLst>
          </p:cNvPr>
          <p:cNvSpPr>
            <a:spLocks noGrp="1"/>
          </p:cNvSpPr>
          <p:nvPr>
            <p:ph type="title"/>
          </p:nvPr>
        </p:nvSpPr>
        <p:spPr>
          <a:xfrm>
            <a:off x="677334" y="245827"/>
            <a:ext cx="10515600" cy="934752"/>
          </a:xfrm>
        </p:spPr>
        <p:txBody>
          <a:bodyPr/>
          <a:lstStyle/>
          <a:p>
            <a:r>
              <a:rPr lang="en-US" b="1" dirty="0">
                <a:solidFill>
                  <a:srgbClr val="92D050"/>
                </a:solidFill>
              </a:rPr>
              <a:t>Goal of this tutorial</a:t>
            </a:r>
          </a:p>
        </p:txBody>
      </p:sp>
      <p:sp>
        <p:nvSpPr>
          <p:cNvPr id="3" name="Content Placeholder 2">
            <a:extLst>
              <a:ext uri="{FF2B5EF4-FFF2-40B4-BE49-F238E27FC236}">
                <a16:creationId xmlns:a16="http://schemas.microsoft.com/office/drawing/2014/main" id="{B205894D-71AD-4FD0-A60D-0ADBF6C45AA1}"/>
              </a:ext>
            </a:extLst>
          </p:cNvPr>
          <p:cNvSpPr>
            <a:spLocks noGrp="1"/>
          </p:cNvSpPr>
          <p:nvPr>
            <p:ph idx="1"/>
          </p:nvPr>
        </p:nvSpPr>
        <p:spPr>
          <a:xfrm>
            <a:off x="677334" y="1540797"/>
            <a:ext cx="10890553" cy="4665131"/>
          </a:xfrm>
        </p:spPr>
        <p:txBody>
          <a:bodyPr>
            <a:normAutofit lnSpcReduction="10000"/>
          </a:bodyPr>
          <a:lstStyle/>
          <a:p>
            <a:r>
              <a:rPr lang="en-US" sz="2400" dirty="0"/>
              <a:t>Presents what is Internet of Things (IoT) </a:t>
            </a:r>
          </a:p>
          <a:p>
            <a:pPr lvl="1">
              <a:buFont typeface="Wingdings" pitchFamily="2" charset="2"/>
              <a:buChar char="q"/>
            </a:pPr>
            <a:r>
              <a:rPr lang="en-US" sz="2400" dirty="0"/>
              <a:t>Eco system, protocols, architectures, and challenges</a:t>
            </a:r>
          </a:p>
          <a:p>
            <a:pPr lvl="1">
              <a:buFont typeface="Wingdings" pitchFamily="2" charset="2"/>
              <a:buChar char="q"/>
            </a:pPr>
            <a:endParaRPr lang="en-US" sz="2200" dirty="0"/>
          </a:p>
          <a:p>
            <a:r>
              <a:rPr lang="en-US" sz="2400" dirty="0"/>
              <a:t>Presents some of the IoT vulnerabilities</a:t>
            </a:r>
          </a:p>
          <a:p>
            <a:pPr lvl="1">
              <a:buFont typeface="Wingdings" pitchFamily="2" charset="2"/>
              <a:buChar char="q"/>
            </a:pPr>
            <a:r>
              <a:rPr lang="en-US" sz="2400" dirty="0"/>
              <a:t>Vulnerabilities of IoT - security and privacy aspects</a:t>
            </a:r>
          </a:p>
          <a:p>
            <a:pPr lvl="1">
              <a:buFont typeface="Wingdings" pitchFamily="2" charset="2"/>
              <a:buChar char="q"/>
            </a:pPr>
            <a:endParaRPr lang="en-US" sz="2400" dirty="0"/>
          </a:p>
          <a:p>
            <a:r>
              <a:rPr lang="en-US" sz="2400" dirty="0"/>
              <a:t>Overview at some of the methods to overcome these vulnerabilities</a:t>
            </a:r>
          </a:p>
          <a:p>
            <a:endParaRPr lang="en-US" sz="2400" dirty="0"/>
          </a:p>
          <a:p>
            <a:r>
              <a:rPr lang="en-US" sz="2400" dirty="0"/>
              <a:t>Use a practical example of Smart Home network</a:t>
            </a:r>
          </a:p>
          <a:p>
            <a:pPr lvl="1">
              <a:buFont typeface="Wingdings" pitchFamily="2" charset="2"/>
              <a:buChar char="q"/>
            </a:pPr>
            <a:r>
              <a:rPr lang="en-US" sz="2400" dirty="0"/>
              <a:t>Present a set of methods for analyzing IoT network behavior</a:t>
            </a:r>
          </a:p>
        </p:txBody>
      </p:sp>
    </p:spTree>
    <p:extLst>
      <p:ext uri="{BB962C8B-B14F-4D97-AF65-F5344CB8AC3E}">
        <p14:creationId xmlns:p14="http://schemas.microsoft.com/office/powerpoint/2010/main" val="2408514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A9CE-6348-2D49-8591-7DF74E876875}"/>
              </a:ext>
            </a:extLst>
          </p:cNvPr>
          <p:cNvSpPr>
            <a:spLocks noGrp="1"/>
          </p:cNvSpPr>
          <p:nvPr>
            <p:ph type="title"/>
          </p:nvPr>
        </p:nvSpPr>
        <p:spPr>
          <a:xfrm>
            <a:off x="677334" y="319315"/>
            <a:ext cx="8596668" cy="640805"/>
          </a:xfrm>
        </p:spPr>
        <p:txBody>
          <a:bodyPr/>
          <a:lstStyle/>
          <a:p>
            <a:r>
              <a:rPr lang="en-US" b="1" dirty="0">
                <a:solidFill>
                  <a:srgbClr val="92D050"/>
                </a:solidFill>
              </a:rPr>
              <a:t>Application</a:t>
            </a:r>
            <a:r>
              <a:rPr lang="en-US" dirty="0"/>
              <a:t> </a:t>
            </a:r>
            <a:r>
              <a:rPr lang="en-US" b="1" dirty="0">
                <a:solidFill>
                  <a:srgbClr val="92D050"/>
                </a:solidFill>
              </a:rPr>
              <a:t>layer characteristics</a:t>
            </a:r>
          </a:p>
        </p:txBody>
      </p:sp>
      <p:sp>
        <p:nvSpPr>
          <p:cNvPr id="3" name="Content Placeholder 2">
            <a:extLst>
              <a:ext uri="{FF2B5EF4-FFF2-40B4-BE49-F238E27FC236}">
                <a16:creationId xmlns:a16="http://schemas.microsoft.com/office/drawing/2014/main" id="{66B623E0-B436-1D46-82C2-8089AB3215F3}"/>
              </a:ext>
            </a:extLst>
          </p:cNvPr>
          <p:cNvSpPr>
            <a:spLocks noGrp="1"/>
          </p:cNvSpPr>
          <p:nvPr>
            <p:ph idx="1"/>
          </p:nvPr>
        </p:nvSpPr>
        <p:spPr>
          <a:xfrm>
            <a:off x="677334" y="1760787"/>
            <a:ext cx="10828865" cy="4205298"/>
          </a:xfrm>
        </p:spPr>
        <p:txBody>
          <a:bodyPr>
            <a:normAutofit lnSpcReduction="10000"/>
          </a:bodyPr>
          <a:lstStyle/>
          <a:p>
            <a:r>
              <a:rPr lang="en-US" sz="2400" dirty="0"/>
              <a:t>Application layer – </a:t>
            </a:r>
            <a:r>
              <a:rPr lang="en-US" sz="2400" dirty="0">
                <a:solidFill>
                  <a:srgbClr val="0070C0"/>
                </a:solidFill>
              </a:rPr>
              <a:t>setting and ensuring common grounds - reaching the applications - for communication</a:t>
            </a:r>
          </a:p>
          <a:p>
            <a:endParaRPr lang="en-US" sz="2400" dirty="0">
              <a:solidFill>
                <a:srgbClr val="0070C0"/>
              </a:solidFill>
            </a:endParaRPr>
          </a:p>
          <a:p>
            <a:r>
              <a:rPr lang="en-US" sz="2400" dirty="0"/>
              <a:t>Users can access to the IoT through the application layer interface using TV, PC, mobile equipment and so forth</a:t>
            </a:r>
          </a:p>
          <a:p>
            <a:endParaRPr lang="en-US" sz="2400" dirty="0"/>
          </a:p>
          <a:p>
            <a:r>
              <a:rPr lang="en-US" sz="2400" dirty="0"/>
              <a:t>It provides the personalized services according to the needs of the users</a:t>
            </a:r>
          </a:p>
          <a:p>
            <a:endParaRPr lang="en-US" sz="2400" dirty="0"/>
          </a:p>
          <a:p>
            <a:r>
              <a:rPr lang="en-US" sz="2400" dirty="0">
                <a:solidFill>
                  <a:srgbClr val="0070C0"/>
                </a:solidFill>
              </a:rPr>
              <a:t>Can be thought of as the one that users interact with and as the one witch defines how process-to-process communications take place</a:t>
            </a:r>
          </a:p>
          <a:p>
            <a:endParaRPr lang="en-US" sz="2400" dirty="0"/>
          </a:p>
          <a:p>
            <a:endParaRPr lang="en-US" sz="2400" dirty="0"/>
          </a:p>
          <a:p>
            <a:endParaRPr lang="en-US" sz="2400" dirty="0"/>
          </a:p>
        </p:txBody>
      </p:sp>
    </p:spTree>
    <p:extLst>
      <p:ext uri="{BB962C8B-B14F-4D97-AF65-F5344CB8AC3E}">
        <p14:creationId xmlns:p14="http://schemas.microsoft.com/office/powerpoint/2010/main" val="536219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07C3D-76E0-7144-9369-AAF9DCE89E25}"/>
              </a:ext>
            </a:extLst>
          </p:cNvPr>
          <p:cNvSpPr>
            <a:spLocks noGrp="1"/>
          </p:cNvSpPr>
          <p:nvPr>
            <p:ph type="title"/>
          </p:nvPr>
        </p:nvSpPr>
        <p:spPr>
          <a:xfrm>
            <a:off x="474135" y="112093"/>
            <a:ext cx="8596668" cy="794867"/>
          </a:xfrm>
        </p:spPr>
        <p:txBody>
          <a:bodyPr/>
          <a:lstStyle/>
          <a:p>
            <a:r>
              <a:rPr lang="en-US" b="1" dirty="0">
                <a:solidFill>
                  <a:srgbClr val="92D050"/>
                </a:solidFill>
              </a:rPr>
              <a:t>Protocols in different layers</a:t>
            </a:r>
          </a:p>
        </p:txBody>
      </p:sp>
      <p:graphicFrame>
        <p:nvGraphicFramePr>
          <p:cNvPr id="8" name="Content Placeholder 7">
            <a:extLst>
              <a:ext uri="{FF2B5EF4-FFF2-40B4-BE49-F238E27FC236}">
                <a16:creationId xmlns:a16="http://schemas.microsoft.com/office/drawing/2014/main" id="{FD0C7350-1C72-AE40-B7B7-D14EF787AE09}"/>
              </a:ext>
            </a:extLst>
          </p:cNvPr>
          <p:cNvGraphicFramePr>
            <a:graphicFrameLocks noGrp="1"/>
          </p:cNvGraphicFramePr>
          <p:nvPr>
            <p:ph idx="1"/>
            <p:extLst>
              <p:ext uri="{D42A27DB-BD31-4B8C-83A1-F6EECF244321}">
                <p14:modId xmlns:p14="http://schemas.microsoft.com/office/powerpoint/2010/main" val="1882053677"/>
              </p:ext>
            </p:extLst>
          </p:nvPr>
        </p:nvGraphicFramePr>
        <p:xfrm>
          <a:off x="474135" y="1530368"/>
          <a:ext cx="11143569" cy="3139440"/>
        </p:xfrm>
        <a:graphic>
          <a:graphicData uri="http://schemas.openxmlformats.org/drawingml/2006/table">
            <a:tbl>
              <a:tblPr firstRow="1" bandRow="1">
                <a:tableStyleId>{5C22544A-7EE6-4342-B048-85BDC9FD1C3A}</a:tableStyleId>
              </a:tblPr>
              <a:tblGrid>
                <a:gridCol w="1978424">
                  <a:extLst>
                    <a:ext uri="{9D8B030D-6E8A-4147-A177-3AD203B41FA5}">
                      <a16:colId xmlns:a16="http://schemas.microsoft.com/office/drawing/2014/main" val="1263117145"/>
                    </a:ext>
                  </a:extLst>
                </a:gridCol>
                <a:gridCol w="2380343">
                  <a:extLst>
                    <a:ext uri="{9D8B030D-6E8A-4147-A177-3AD203B41FA5}">
                      <a16:colId xmlns:a16="http://schemas.microsoft.com/office/drawing/2014/main" val="3262086613"/>
                    </a:ext>
                  </a:extLst>
                </a:gridCol>
                <a:gridCol w="6784802">
                  <a:extLst>
                    <a:ext uri="{9D8B030D-6E8A-4147-A177-3AD203B41FA5}">
                      <a16:colId xmlns:a16="http://schemas.microsoft.com/office/drawing/2014/main" val="2347469806"/>
                    </a:ext>
                  </a:extLst>
                </a:gridCol>
              </a:tblGrid>
              <a:tr h="370840">
                <a:tc>
                  <a:txBody>
                    <a:bodyPr/>
                    <a:lstStyle/>
                    <a:p>
                      <a:r>
                        <a:rPr lang="en-US" dirty="0">
                          <a:solidFill>
                            <a:schemeClr val="tx1"/>
                          </a:solidFill>
                        </a:rPr>
                        <a:t>TCP/IP</a:t>
                      </a:r>
                    </a:p>
                  </a:txBody>
                  <a:tcPr/>
                </a:tc>
                <a:tc>
                  <a:txBody>
                    <a:bodyPr/>
                    <a:lstStyle/>
                    <a:p>
                      <a:r>
                        <a:rPr lang="en-US" dirty="0">
                          <a:solidFill>
                            <a:schemeClr val="tx1"/>
                          </a:solidFill>
                        </a:rPr>
                        <a:t>OSI Model</a:t>
                      </a:r>
                    </a:p>
                  </a:txBody>
                  <a:tcPr/>
                </a:tc>
                <a:tc>
                  <a:txBody>
                    <a:bodyPr/>
                    <a:lstStyle/>
                    <a:p>
                      <a:r>
                        <a:rPr lang="en-US" dirty="0">
                          <a:solidFill>
                            <a:schemeClr val="tx1"/>
                          </a:solidFill>
                        </a:rPr>
                        <a:t>Protocols</a:t>
                      </a:r>
                    </a:p>
                  </a:txBody>
                  <a:tcPr/>
                </a:tc>
                <a:extLst>
                  <a:ext uri="{0D108BD9-81ED-4DB2-BD59-A6C34878D82A}">
                    <a16:rowId xmlns:a16="http://schemas.microsoft.com/office/drawing/2014/main" val="3025316980"/>
                  </a:ext>
                </a:extLst>
              </a:tr>
              <a:tr h="370840">
                <a:tc rowSpan="3">
                  <a:txBody>
                    <a:bodyPr/>
                    <a:lstStyle/>
                    <a:p>
                      <a:pPr algn="l"/>
                      <a:r>
                        <a:rPr lang="en-US" sz="1600" u="sng" dirty="0"/>
                        <a:t>Application layer</a:t>
                      </a:r>
                    </a:p>
                  </a:txBody>
                  <a:tcPr anchor="ctr"/>
                </a:tc>
                <a:tc>
                  <a:txBody>
                    <a:bodyPr/>
                    <a:lstStyle/>
                    <a:p>
                      <a:r>
                        <a:rPr lang="en-US" sz="1600" u="sng" dirty="0"/>
                        <a:t>Application layer</a:t>
                      </a:r>
                    </a:p>
                  </a:txBody>
                  <a:tcPr/>
                </a:tc>
                <a:tc>
                  <a:txBody>
                    <a:bodyPr/>
                    <a:lstStyle/>
                    <a:p>
                      <a:r>
                        <a:rPr lang="en-US" sz="1600" dirty="0"/>
                        <a:t>DNS, DHCP, FTP, HTTP(S), IMAP, NTP, POP3, SMTP, SNMP, TFTP, Telnet, RTP, RTSP, </a:t>
                      </a:r>
                      <a:r>
                        <a:rPr lang="en-US" sz="1600" dirty="0" err="1"/>
                        <a:t>CoAP</a:t>
                      </a:r>
                      <a:r>
                        <a:rPr lang="en-US" sz="1600" dirty="0"/>
                        <a:t>, MQTT, XMPP, AMQP</a:t>
                      </a:r>
                    </a:p>
                  </a:txBody>
                  <a:tcPr/>
                </a:tc>
                <a:extLst>
                  <a:ext uri="{0D108BD9-81ED-4DB2-BD59-A6C34878D82A}">
                    <a16:rowId xmlns:a16="http://schemas.microsoft.com/office/drawing/2014/main" val="1620259840"/>
                  </a:ext>
                </a:extLst>
              </a:tr>
              <a:tr h="370840">
                <a:tc vMerge="1">
                  <a:txBody>
                    <a:bodyPr/>
                    <a:lstStyle/>
                    <a:p>
                      <a:endParaRPr lang="en-US"/>
                    </a:p>
                  </a:txBody>
                  <a:tcPr/>
                </a:tc>
                <a:tc>
                  <a:txBody>
                    <a:bodyPr/>
                    <a:lstStyle/>
                    <a:p>
                      <a:r>
                        <a:rPr lang="en-US" sz="1600" dirty="0"/>
                        <a:t>Presentation layer</a:t>
                      </a:r>
                    </a:p>
                  </a:txBody>
                  <a:tcPr/>
                </a:tc>
                <a:tc>
                  <a:txBody>
                    <a:bodyPr/>
                    <a:lstStyle/>
                    <a:p>
                      <a:r>
                        <a:rPr lang="en-US" sz="1600" dirty="0"/>
                        <a:t>JPEG, MIDI, MPEG, PICT, TIFF</a:t>
                      </a:r>
                    </a:p>
                  </a:txBody>
                  <a:tcPr/>
                </a:tc>
                <a:extLst>
                  <a:ext uri="{0D108BD9-81ED-4DB2-BD59-A6C34878D82A}">
                    <a16:rowId xmlns:a16="http://schemas.microsoft.com/office/drawing/2014/main" val="2949724036"/>
                  </a:ext>
                </a:extLst>
              </a:tr>
              <a:tr h="370840">
                <a:tc vMerge="1">
                  <a:txBody>
                    <a:bodyPr/>
                    <a:lstStyle/>
                    <a:p>
                      <a:endParaRPr lang="en-US" dirty="0"/>
                    </a:p>
                  </a:txBody>
                  <a:tcPr/>
                </a:tc>
                <a:tc>
                  <a:txBody>
                    <a:bodyPr/>
                    <a:lstStyle/>
                    <a:p>
                      <a:r>
                        <a:rPr lang="en-US" sz="1600" dirty="0"/>
                        <a:t>Session layer</a:t>
                      </a:r>
                    </a:p>
                  </a:txBody>
                  <a:tcPr/>
                </a:tc>
                <a:tc>
                  <a:txBody>
                    <a:bodyPr/>
                    <a:lstStyle/>
                    <a:p>
                      <a:r>
                        <a:rPr lang="en-US" sz="1600" dirty="0"/>
                        <a:t>NetBIOS, NFS, PAP, SCP, SQL, ZIP</a:t>
                      </a:r>
                    </a:p>
                  </a:txBody>
                  <a:tcPr/>
                </a:tc>
                <a:extLst>
                  <a:ext uri="{0D108BD9-81ED-4DB2-BD59-A6C34878D82A}">
                    <a16:rowId xmlns:a16="http://schemas.microsoft.com/office/drawing/2014/main" val="2529130557"/>
                  </a:ext>
                </a:extLst>
              </a:tr>
              <a:tr h="370840">
                <a:tc>
                  <a:txBody>
                    <a:bodyPr/>
                    <a:lstStyle/>
                    <a:p>
                      <a:r>
                        <a:rPr lang="en-US" sz="1600" dirty="0"/>
                        <a:t>Transport layer</a:t>
                      </a:r>
                    </a:p>
                  </a:txBody>
                  <a:tcPr/>
                </a:tc>
                <a:tc>
                  <a:txBody>
                    <a:bodyPr/>
                    <a:lstStyle/>
                    <a:p>
                      <a:r>
                        <a:rPr lang="en-US" sz="1600" dirty="0"/>
                        <a:t>Transportation layer</a:t>
                      </a:r>
                    </a:p>
                  </a:txBody>
                  <a:tcPr/>
                </a:tc>
                <a:tc>
                  <a:txBody>
                    <a:bodyPr/>
                    <a:lstStyle/>
                    <a:p>
                      <a:r>
                        <a:rPr lang="en-US" sz="1600" u="sng" dirty="0"/>
                        <a:t>TCP, UDP</a:t>
                      </a:r>
                    </a:p>
                  </a:txBody>
                  <a:tcPr/>
                </a:tc>
                <a:extLst>
                  <a:ext uri="{0D108BD9-81ED-4DB2-BD59-A6C34878D82A}">
                    <a16:rowId xmlns:a16="http://schemas.microsoft.com/office/drawing/2014/main" val="777219291"/>
                  </a:ext>
                </a:extLst>
              </a:tr>
              <a:tr h="370840">
                <a:tc>
                  <a:txBody>
                    <a:bodyPr/>
                    <a:lstStyle/>
                    <a:p>
                      <a:r>
                        <a:rPr lang="en-US" sz="1600" dirty="0"/>
                        <a:t>Internet layer</a:t>
                      </a:r>
                    </a:p>
                  </a:txBody>
                  <a:tcPr/>
                </a:tc>
                <a:tc>
                  <a:txBody>
                    <a:bodyPr/>
                    <a:lstStyle/>
                    <a:p>
                      <a:r>
                        <a:rPr lang="en-US" sz="1600" dirty="0"/>
                        <a:t>Network layer</a:t>
                      </a:r>
                    </a:p>
                  </a:txBody>
                  <a:tcPr/>
                </a:tc>
                <a:tc>
                  <a:txBody>
                    <a:bodyPr/>
                    <a:lstStyle/>
                    <a:p>
                      <a:r>
                        <a:rPr lang="en-US" sz="1600" dirty="0"/>
                        <a:t>ICMP, IGMP, IPsec, IPv4/IPv6, IPX, RIP</a:t>
                      </a:r>
                    </a:p>
                  </a:txBody>
                  <a:tcPr/>
                </a:tc>
                <a:extLst>
                  <a:ext uri="{0D108BD9-81ED-4DB2-BD59-A6C34878D82A}">
                    <a16:rowId xmlns:a16="http://schemas.microsoft.com/office/drawing/2014/main" val="2661812822"/>
                  </a:ext>
                </a:extLst>
              </a:tr>
              <a:tr h="370840">
                <a:tc rowSpan="2">
                  <a:txBody>
                    <a:bodyPr/>
                    <a:lstStyle/>
                    <a:p>
                      <a:pPr algn="l"/>
                      <a:r>
                        <a:rPr lang="en-US" sz="1600" dirty="0"/>
                        <a:t>Link layer</a:t>
                      </a:r>
                    </a:p>
                  </a:txBody>
                  <a:tcPr anchor="ctr"/>
                </a:tc>
                <a:tc>
                  <a:txBody>
                    <a:bodyPr/>
                    <a:lstStyle/>
                    <a:p>
                      <a:r>
                        <a:rPr lang="en-US" sz="1600" dirty="0"/>
                        <a:t>Data Link layer</a:t>
                      </a:r>
                    </a:p>
                  </a:txBody>
                  <a:tcPr/>
                </a:tc>
                <a:tc>
                  <a:txBody>
                    <a:bodyPr/>
                    <a:lstStyle/>
                    <a:p>
                      <a:r>
                        <a:rPr lang="en-US" sz="1600" dirty="0"/>
                        <a:t>ARP, ATM, CDP, FDDI, Frame Relay, HDLC, MPLS, PPP, STP, Token Ring</a:t>
                      </a:r>
                    </a:p>
                  </a:txBody>
                  <a:tcPr/>
                </a:tc>
                <a:extLst>
                  <a:ext uri="{0D108BD9-81ED-4DB2-BD59-A6C34878D82A}">
                    <a16:rowId xmlns:a16="http://schemas.microsoft.com/office/drawing/2014/main" val="447459890"/>
                  </a:ext>
                </a:extLst>
              </a:tr>
              <a:tr h="0">
                <a:tc vMerge="1">
                  <a:txBody>
                    <a:bodyPr/>
                    <a:lstStyle/>
                    <a:p>
                      <a:endParaRPr lang="en-US" dirty="0"/>
                    </a:p>
                  </a:txBody>
                  <a:tcPr anchor="ctr"/>
                </a:tc>
                <a:tc>
                  <a:txBody>
                    <a:bodyPr/>
                    <a:lstStyle/>
                    <a:p>
                      <a:r>
                        <a:rPr lang="en-US" sz="1600" dirty="0"/>
                        <a:t>Physical layer</a:t>
                      </a:r>
                    </a:p>
                  </a:txBody>
                  <a:tcPr/>
                </a:tc>
                <a:tc>
                  <a:txBody>
                    <a:bodyPr/>
                    <a:lstStyle/>
                    <a:p>
                      <a:r>
                        <a:rPr lang="en-US" sz="1600" dirty="0"/>
                        <a:t>Bluetooth, Ethernet, DSL, ISDN, 802.11 Wi-Fi</a:t>
                      </a:r>
                    </a:p>
                  </a:txBody>
                  <a:tcPr/>
                </a:tc>
                <a:extLst>
                  <a:ext uri="{0D108BD9-81ED-4DB2-BD59-A6C34878D82A}">
                    <a16:rowId xmlns:a16="http://schemas.microsoft.com/office/drawing/2014/main" val="3247311147"/>
                  </a:ext>
                </a:extLst>
              </a:tr>
            </a:tbl>
          </a:graphicData>
        </a:graphic>
      </p:graphicFrame>
      <p:sp>
        <p:nvSpPr>
          <p:cNvPr id="3" name="Rectangle 2">
            <a:extLst>
              <a:ext uri="{FF2B5EF4-FFF2-40B4-BE49-F238E27FC236}">
                <a16:creationId xmlns:a16="http://schemas.microsoft.com/office/drawing/2014/main" id="{B6D2F207-DF17-0045-9622-E0A10237D67C}"/>
              </a:ext>
            </a:extLst>
          </p:cNvPr>
          <p:cNvSpPr/>
          <p:nvPr/>
        </p:nvSpPr>
        <p:spPr>
          <a:xfrm>
            <a:off x="474134" y="6445445"/>
            <a:ext cx="11143569" cy="246221"/>
          </a:xfrm>
          <a:prstGeom prst="rect">
            <a:avLst/>
          </a:prstGeom>
        </p:spPr>
        <p:txBody>
          <a:bodyPr wrap="square">
            <a:spAutoFit/>
          </a:bodyPr>
          <a:lstStyle/>
          <a:p>
            <a:r>
              <a:rPr lang="en-US" sz="1000" dirty="0" err="1">
                <a:solidFill>
                  <a:srgbClr val="222222"/>
                </a:solidFill>
                <a:latin typeface="Arial" panose="020B0604020202020204" pitchFamily="34" charset="0"/>
              </a:rPr>
              <a:t>Dizdarevic</a:t>
            </a:r>
            <a:r>
              <a:rPr lang="en-US" sz="1000" dirty="0">
                <a:solidFill>
                  <a:srgbClr val="222222"/>
                </a:solidFill>
                <a:latin typeface="Arial" panose="020B0604020202020204" pitchFamily="34" charset="0"/>
              </a:rPr>
              <a:t>, J. et. al. (2018). Survey of Communication Protocols for Internet-of-Things and Related Challenges of Fog and Cloud Computing Integration. </a:t>
            </a:r>
            <a:r>
              <a:rPr lang="en-US" sz="1000" i="1" dirty="0" err="1">
                <a:solidFill>
                  <a:srgbClr val="222222"/>
                </a:solidFill>
                <a:latin typeface="Arial" panose="020B0604020202020204" pitchFamily="34" charset="0"/>
              </a:rPr>
              <a:t>arXiv</a:t>
            </a:r>
            <a:r>
              <a:rPr lang="en-US" sz="1000" i="1" dirty="0">
                <a:solidFill>
                  <a:srgbClr val="222222"/>
                </a:solidFill>
                <a:latin typeface="Arial" panose="020B0604020202020204" pitchFamily="34" charset="0"/>
              </a:rPr>
              <a:t> preprint arXiv:1804.01747</a:t>
            </a:r>
            <a:r>
              <a:rPr lang="en-US" sz="1000" dirty="0">
                <a:solidFill>
                  <a:srgbClr val="222222"/>
                </a:solidFill>
                <a:latin typeface="Arial" panose="020B0604020202020204" pitchFamily="34" charset="0"/>
              </a:rPr>
              <a:t>.</a:t>
            </a:r>
            <a:endParaRPr lang="en-US" sz="1000" dirty="0"/>
          </a:p>
        </p:txBody>
      </p:sp>
      <p:sp>
        <p:nvSpPr>
          <p:cNvPr id="6" name="Rectangle 5">
            <a:extLst>
              <a:ext uri="{FF2B5EF4-FFF2-40B4-BE49-F238E27FC236}">
                <a16:creationId xmlns:a16="http://schemas.microsoft.com/office/drawing/2014/main" id="{FD4C9336-2F48-9247-B8B9-5011EB9E6331}"/>
              </a:ext>
            </a:extLst>
          </p:cNvPr>
          <p:cNvSpPr/>
          <p:nvPr/>
        </p:nvSpPr>
        <p:spPr>
          <a:xfrm>
            <a:off x="1708879" y="5112945"/>
            <a:ext cx="8649324" cy="769441"/>
          </a:xfrm>
          <a:prstGeom prst="rect">
            <a:avLst/>
          </a:prstGeom>
        </p:spPr>
        <p:txBody>
          <a:bodyPr wrap="square">
            <a:spAutoFit/>
          </a:bodyPr>
          <a:lstStyle/>
          <a:p>
            <a:pPr algn="ctr"/>
            <a:r>
              <a:rPr lang="en-US" sz="2200" dirty="0">
                <a:solidFill>
                  <a:srgbClr val="0070C0"/>
                </a:solidFill>
              </a:rPr>
              <a:t>Protocols are required in order to identify the spoken language of the IoT devices</a:t>
            </a:r>
          </a:p>
        </p:txBody>
      </p:sp>
    </p:spTree>
    <p:extLst>
      <p:ext uri="{BB962C8B-B14F-4D97-AF65-F5344CB8AC3E}">
        <p14:creationId xmlns:p14="http://schemas.microsoft.com/office/powerpoint/2010/main" val="3143480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115A-F1DE-7B43-A89F-DC18DABB4B15}"/>
              </a:ext>
            </a:extLst>
          </p:cNvPr>
          <p:cNvSpPr>
            <a:spLocks noGrp="1"/>
          </p:cNvSpPr>
          <p:nvPr>
            <p:ph type="title"/>
          </p:nvPr>
        </p:nvSpPr>
        <p:spPr>
          <a:xfrm>
            <a:off x="677334" y="145143"/>
            <a:ext cx="8596668" cy="754743"/>
          </a:xfrm>
        </p:spPr>
        <p:txBody>
          <a:bodyPr/>
          <a:lstStyle/>
          <a:p>
            <a:r>
              <a:rPr lang="en-US" b="1" dirty="0">
                <a:solidFill>
                  <a:srgbClr val="92D050"/>
                </a:solidFill>
              </a:rPr>
              <a:t>IoT data characteristics and challenges</a:t>
            </a:r>
          </a:p>
        </p:txBody>
      </p:sp>
      <p:sp>
        <p:nvSpPr>
          <p:cNvPr id="3" name="Content Placeholder 2">
            <a:extLst>
              <a:ext uri="{FF2B5EF4-FFF2-40B4-BE49-F238E27FC236}">
                <a16:creationId xmlns:a16="http://schemas.microsoft.com/office/drawing/2014/main" id="{ADC2188C-451B-9A47-A257-4DAA7B175358}"/>
              </a:ext>
            </a:extLst>
          </p:cNvPr>
          <p:cNvSpPr>
            <a:spLocks noGrp="1"/>
          </p:cNvSpPr>
          <p:nvPr>
            <p:ph idx="1"/>
          </p:nvPr>
        </p:nvSpPr>
        <p:spPr>
          <a:xfrm>
            <a:off x="677334" y="1334502"/>
            <a:ext cx="8113740" cy="4986785"/>
          </a:xfrm>
        </p:spPr>
        <p:txBody>
          <a:bodyPr>
            <a:normAutofit lnSpcReduction="10000"/>
          </a:bodyPr>
          <a:lstStyle/>
          <a:p>
            <a:r>
              <a:rPr lang="en-US" sz="2200" dirty="0"/>
              <a:t>Data collection challenges</a:t>
            </a:r>
          </a:p>
          <a:p>
            <a:pPr lvl="1">
              <a:buFont typeface="Wingdings" pitchFamily="2" charset="2"/>
              <a:buChar char="q"/>
            </a:pPr>
            <a:r>
              <a:rPr lang="en-US" sz="2000" dirty="0"/>
              <a:t>Smart devices generate data on a continuous manner </a:t>
            </a:r>
          </a:p>
          <a:p>
            <a:pPr lvl="1">
              <a:buFont typeface="Wingdings" pitchFamily="2" charset="2"/>
              <a:buChar char="q"/>
            </a:pPr>
            <a:r>
              <a:rPr lang="en-US" sz="2000" dirty="0"/>
              <a:t>Data generation varies for different devices – processing data with different generation rates is a challenge</a:t>
            </a:r>
            <a:endParaRPr lang="en-US" sz="2000" dirty="0">
              <a:solidFill>
                <a:srgbClr val="FF0000"/>
              </a:solidFill>
            </a:endParaRPr>
          </a:p>
          <a:p>
            <a:pPr lvl="1">
              <a:buFont typeface="Wingdings" pitchFamily="2" charset="2"/>
              <a:buChar char="q"/>
            </a:pPr>
            <a:r>
              <a:rPr lang="en-US" sz="2000" dirty="0"/>
              <a:t>Heterogeneous sources</a:t>
            </a:r>
          </a:p>
          <a:p>
            <a:pPr lvl="1">
              <a:buFont typeface="Wingdings" pitchFamily="2" charset="2"/>
              <a:buChar char="q"/>
            </a:pPr>
            <a:r>
              <a:rPr lang="en-US" sz="2000" dirty="0"/>
              <a:t>Dynamic nature of data – moving sensors like cars</a:t>
            </a:r>
          </a:p>
          <a:p>
            <a:pPr lvl="1"/>
            <a:endParaRPr lang="en-US" sz="2000" dirty="0"/>
          </a:p>
          <a:p>
            <a:r>
              <a:rPr lang="en-US" sz="2200" dirty="0"/>
              <a:t>Quality of collected data</a:t>
            </a:r>
          </a:p>
          <a:p>
            <a:pPr lvl="1">
              <a:buFont typeface="Wingdings" pitchFamily="2" charset="2"/>
              <a:buChar char="q"/>
            </a:pPr>
            <a:r>
              <a:rPr lang="en-US" sz="2000" dirty="0"/>
              <a:t>Error in measurements or precision of data collection</a:t>
            </a:r>
          </a:p>
          <a:p>
            <a:pPr lvl="1">
              <a:buFont typeface="Wingdings" pitchFamily="2" charset="2"/>
              <a:buChar char="q"/>
            </a:pPr>
            <a:r>
              <a:rPr lang="en-US" sz="2000" dirty="0"/>
              <a:t>Devices’ noise in the environment</a:t>
            </a:r>
          </a:p>
          <a:p>
            <a:pPr lvl="1">
              <a:buFont typeface="Wingdings" pitchFamily="2" charset="2"/>
              <a:buChar char="q"/>
            </a:pPr>
            <a:r>
              <a:rPr lang="en-US" sz="2000" dirty="0"/>
              <a:t>Discrete observation and measurement</a:t>
            </a:r>
          </a:p>
          <a:p>
            <a:pPr lvl="1">
              <a:buFont typeface="Wingdings" pitchFamily="2" charset="2"/>
              <a:buChar char="q"/>
            </a:pPr>
            <a:r>
              <a:rPr lang="en-US" sz="2000" dirty="0"/>
              <a:t>Trustworthy sources</a:t>
            </a:r>
          </a:p>
          <a:p>
            <a:endParaRPr lang="en-US" sz="2000" dirty="0"/>
          </a:p>
          <a:p>
            <a:endParaRPr lang="en-US" sz="2000" dirty="0"/>
          </a:p>
        </p:txBody>
      </p:sp>
      <p:sp>
        <p:nvSpPr>
          <p:cNvPr id="7" name="Rectangle 6">
            <a:extLst>
              <a:ext uri="{FF2B5EF4-FFF2-40B4-BE49-F238E27FC236}">
                <a16:creationId xmlns:a16="http://schemas.microsoft.com/office/drawing/2014/main" id="{0A86FD50-A1BF-BA49-A696-F136F85651F2}"/>
              </a:ext>
            </a:extLst>
          </p:cNvPr>
          <p:cNvSpPr/>
          <p:nvPr/>
        </p:nvSpPr>
        <p:spPr>
          <a:xfrm>
            <a:off x="9167124" y="5450875"/>
            <a:ext cx="2845342" cy="553998"/>
          </a:xfrm>
          <a:prstGeom prst="rect">
            <a:avLst/>
          </a:prstGeom>
        </p:spPr>
        <p:txBody>
          <a:bodyPr wrap="square">
            <a:spAutoFit/>
          </a:bodyPr>
          <a:lstStyle/>
          <a:p>
            <a:r>
              <a:rPr lang="en-US" sz="1000" dirty="0" err="1">
                <a:solidFill>
                  <a:srgbClr val="222222"/>
                </a:solidFill>
                <a:latin typeface="Arial" panose="020B0604020202020204" pitchFamily="34" charset="0"/>
              </a:rPr>
              <a:t>Mahdavinejad</a:t>
            </a:r>
            <a:r>
              <a:rPr lang="en-US" sz="1000" dirty="0">
                <a:solidFill>
                  <a:srgbClr val="222222"/>
                </a:solidFill>
                <a:latin typeface="Arial" panose="020B0604020202020204" pitchFamily="34" charset="0"/>
              </a:rPr>
              <a:t>, M. S. et al. (2017). Machine learning for Internet of Things data analysis: A survey. </a:t>
            </a:r>
            <a:r>
              <a:rPr lang="en-US" sz="1000" i="1" dirty="0">
                <a:solidFill>
                  <a:srgbClr val="222222"/>
                </a:solidFill>
                <a:latin typeface="Arial" panose="020B0604020202020204" pitchFamily="34" charset="0"/>
              </a:rPr>
              <a:t>Digital Communications and Networks</a:t>
            </a:r>
            <a:r>
              <a:rPr lang="en-US" sz="1000" dirty="0">
                <a:solidFill>
                  <a:srgbClr val="222222"/>
                </a:solidFill>
                <a:latin typeface="Arial" panose="020B0604020202020204" pitchFamily="34" charset="0"/>
              </a:rPr>
              <a:t>.</a:t>
            </a:r>
            <a:endParaRPr lang="en-US" sz="1000" dirty="0"/>
          </a:p>
        </p:txBody>
      </p:sp>
      <p:pic>
        <p:nvPicPr>
          <p:cNvPr id="8" name="Picture 7">
            <a:extLst>
              <a:ext uri="{FF2B5EF4-FFF2-40B4-BE49-F238E27FC236}">
                <a16:creationId xmlns:a16="http://schemas.microsoft.com/office/drawing/2014/main" id="{4465C1E1-A005-F247-965D-DD56F2838FF9}"/>
              </a:ext>
            </a:extLst>
          </p:cNvPr>
          <p:cNvPicPr>
            <a:picLocks noChangeAspect="1"/>
          </p:cNvPicPr>
          <p:nvPr/>
        </p:nvPicPr>
        <p:blipFill>
          <a:blip r:embed="rId3"/>
          <a:stretch>
            <a:fillRect/>
          </a:stretch>
        </p:blipFill>
        <p:spPr>
          <a:xfrm>
            <a:off x="8884333" y="1155554"/>
            <a:ext cx="2938863" cy="4055630"/>
          </a:xfrm>
          <a:prstGeom prst="rect">
            <a:avLst/>
          </a:prstGeom>
        </p:spPr>
      </p:pic>
    </p:spTree>
    <p:extLst>
      <p:ext uri="{BB962C8B-B14F-4D97-AF65-F5344CB8AC3E}">
        <p14:creationId xmlns:p14="http://schemas.microsoft.com/office/powerpoint/2010/main" val="2899267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9237-CF72-46D4-8C64-DB771379AE31}"/>
              </a:ext>
            </a:extLst>
          </p:cNvPr>
          <p:cNvSpPr>
            <a:spLocks noGrp="1"/>
          </p:cNvSpPr>
          <p:nvPr>
            <p:ph type="title"/>
          </p:nvPr>
        </p:nvSpPr>
        <p:spPr>
          <a:xfrm>
            <a:off x="529620" y="148357"/>
            <a:ext cx="9256523" cy="870695"/>
          </a:xfrm>
        </p:spPr>
        <p:txBody>
          <a:bodyPr/>
          <a:lstStyle/>
          <a:p>
            <a:r>
              <a:rPr lang="en-US" b="1" dirty="0">
                <a:solidFill>
                  <a:srgbClr val="92D050"/>
                </a:solidFill>
              </a:rPr>
              <a:t>Analytical capabilities</a:t>
            </a:r>
          </a:p>
        </p:txBody>
      </p:sp>
      <p:sp>
        <p:nvSpPr>
          <p:cNvPr id="3" name="Content Placeholder 2">
            <a:extLst>
              <a:ext uri="{FF2B5EF4-FFF2-40B4-BE49-F238E27FC236}">
                <a16:creationId xmlns:a16="http://schemas.microsoft.com/office/drawing/2014/main" id="{60142A91-E364-460E-A221-63B8BD4E9C2B}"/>
              </a:ext>
            </a:extLst>
          </p:cNvPr>
          <p:cNvSpPr>
            <a:spLocks noGrp="1"/>
          </p:cNvSpPr>
          <p:nvPr>
            <p:ph idx="1"/>
          </p:nvPr>
        </p:nvSpPr>
        <p:spPr>
          <a:xfrm>
            <a:off x="529620" y="1243475"/>
            <a:ext cx="11091362" cy="4827125"/>
          </a:xfrm>
        </p:spPr>
        <p:txBody>
          <a:bodyPr>
            <a:normAutofit fontScale="92500" lnSpcReduction="20000"/>
          </a:bodyPr>
          <a:lstStyle/>
          <a:p>
            <a:r>
              <a:rPr lang="en-US" sz="2400" dirty="0">
                <a:solidFill>
                  <a:srgbClr val="0070C0"/>
                </a:solidFill>
              </a:rPr>
              <a:t>Intelligent processing and analysis of the data </a:t>
            </a:r>
            <a:r>
              <a:rPr lang="en-US" sz="2400" dirty="0"/>
              <a:t>is the key to developing smart IoT applications.</a:t>
            </a:r>
          </a:p>
          <a:p>
            <a:endParaRPr lang="en-US" sz="2400" dirty="0"/>
          </a:p>
          <a:p>
            <a:r>
              <a:rPr lang="en-US" sz="2400" dirty="0"/>
              <a:t>Classification of </a:t>
            </a:r>
            <a:r>
              <a:rPr lang="en-US" sz="2400" dirty="0">
                <a:solidFill>
                  <a:srgbClr val="0070C0"/>
                </a:solidFill>
              </a:rPr>
              <a:t>analytical capabilities</a:t>
            </a:r>
            <a:r>
              <a:rPr lang="en-US" sz="2400" dirty="0"/>
              <a:t> consisting of five categories:</a:t>
            </a:r>
          </a:p>
          <a:p>
            <a:pPr lvl="1">
              <a:buFont typeface="Wingdings" pitchFamily="2" charset="2"/>
              <a:buChar char="q"/>
            </a:pPr>
            <a:r>
              <a:rPr lang="en-US" sz="2200" dirty="0"/>
              <a:t>Descriptive – What happened?</a:t>
            </a:r>
          </a:p>
          <a:p>
            <a:pPr lvl="1">
              <a:buFont typeface="Wingdings" pitchFamily="2" charset="2"/>
              <a:buChar char="q"/>
            </a:pPr>
            <a:r>
              <a:rPr lang="en-US" sz="2200" dirty="0"/>
              <a:t>Diagnostic – Why something has happened?</a:t>
            </a:r>
          </a:p>
          <a:p>
            <a:pPr lvl="1">
              <a:buFont typeface="Wingdings" pitchFamily="2" charset="2"/>
              <a:buChar char="q"/>
            </a:pPr>
            <a:r>
              <a:rPr lang="en-US" sz="2200" dirty="0"/>
              <a:t>Discovery –  What happened that we don’t know about?</a:t>
            </a:r>
          </a:p>
          <a:p>
            <a:pPr lvl="1">
              <a:buFont typeface="Wingdings" pitchFamily="2" charset="2"/>
              <a:buChar char="q"/>
            </a:pPr>
            <a:r>
              <a:rPr lang="en-US" sz="2200" dirty="0"/>
              <a:t>Predictive –  What is likely to happen?</a:t>
            </a:r>
          </a:p>
          <a:p>
            <a:pPr lvl="1">
              <a:buFont typeface="Wingdings" pitchFamily="2" charset="2"/>
              <a:buChar char="q"/>
            </a:pPr>
            <a:r>
              <a:rPr lang="en-US" sz="2200" dirty="0"/>
              <a:t>Prescriptive – What if?</a:t>
            </a:r>
          </a:p>
          <a:p>
            <a:pPr lvl="1">
              <a:buFont typeface="Wingdings" pitchFamily="2" charset="2"/>
              <a:buChar char="q"/>
            </a:pPr>
            <a:endParaRPr lang="en-US" sz="2200" dirty="0"/>
          </a:p>
          <a:p>
            <a:r>
              <a:rPr lang="en-US" sz="2400" dirty="0"/>
              <a:t>The </a:t>
            </a:r>
            <a:r>
              <a:rPr lang="en-US" sz="2400" dirty="0">
                <a:solidFill>
                  <a:srgbClr val="0070C0"/>
                </a:solidFill>
              </a:rPr>
              <a:t>need to deal with network traffic </a:t>
            </a:r>
            <a:r>
              <a:rPr lang="en-US" sz="2400" dirty="0"/>
              <a:t>patterns, large datasets and multidimensional spaces of flow and packet attributes is one of the reasons for using ML in this field.</a:t>
            </a:r>
          </a:p>
        </p:txBody>
      </p:sp>
      <p:sp>
        <p:nvSpPr>
          <p:cNvPr id="8" name="Rectangle 7">
            <a:extLst>
              <a:ext uri="{FF2B5EF4-FFF2-40B4-BE49-F238E27FC236}">
                <a16:creationId xmlns:a16="http://schemas.microsoft.com/office/drawing/2014/main" id="{080ED53B-138A-4842-AD17-8202C7CA4785}"/>
              </a:ext>
            </a:extLst>
          </p:cNvPr>
          <p:cNvSpPr/>
          <p:nvPr/>
        </p:nvSpPr>
        <p:spPr>
          <a:xfrm>
            <a:off x="529620" y="6457890"/>
            <a:ext cx="9583371" cy="400110"/>
          </a:xfrm>
          <a:prstGeom prst="rect">
            <a:avLst/>
          </a:prstGeom>
        </p:spPr>
        <p:txBody>
          <a:bodyPr wrap="square">
            <a:spAutoFit/>
          </a:bodyPr>
          <a:lstStyle/>
          <a:p>
            <a:r>
              <a:rPr lang="en-US" sz="1000" dirty="0" err="1">
                <a:solidFill>
                  <a:srgbClr val="222222"/>
                </a:solidFill>
                <a:latin typeface="Arial" panose="020B0604020202020204" pitchFamily="34" charset="0"/>
              </a:rPr>
              <a:t>Siow</a:t>
            </a:r>
            <a:r>
              <a:rPr lang="en-US" sz="1000" dirty="0">
                <a:solidFill>
                  <a:srgbClr val="222222"/>
                </a:solidFill>
                <a:latin typeface="Arial" panose="020B0604020202020204" pitchFamily="34" charset="0"/>
              </a:rPr>
              <a:t>, E., </a:t>
            </a:r>
            <a:r>
              <a:rPr lang="en-US" sz="1000" dirty="0" err="1">
                <a:solidFill>
                  <a:srgbClr val="222222"/>
                </a:solidFill>
                <a:latin typeface="Arial" panose="020B0604020202020204" pitchFamily="34" charset="0"/>
              </a:rPr>
              <a:t>Tiropanis</a:t>
            </a:r>
            <a:r>
              <a:rPr lang="en-US" sz="1000" dirty="0">
                <a:solidFill>
                  <a:srgbClr val="222222"/>
                </a:solidFill>
                <a:latin typeface="Arial" panose="020B0604020202020204" pitchFamily="34" charset="0"/>
              </a:rPr>
              <a:t>, T., &amp; Hall, W. (2018). Analytics for the Internet of Things: A Survey. </a:t>
            </a:r>
            <a:r>
              <a:rPr lang="en-US" sz="1000" i="1" dirty="0">
                <a:solidFill>
                  <a:srgbClr val="222222"/>
                </a:solidFill>
                <a:latin typeface="Arial" panose="020B0604020202020204" pitchFamily="34" charset="0"/>
              </a:rPr>
              <a:t>ACM Computing Surveys (CSUR)</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51</a:t>
            </a:r>
            <a:r>
              <a:rPr lang="en-US" sz="1000" dirty="0">
                <a:solidFill>
                  <a:srgbClr val="222222"/>
                </a:solidFill>
                <a:latin typeface="Arial" panose="020B0604020202020204" pitchFamily="34" charset="0"/>
              </a:rPr>
              <a:t>(4), 74.</a:t>
            </a:r>
          </a:p>
          <a:p>
            <a:endParaRPr lang="en-US" sz="10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660203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E328-685A-CD40-8ADC-3749EE128D0E}"/>
              </a:ext>
            </a:extLst>
          </p:cNvPr>
          <p:cNvSpPr>
            <a:spLocks noGrp="1"/>
          </p:cNvSpPr>
          <p:nvPr>
            <p:ph type="title"/>
          </p:nvPr>
        </p:nvSpPr>
        <p:spPr>
          <a:xfrm>
            <a:off x="677334" y="217714"/>
            <a:ext cx="10785796" cy="789451"/>
          </a:xfrm>
        </p:spPr>
        <p:txBody>
          <a:bodyPr/>
          <a:lstStyle/>
          <a:p>
            <a:r>
              <a:rPr lang="en-US" b="1" dirty="0">
                <a:solidFill>
                  <a:srgbClr val="92D050"/>
                </a:solidFill>
              </a:rPr>
              <a:t>What is Data Science (DS)?</a:t>
            </a:r>
          </a:p>
        </p:txBody>
      </p:sp>
      <p:sp>
        <p:nvSpPr>
          <p:cNvPr id="3" name="Content Placeholder 2">
            <a:extLst>
              <a:ext uri="{FF2B5EF4-FFF2-40B4-BE49-F238E27FC236}">
                <a16:creationId xmlns:a16="http://schemas.microsoft.com/office/drawing/2014/main" id="{8ED4423A-F082-9B47-8FB5-FB5D72309456}"/>
              </a:ext>
            </a:extLst>
          </p:cNvPr>
          <p:cNvSpPr>
            <a:spLocks noGrp="1"/>
          </p:cNvSpPr>
          <p:nvPr>
            <p:ph idx="1"/>
          </p:nvPr>
        </p:nvSpPr>
        <p:spPr>
          <a:xfrm>
            <a:off x="503583" y="1250842"/>
            <a:ext cx="11370365" cy="5607157"/>
          </a:xfrm>
        </p:spPr>
        <p:txBody>
          <a:bodyPr>
            <a:normAutofit/>
          </a:bodyPr>
          <a:lstStyle/>
          <a:p>
            <a:r>
              <a:rPr lang="en-US" sz="2200" dirty="0"/>
              <a:t>DS uses scientific methods, processes, algorithms and systems to </a:t>
            </a:r>
            <a:r>
              <a:rPr lang="en-US" sz="2200" dirty="0">
                <a:solidFill>
                  <a:srgbClr val="0070C0"/>
                </a:solidFill>
              </a:rPr>
              <a:t>extract knowledge and insights from data</a:t>
            </a:r>
          </a:p>
          <a:p>
            <a:r>
              <a:rPr lang="en-US" sz="2200" dirty="0"/>
              <a:t>DS employs techniques and theories from many fields including machine learning (ML)</a:t>
            </a:r>
          </a:p>
          <a:p>
            <a:r>
              <a:rPr lang="en-US" sz="2200" dirty="0"/>
              <a:t>ML is a the process of </a:t>
            </a:r>
            <a:r>
              <a:rPr lang="en-US" sz="2200" dirty="0">
                <a:solidFill>
                  <a:srgbClr val="0070C0"/>
                </a:solidFill>
              </a:rPr>
              <a:t>finding and describing structural patterns</a:t>
            </a:r>
            <a:r>
              <a:rPr lang="en-US" sz="2200" dirty="0"/>
              <a:t> in a supplied dataset</a:t>
            </a:r>
          </a:p>
          <a:p>
            <a:r>
              <a:rPr lang="en-US" sz="2200" dirty="0"/>
              <a:t>ML takes input an the form of dataset of instances</a:t>
            </a:r>
          </a:p>
          <a:p>
            <a:pPr lvl="1">
              <a:buFont typeface="Wingdings" pitchFamily="2" charset="2"/>
              <a:buChar char="q"/>
            </a:pPr>
            <a:r>
              <a:rPr lang="en-US" sz="2000" dirty="0"/>
              <a:t>Each instance is characterized by the values of its features</a:t>
            </a:r>
            <a:endParaRPr lang="en-US" sz="1800" dirty="0"/>
          </a:p>
          <a:p>
            <a:r>
              <a:rPr lang="en-US" sz="2200" dirty="0"/>
              <a:t>Different styles of learning</a:t>
            </a:r>
          </a:p>
          <a:p>
            <a:pPr lvl="1">
              <a:buFont typeface="Wingdings" pitchFamily="2" charset="2"/>
              <a:buChar char="q"/>
            </a:pPr>
            <a:r>
              <a:rPr lang="en-US" sz="2000" dirty="0"/>
              <a:t>Descriptive</a:t>
            </a:r>
          </a:p>
          <a:p>
            <a:pPr lvl="1">
              <a:buFont typeface="Wingdings" pitchFamily="2" charset="2"/>
              <a:buChar char="q"/>
            </a:pPr>
            <a:r>
              <a:rPr lang="en-US" sz="2000" dirty="0"/>
              <a:t>Discovery</a:t>
            </a:r>
          </a:p>
          <a:p>
            <a:pPr lvl="1">
              <a:buFont typeface="Wingdings" pitchFamily="2" charset="2"/>
              <a:buChar char="q"/>
            </a:pPr>
            <a:r>
              <a:rPr lang="en-US" sz="2000" dirty="0"/>
              <a:t>Diagnostic</a:t>
            </a:r>
          </a:p>
          <a:p>
            <a:pPr lvl="1">
              <a:buFont typeface="Wingdings" pitchFamily="2" charset="2"/>
              <a:buChar char="q"/>
            </a:pPr>
            <a:r>
              <a:rPr lang="en-US" sz="2000" dirty="0"/>
              <a:t>Predictive</a:t>
            </a:r>
          </a:p>
        </p:txBody>
      </p:sp>
    </p:spTree>
    <p:extLst>
      <p:ext uri="{BB962C8B-B14F-4D97-AF65-F5344CB8AC3E}">
        <p14:creationId xmlns:p14="http://schemas.microsoft.com/office/powerpoint/2010/main" val="158730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8068-1D0B-4F1D-B8AE-D0798DD40DDD}"/>
              </a:ext>
            </a:extLst>
          </p:cNvPr>
          <p:cNvSpPr>
            <a:spLocks noGrp="1"/>
          </p:cNvSpPr>
          <p:nvPr>
            <p:ph type="title"/>
          </p:nvPr>
        </p:nvSpPr>
        <p:spPr>
          <a:xfrm>
            <a:off x="677334" y="100313"/>
            <a:ext cx="10515600" cy="716895"/>
          </a:xfrm>
        </p:spPr>
        <p:txBody>
          <a:bodyPr/>
          <a:lstStyle/>
          <a:p>
            <a:r>
              <a:rPr lang="en-US" b="1" dirty="0">
                <a:solidFill>
                  <a:srgbClr val="92D050"/>
                </a:solidFill>
              </a:rPr>
              <a:t>ML approach to IoT traffic analysis (1/2)</a:t>
            </a:r>
          </a:p>
        </p:txBody>
      </p:sp>
      <p:sp>
        <p:nvSpPr>
          <p:cNvPr id="3" name="Content Placeholder 2">
            <a:extLst>
              <a:ext uri="{FF2B5EF4-FFF2-40B4-BE49-F238E27FC236}">
                <a16:creationId xmlns:a16="http://schemas.microsoft.com/office/drawing/2014/main" id="{7313DC72-73FA-4BD3-AFE7-580D650CF4FE}"/>
              </a:ext>
            </a:extLst>
          </p:cNvPr>
          <p:cNvSpPr>
            <a:spLocks noGrp="1"/>
          </p:cNvSpPr>
          <p:nvPr>
            <p:ph idx="1"/>
          </p:nvPr>
        </p:nvSpPr>
        <p:spPr>
          <a:xfrm>
            <a:off x="677334" y="1175656"/>
            <a:ext cx="11079237" cy="4865705"/>
          </a:xfrm>
        </p:spPr>
        <p:txBody>
          <a:bodyPr>
            <a:normAutofit lnSpcReduction="10000"/>
          </a:bodyPr>
          <a:lstStyle/>
          <a:p>
            <a:r>
              <a:rPr lang="en-US" sz="2200" dirty="0"/>
              <a:t>Essential concepts for determining right algorithms to use</a:t>
            </a:r>
          </a:p>
          <a:p>
            <a:pPr marL="800100" lvl="1" indent="-342900">
              <a:buFont typeface="+mj-lt"/>
              <a:buAutoNum type="arabicPeriod"/>
            </a:pPr>
            <a:r>
              <a:rPr lang="en-US" sz="2000" dirty="0"/>
              <a:t>IoT application</a:t>
            </a:r>
          </a:p>
          <a:p>
            <a:pPr lvl="2">
              <a:buFont typeface="Wingdings" pitchFamily="2" charset="2"/>
              <a:buChar char="q"/>
            </a:pPr>
            <a:r>
              <a:rPr lang="en-US" sz="1800" dirty="0"/>
              <a:t>Privacy of collected data</a:t>
            </a:r>
          </a:p>
          <a:p>
            <a:pPr lvl="2">
              <a:buFont typeface="Wingdings" pitchFamily="2" charset="2"/>
              <a:buChar char="q"/>
            </a:pPr>
            <a:r>
              <a:rPr lang="en-US" sz="1800" dirty="0"/>
              <a:t>Security parameters such as network security, and data encryption</a:t>
            </a:r>
          </a:p>
          <a:p>
            <a:pPr lvl="2">
              <a:buFont typeface="Wingdings" pitchFamily="2" charset="2"/>
              <a:buChar char="q"/>
            </a:pPr>
            <a:endParaRPr lang="en-US" sz="1800" dirty="0"/>
          </a:p>
          <a:p>
            <a:pPr marL="800100" lvl="1" indent="-342900">
              <a:buFont typeface="+mj-lt"/>
              <a:buAutoNum type="arabicPeriod"/>
            </a:pPr>
            <a:r>
              <a:rPr lang="en-US" sz="2000" dirty="0"/>
              <a:t>IoT data characteristics</a:t>
            </a:r>
          </a:p>
          <a:p>
            <a:pPr lvl="2">
              <a:buFont typeface="Wingdings" pitchFamily="2" charset="2"/>
              <a:buChar char="q"/>
            </a:pPr>
            <a:r>
              <a:rPr lang="en-US" sz="1800" dirty="0"/>
              <a:t>Volume, velocity, varieties of data, quality of data</a:t>
            </a:r>
          </a:p>
          <a:p>
            <a:pPr lvl="2">
              <a:buFont typeface="Wingdings" pitchFamily="2" charset="2"/>
              <a:buChar char="q"/>
            </a:pPr>
            <a:endParaRPr lang="en-US" sz="1800" dirty="0"/>
          </a:p>
          <a:p>
            <a:pPr marL="800100" lvl="1" indent="-342900">
              <a:buFont typeface="+mj-lt"/>
              <a:buAutoNum type="arabicPeriod"/>
            </a:pPr>
            <a:r>
              <a:rPr lang="en-US" sz="2000" dirty="0"/>
              <a:t>IoT data analytics algorithms - data-driven vision of ML algorithms</a:t>
            </a:r>
          </a:p>
          <a:p>
            <a:pPr lvl="2">
              <a:buFont typeface="Wingdings" pitchFamily="2" charset="2"/>
              <a:buChar char="q"/>
            </a:pPr>
            <a:r>
              <a:rPr lang="en-US" sz="1800" dirty="0"/>
              <a:t>Analyze the data from variety of sources in real time</a:t>
            </a:r>
          </a:p>
          <a:p>
            <a:pPr lvl="2">
              <a:buFont typeface="Wingdings" pitchFamily="2" charset="2"/>
              <a:buChar char="q"/>
            </a:pPr>
            <a:r>
              <a:rPr lang="en-US" sz="1800" dirty="0"/>
              <a:t>Algorithms that tolerate noisy data</a:t>
            </a:r>
          </a:p>
          <a:p>
            <a:pPr lvl="2">
              <a:buFont typeface="Wingdings" pitchFamily="2" charset="2"/>
              <a:buChar char="q"/>
            </a:pPr>
            <a:r>
              <a:rPr lang="en-US" sz="1800" dirty="0"/>
              <a:t>Algorithms that can work with small amount of labeled data</a:t>
            </a:r>
          </a:p>
          <a:p>
            <a:pPr lvl="2"/>
            <a:endParaRPr lang="en-US" dirty="0"/>
          </a:p>
          <a:p>
            <a:endParaRPr lang="en-US" dirty="0"/>
          </a:p>
        </p:txBody>
      </p:sp>
      <p:sp>
        <p:nvSpPr>
          <p:cNvPr id="8" name="Rectangle 7">
            <a:extLst>
              <a:ext uri="{FF2B5EF4-FFF2-40B4-BE49-F238E27FC236}">
                <a16:creationId xmlns:a16="http://schemas.microsoft.com/office/drawing/2014/main" id="{255DE25F-216C-BB42-B56D-2E78A9C151D8}"/>
              </a:ext>
            </a:extLst>
          </p:cNvPr>
          <p:cNvSpPr/>
          <p:nvPr/>
        </p:nvSpPr>
        <p:spPr>
          <a:xfrm>
            <a:off x="274456" y="6399809"/>
            <a:ext cx="11589817" cy="33855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Xiao, L., Wan, X., Lu, X., Zhang, Y., &amp; Wu, D. (2018). IoT Security Techniques Based on Machine Learning. </a:t>
            </a:r>
            <a:r>
              <a:rPr lang="en-US" sz="800" i="1" dirty="0" err="1">
                <a:latin typeface="Arial" panose="020B0604020202020204" pitchFamily="34" charset="0"/>
                <a:cs typeface="Arial" panose="020B0604020202020204" pitchFamily="34" charset="0"/>
              </a:rPr>
              <a:t>arXiv</a:t>
            </a:r>
            <a:r>
              <a:rPr lang="en-US" sz="800" i="1" dirty="0">
                <a:latin typeface="Arial" panose="020B0604020202020204" pitchFamily="34" charset="0"/>
                <a:cs typeface="Arial" panose="020B0604020202020204" pitchFamily="34" charset="0"/>
              </a:rPr>
              <a:t> preprint arXiv:1801.06275</a:t>
            </a:r>
            <a:r>
              <a:rPr lang="en-US" sz="800" dirty="0">
                <a:latin typeface="Arial" panose="020B0604020202020204" pitchFamily="34" charset="0"/>
                <a:cs typeface="Arial" panose="020B0604020202020204" pitchFamily="34" charset="0"/>
              </a:rPr>
              <a:t>. </a:t>
            </a:r>
          </a:p>
          <a:p>
            <a:r>
              <a:rPr lang="en-US" sz="800" dirty="0" err="1">
                <a:solidFill>
                  <a:srgbClr val="222222"/>
                </a:solidFill>
                <a:latin typeface="Arial" panose="020B0604020202020204" pitchFamily="34" charset="0"/>
                <a:cs typeface="Arial" panose="020B0604020202020204" pitchFamily="34" charset="0"/>
              </a:rPr>
              <a:t>Mahdavinejad</a:t>
            </a:r>
            <a:r>
              <a:rPr lang="en-US" sz="800" dirty="0">
                <a:solidFill>
                  <a:srgbClr val="222222"/>
                </a:solidFill>
                <a:latin typeface="Arial" panose="020B0604020202020204" pitchFamily="34" charset="0"/>
                <a:cs typeface="Arial" panose="020B0604020202020204" pitchFamily="34" charset="0"/>
              </a:rPr>
              <a:t>, M. S., </a:t>
            </a:r>
            <a:r>
              <a:rPr lang="en-US" sz="800" dirty="0" err="1">
                <a:solidFill>
                  <a:srgbClr val="222222"/>
                </a:solidFill>
                <a:latin typeface="Arial" panose="020B0604020202020204" pitchFamily="34" charset="0"/>
                <a:cs typeface="Arial" panose="020B0604020202020204" pitchFamily="34" charset="0"/>
              </a:rPr>
              <a:t>Rezvan</a:t>
            </a:r>
            <a:r>
              <a:rPr lang="en-US" sz="800" dirty="0">
                <a:solidFill>
                  <a:srgbClr val="222222"/>
                </a:solidFill>
                <a:latin typeface="Arial" panose="020B0604020202020204" pitchFamily="34" charset="0"/>
                <a:cs typeface="Arial" panose="020B0604020202020204" pitchFamily="34" charset="0"/>
              </a:rPr>
              <a:t>, M., </a:t>
            </a:r>
            <a:r>
              <a:rPr lang="en-US" sz="800" dirty="0" err="1">
                <a:solidFill>
                  <a:srgbClr val="222222"/>
                </a:solidFill>
                <a:latin typeface="Arial" panose="020B0604020202020204" pitchFamily="34" charset="0"/>
                <a:cs typeface="Arial" panose="020B0604020202020204" pitchFamily="34" charset="0"/>
              </a:rPr>
              <a:t>Barekatain</a:t>
            </a:r>
            <a:r>
              <a:rPr lang="en-US" sz="800" dirty="0">
                <a:solidFill>
                  <a:srgbClr val="222222"/>
                </a:solidFill>
                <a:latin typeface="Arial" panose="020B0604020202020204" pitchFamily="34" charset="0"/>
                <a:cs typeface="Arial" panose="020B0604020202020204" pitchFamily="34" charset="0"/>
              </a:rPr>
              <a:t>, M., </a:t>
            </a:r>
            <a:r>
              <a:rPr lang="en-US" sz="800" dirty="0" err="1">
                <a:solidFill>
                  <a:srgbClr val="222222"/>
                </a:solidFill>
                <a:latin typeface="Arial" panose="020B0604020202020204" pitchFamily="34" charset="0"/>
                <a:cs typeface="Arial" panose="020B0604020202020204" pitchFamily="34" charset="0"/>
              </a:rPr>
              <a:t>Adibi</a:t>
            </a:r>
            <a:r>
              <a:rPr lang="en-US" sz="800" dirty="0">
                <a:solidFill>
                  <a:srgbClr val="222222"/>
                </a:solidFill>
                <a:latin typeface="Arial" panose="020B0604020202020204" pitchFamily="34" charset="0"/>
                <a:cs typeface="Arial" panose="020B0604020202020204" pitchFamily="34" charset="0"/>
              </a:rPr>
              <a:t>, P., </a:t>
            </a:r>
            <a:r>
              <a:rPr lang="en-US" sz="800" dirty="0" err="1">
                <a:solidFill>
                  <a:srgbClr val="222222"/>
                </a:solidFill>
                <a:latin typeface="Arial" panose="020B0604020202020204" pitchFamily="34" charset="0"/>
                <a:cs typeface="Arial" panose="020B0604020202020204" pitchFamily="34" charset="0"/>
              </a:rPr>
              <a:t>Barnaghi</a:t>
            </a:r>
            <a:r>
              <a:rPr lang="en-US" sz="800" dirty="0">
                <a:solidFill>
                  <a:srgbClr val="222222"/>
                </a:solidFill>
                <a:latin typeface="Arial" panose="020B0604020202020204" pitchFamily="34" charset="0"/>
                <a:cs typeface="Arial" panose="020B0604020202020204" pitchFamily="34" charset="0"/>
              </a:rPr>
              <a:t>, P., &amp; </a:t>
            </a:r>
            <a:r>
              <a:rPr lang="en-US" sz="800" dirty="0" err="1">
                <a:solidFill>
                  <a:srgbClr val="222222"/>
                </a:solidFill>
                <a:latin typeface="Arial" panose="020B0604020202020204" pitchFamily="34" charset="0"/>
                <a:cs typeface="Arial" panose="020B0604020202020204" pitchFamily="34" charset="0"/>
              </a:rPr>
              <a:t>Sheth</a:t>
            </a:r>
            <a:r>
              <a:rPr lang="en-US" sz="800" dirty="0">
                <a:solidFill>
                  <a:srgbClr val="222222"/>
                </a:solidFill>
                <a:latin typeface="Arial" panose="020B0604020202020204" pitchFamily="34" charset="0"/>
                <a:cs typeface="Arial" panose="020B0604020202020204" pitchFamily="34" charset="0"/>
              </a:rPr>
              <a:t>, A. P. (2017). Machine learning for Internet of Things data analysis: A survey. </a:t>
            </a:r>
            <a:r>
              <a:rPr lang="en-US" sz="800" i="1" dirty="0">
                <a:solidFill>
                  <a:srgbClr val="222222"/>
                </a:solidFill>
                <a:latin typeface="Arial" panose="020B0604020202020204" pitchFamily="34" charset="0"/>
                <a:cs typeface="Arial" panose="020B0604020202020204" pitchFamily="34" charset="0"/>
              </a:rPr>
              <a:t>Digital Communications and Networks</a:t>
            </a:r>
            <a:r>
              <a:rPr lang="en-US" sz="800" dirty="0">
                <a:solidFill>
                  <a:srgbClr val="222222"/>
                </a:solidFill>
                <a:latin typeface="Arial" panose="020B0604020202020204" pitchFamily="34" charset="0"/>
                <a:cs typeface="Arial" panose="020B0604020202020204" pitchFamily="34" charset="0"/>
              </a:rPr>
              <a:t>.</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8112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6B47-E5EA-C94C-B01A-A104AC01AC06}"/>
              </a:ext>
            </a:extLst>
          </p:cNvPr>
          <p:cNvSpPr>
            <a:spLocks noGrp="1"/>
          </p:cNvSpPr>
          <p:nvPr>
            <p:ph type="title"/>
          </p:nvPr>
        </p:nvSpPr>
        <p:spPr>
          <a:xfrm>
            <a:off x="677334" y="184152"/>
            <a:ext cx="10549466" cy="771525"/>
          </a:xfrm>
        </p:spPr>
        <p:txBody>
          <a:bodyPr>
            <a:noAutofit/>
          </a:bodyPr>
          <a:lstStyle/>
          <a:p>
            <a:r>
              <a:rPr lang="en-US" b="1" dirty="0">
                <a:solidFill>
                  <a:srgbClr val="92D050"/>
                </a:solidFill>
              </a:rPr>
              <a:t>ML approach to IoT traffic analysis (2/2)</a:t>
            </a:r>
            <a:endParaRPr lang="en-US" dirty="0">
              <a:solidFill>
                <a:srgbClr val="92D050"/>
              </a:solidFill>
            </a:endParaRPr>
          </a:p>
        </p:txBody>
      </p:sp>
      <p:sp>
        <p:nvSpPr>
          <p:cNvPr id="3" name="Content Placeholder 2">
            <a:extLst>
              <a:ext uri="{FF2B5EF4-FFF2-40B4-BE49-F238E27FC236}">
                <a16:creationId xmlns:a16="http://schemas.microsoft.com/office/drawing/2014/main" id="{9DBF5E51-4FA3-7342-8477-96ACF6A1AFA3}"/>
              </a:ext>
            </a:extLst>
          </p:cNvPr>
          <p:cNvSpPr>
            <a:spLocks noGrp="1"/>
          </p:cNvSpPr>
          <p:nvPr>
            <p:ph idx="1"/>
          </p:nvPr>
        </p:nvSpPr>
        <p:spPr>
          <a:xfrm>
            <a:off x="677334" y="1408547"/>
            <a:ext cx="10804752" cy="4493490"/>
          </a:xfrm>
        </p:spPr>
        <p:txBody>
          <a:bodyPr>
            <a:normAutofit/>
          </a:bodyPr>
          <a:lstStyle/>
          <a:p>
            <a:r>
              <a:rPr lang="en-US" sz="2400" dirty="0"/>
              <a:t>Traffic measurements in operational networks help to</a:t>
            </a:r>
          </a:p>
          <a:p>
            <a:pPr lvl="1">
              <a:buFont typeface="Wingdings" pitchFamily="2" charset="2"/>
              <a:buChar char="q"/>
            </a:pPr>
            <a:r>
              <a:rPr lang="en-US" sz="2000" dirty="0"/>
              <a:t>understand traffic characteristics in deployed networks</a:t>
            </a:r>
          </a:p>
          <a:p>
            <a:pPr lvl="1">
              <a:buFont typeface="Wingdings" pitchFamily="2" charset="2"/>
              <a:buChar char="q"/>
            </a:pPr>
            <a:r>
              <a:rPr lang="en-US" sz="2000" dirty="0"/>
              <a:t>develop traffic models</a:t>
            </a:r>
          </a:p>
          <a:p>
            <a:pPr lvl="1">
              <a:buFont typeface="Wingdings" pitchFamily="2" charset="2"/>
              <a:buChar char="q"/>
            </a:pPr>
            <a:r>
              <a:rPr lang="en-US" sz="2000" dirty="0"/>
              <a:t>evaluate performance of protocols and applications</a:t>
            </a:r>
          </a:p>
          <a:p>
            <a:r>
              <a:rPr lang="en-US" sz="2400" dirty="0"/>
              <a:t>Traffic analysis</a:t>
            </a:r>
          </a:p>
          <a:p>
            <a:pPr lvl="1">
              <a:buFont typeface="Wingdings" pitchFamily="2" charset="2"/>
              <a:buChar char="q"/>
            </a:pPr>
            <a:r>
              <a:rPr lang="en-US" sz="2000" dirty="0"/>
              <a:t>provides information about the user behavior patterns</a:t>
            </a:r>
          </a:p>
          <a:p>
            <a:pPr lvl="1">
              <a:buFont typeface="Wingdings" pitchFamily="2" charset="2"/>
              <a:buChar char="q"/>
            </a:pPr>
            <a:r>
              <a:rPr lang="en-US" sz="2000" dirty="0"/>
              <a:t>enables network operators to understand the behavior of network users</a:t>
            </a:r>
          </a:p>
          <a:p>
            <a:r>
              <a:rPr lang="en-US" sz="2400" dirty="0"/>
              <a:t>Traffic prediction</a:t>
            </a:r>
          </a:p>
          <a:p>
            <a:pPr lvl="1">
              <a:buFont typeface="Wingdings" pitchFamily="2" charset="2"/>
              <a:buChar char="q"/>
            </a:pPr>
            <a:r>
              <a:rPr lang="en-US" sz="2000" dirty="0"/>
              <a:t>important to assess future network capacity requirements and to plan future network developments</a:t>
            </a:r>
          </a:p>
        </p:txBody>
      </p:sp>
    </p:spTree>
    <p:extLst>
      <p:ext uri="{BB962C8B-B14F-4D97-AF65-F5344CB8AC3E}">
        <p14:creationId xmlns:p14="http://schemas.microsoft.com/office/powerpoint/2010/main" val="3282471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F53B-D35E-4B9A-BA97-BD80DA630736}"/>
              </a:ext>
            </a:extLst>
          </p:cNvPr>
          <p:cNvSpPr>
            <a:spLocks noGrp="1"/>
          </p:cNvSpPr>
          <p:nvPr>
            <p:ph type="title"/>
          </p:nvPr>
        </p:nvSpPr>
        <p:spPr>
          <a:xfrm>
            <a:off x="794657" y="210913"/>
            <a:ext cx="10515600" cy="668764"/>
          </a:xfrm>
        </p:spPr>
        <p:txBody>
          <a:bodyPr/>
          <a:lstStyle/>
          <a:p>
            <a:r>
              <a:rPr lang="en-US" b="1" dirty="0">
                <a:solidFill>
                  <a:srgbClr val="92D050"/>
                </a:solidFill>
              </a:rPr>
              <a:t>Most used ML approaches for IoT traffic analysis</a:t>
            </a:r>
          </a:p>
        </p:txBody>
      </p:sp>
      <p:sp>
        <p:nvSpPr>
          <p:cNvPr id="9" name="Content Placeholder 8">
            <a:extLst>
              <a:ext uri="{FF2B5EF4-FFF2-40B4-BE49-F238E27FC236}">
                <a16:creationId xmlns:a16="http://schemas.microsoft.com/office/drawing/2014/main" id="{11FB2299-FF0B-134C-899F-CADB53C0BC12}"/>
              </a:ext>
            </a:extLst>
          </p:cNvPr>
          <p:cNvSpPr>
            <a:spLocks noGrp="1"/>
          </p:cNvSpPr>
          <p:nvPr>
            <p:ph idx="1"/>
          </p:nvPr>
        </p:nvSpPr>
        <p:spPr>
          <a:xfrm>
            <a:off x="794657" y="1261723"/>
            <a:ext cx="10515600" cy="5054391"/>
          </a:xfrm>
        </p:spPr>
        <p:txBody>
          <a:bodyPr>
            <a:normAutofit/>
          </a:bodyPr>
          <a:lstStyle/>
          <a:p>
            <a:r>
              <a:rPr lang="en-US" sz="2200" dirty="0"/>
              <a:t>ML biggest strength in </a:t>
            </a:r>
            <a:r>
              <a:rPr lang="en-US" sz="2200" dirty="0">
                <a:solidFill>
                  <a:srgbClr val="7030A0"/>
                </a:solidFill>
              </a:rPr>
              <a:t>security</a:t>
            </a:r>
            <a:r>
              <a:rPr lang="en-US" sz="2200" dirty="0"/>
              <a:t> is training to understand </a:t>
            </a:r>
            <a:r>
              <a:rPr lang="en-US" sz="2200" dirty="0">
                <a:solidFill>
                  <a:srgbClr val="0070C0"/>
                </a:solidFill>
              </a:rPr>
              <a:t>what is "baseline" or "normal"</a:t>
            </a:r>
            <a:r>
              <a:rPr lang="en-US" sz="2200" dirty="0"/>
              <a:t> for a system, and then flagging anything unusual for human review.</a:t>
            </a:r>
          </a:p>
          <a:p>
            <a:endParaRPr lang="en-US" sz="2000" dirty="0"/>
          </a:p>
          <a:p>
            <a:r>
              <a:rPr lang="en-US" sz="2200" dirty="0"/>
              <a:t>In order to draw the right decision for data analysis, it is necessary to determine which one of the tasks whether:</a:t>
            </a:r>
          </a:p>
          <a:p>
            <a:pPr lvl="1">
              <a:buFont typeface="Wingdings" pitchFamily="2" charset="2"/>
              <a:buChar char="q"/>
            </a:pPr>
            <a:r>
              <a:rPr lang="en-US" sz="2000" dirty="0"/>
              <a:t>Understanding the data / Pattern detection </a:t>
            </a:r>
          </a:p>
          <a:p>
            <a:pPr lvl="2">
              <a:buFont typeface="Wingdings" pitchFamily="2" charset="2"/>
              <a:buChar char="v"/>
            </a:pPr>
            <a:r>
              <a:rPr lang="en-US" sz="2000" dirty="0"/>
              <a:t>Dynamic over time</a:t>
            </a:r>
          </a:p>
          <a:p>
            <a:pPr lvl="2">
              <a:buFont typeface="Wingdings" pitchFamily="2" charset="2"/>
              <a:buChar char="v"/>
            </a:pPr>
            <a:r>
              <a:rPr lang="en-US" sz="2000" dirty="0"/>
              <a:t>Communication among devices</a:t>
            </a:r>
          </a:p>
          <a:p>
            <a:pPr lvl="2">
              <a:buFont typeface="Wingdings" pitchFamily="2" charset="2"/>
              <a:buChar char="v"/>
            </a:pPr>
            <a:r>
              <a:rPr lang="en-US" sz="2000" dirty="0"/>
              <a:t>Traffic similarity between devices</a:t>
            </a:r>
          </a:p>
          <a:p>
            <a:pPr lvl="1">
              <a:buFont typeface="Wingdings" pitchFamily="2" charset="2"/>
              <a:buChar char="q"/>
            </a:pPr>
            <a:r>
              <a:rPr lang="en-US" sz="2000" dirty="0"/>
              <a:t>Identify the features that characterize the importance of the specific device traffic</a:t>
            </a:r>
          </a:p>
          <a:p>
            <a:pPr lvl="2">
              <a:buFont typeface="Wingdings" pitchFamily="2" charset="2"/>
              <a:buChar char="v"/>
            </a:pPr>
            <a:r>
              <a:rPr lang="en-US" sz="1800" dirty="0"/>
              <a:t>Destination IP, Number of packets </a:t>
            </a:r>
          </a:p>
          <a:p>
            <a:pPr lvl="1">
              <a:buFont typeface="Wingdings" pitchFamily="2" charset="2"/>
              <a:buChar char="q"/>
            </a:pPr>
            <a:r>
              <a:rPr lang="en-US" sz="2000" dirty="0"/>
              <a:t>Classify each </a:t>
            </a:r>
            <a:r>
              <a:rPr lang="en-US" sz="1800" dirty="0"/>
              <a:t>d</a:t>
            </a:r>
            <a:r>
              <a:rPr lang="en-US" sz="2000" dirty="0"/>
              <a:t>evice and device type</a:t>
            </a:r>
          </a:p>
          <a:p>
            <a:pPr lvl="1"/>
            <a:endParaRPr lang="en-US" dirty="0"/>
          </a:p>
          <a:p>
            <a:endParaRPr lang="en-US" dirty="0"/>
          </a:p>
        </p:txBody>
      </p:sp>
    </p:spTree>
    <p:extLst>
      <p:ext uri="{BB962C8B-B14F-4D97-AF65-F5344CB8AC3E}">
        <p14:creationId xmlns:p14="http://schemas.microsoft.com/office/powerpoint/2010/main" val="3165838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2297-BA21-B245-98A0-EB563FF07A4F}"/>
              </a:ext>
            </a:extLst>
          </p:cNvPr>
          <p:cNvSpPr>
            <a:spLocks noGrp="1"/>
          </p:cNvSpPr>
          <p:nvPr>
            <p:ph type="title"/>
          </p:nvPr>
        </p:nvSpPr>
        <p:spPr>
          <a:xfrm>
            <a:off x="677334" y="143684"/>
            <a:ext cx="8596668" cy="812800"/>
          </a:xfrm>
        </p:spPr>
        <p:txBody>
          <a:bodyPr/>
          <a:lstStyle/>
          <a:p>
            <a:r>
              <a:rPr lang="en-US" b="1" dirty="0">
                <a:solidFill>
                  <a:srgbClr val="92D050"/>
                </a:solidFill>
              </a:rPr>
              <a:t>Pattern detection</a:t>
            </a:r>
          </a:p>
        </p:txBody>
      </p:sp>
      <p:sp>
        <p:nvSpPr>
          <p:cNvPr id="3" name="Content Placeholder 2">
            <a:extLst>
              <a:ext uri="{FF2B5EF4-FFF2-40B4-BE49-F238E27FC236}">
                <a16:creationId xmlns:a16="http://schemas.microsoft.com/office/drawing/2014/main" id="{95FCD9E2-6940-E24F-98FA-84B41F69BBE3}"/>
              </a:ext>
            </a:extLst>
          </p:cNvPr>
          <p:cNvSpPr>
            <a:spLocks noGrp="1"/>
          </p:cNvSpPr>
          <p:nvPr>
            <p:ph idx="1"/>
          </p:nvPr>
        </p:nvSpPr>
        <p:spPr>
          <a:xfrm>
            <a:off x="677334" y="1268105"/>
            <a:ext cx="7506401" cy="4880014"/>
          </a:xfrm>
        </p:spPr>
        <p:txBody>
          <a:bodyPr>
            <a:normAutofit/>
          </a:bodyPr>
          <a:lstStyle/>
          <a:p>
            <a:r>
              <a:rPr lang="en-US" sz="2200" dirty="0"/>
              <a:t>Pattern detection is the automated </a:t>
            </a:r>
            <a:r>
              <a:rPr lang="en-US" sz="2200" dirty="0">
                <a:solidFill>
                  <a:srgbClr val="0070C0"/>
                </a:solidFill>
              </a:rPr>
              <a:t>recognition of patterns and regularities in data</a:t>
            </a:r>
          </a:p>
          <a:p>
            <a:endParaRPr lang="en-US" sz="2200" dirty="0">
              <a:solidFill>
                <a:srgbClr val="0070C0"/>
              </a:solidFill>
            </a:endParaRPr>
          </a:p>
          <a:p>
            <a:r>
              <a:rPr lang="en-US" sz="2200" dirty="0"/>
              <a:t>Best fitting distributions are determined by:</a:t>
            </a:r>
          </a:p>
          <a:p>
            <a:pPr lvl="1">
              <a:buFont typeface="Wingdings" pitchFamily="2" charset="2"/>
              <a:buChar char="q"/>
            </a:pPr>
            <a:r>
              <a:rPr lang="en-US" sz="2000" dirty="0"/>
              <a:t>Visual inspection of the distribution of the trace and the candidate distributions</a:t>
            </a:r>
          </a:p>
          <a:p>
            <a:pPr lvl="1">
              <a:buFont typeface="Wingdings" pitchFamily="2" charset="2"/>
              <a:buChar char="q"/>
            </a:pPr>
            <a:r>
              <a:rPr lang="en-US" sz="2000" dirty="0"/>
              <a:t>Statistical test of potential candidates</a:t>
            </a:r>
          </a:p>
          <a:p>
            <a:pPr lvl="1">
              <a:buFont typeface="Wingdings" pitchFamily="2" charset="2"/>
              <a:buChar char="q"/>
            </a:pPr>
            <a:endParaRPr lang="en-US" sz="2000" dirty="0"/>
          </a:p>
          <a:p>
            <a:r>
              <a:rPr lang="en-US" sz="2200" dirty="0"/>
              <a:t>Example:</a:t>
            </a:r>
          </a:p>
          <a:p>
            <a:pPr lvl="1">
              <a:buFont typeface="Wingdings" pitchFamily="2" charset="2"/>
              <a:buChar char="q"/>
            </a:pPr>
            <a:r>
              <a:rPr lang="en-US" sz="2000" dirty="0"/>
              <a:t>Correlation analysis between variables, checking the distribution, extreme value and so forth.</a:t>
            </a:r>
            <a:endParaRPr lang="en-US" sz="2200" dirty="0"/>
          </a:p>
          <a:p>
            <a:endParaRPr lang="en-US" sz="2200" dirty="0"/>
          </a:p>
        </p:txBody>
      </p:sp>
      <p:pic>
        <p:nvPicPr>
          <p:cNvPr id="8" name="Picture 7">
            <a:extLst>
              <a:ext uri="{FF2B5EF4-FFF2-40B4-BE49-F238E27FC236}">
                <a16:creationId xmlns:a16="http://schemas.microsoft.com/office/drawing/2014/main" id="{C845F0E9-FCDE-5940-94FE-30B17846D2F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83735" y="1724629"/>
            <a:ext cx="3641074" cy="3109373"/>
          </a:xfrm>
          <a:prstGeom prst="rect">
            <a:avLst/>
          </a:prstGeom>
        </p:spPr>
      </p:pic>
      <p:sp>
        <p:nvSpPr>
          <p:cNvPr id="4" name="Rectangle 3">
            <a:extLst>
              <a:ext uri="{FF2B5EF4-FFF2-40B4-BE49-F238E27FC236}">
                <a16:creationId xmlns:a16="http://schemas.microsoft.com/office/drawing/2014/main" id="{299DE3A6-A6A0-0344-BEC0-36EE2D18D184}"/>
              </a:ext>
            </a:extLst>
          </p:cNvPr>
          <p:cNvSpPr/>
          <p:nvPr/>
        </p:nvSpPr>
        <p:spPr>
          <a:xfrm>
            <a:off x="8472009" y="4847792"/>
            <a:ext cx="3352800" cy="400110"/>
          </a:xfrm>
          <a:prstGeom prst="rect">
            <a:avLst/>
          </a:prstGeom>
        </p:spPr>
        <p:txBody>
          <a:bodyPr wrap="square">
            <a:spAutoFit/>
          </a:bodyPr>
          <a:lstStyle/>
          <a:p>
            <a:r>
              <a:rPr lang="en-US" sz="1000" dirty="0">
                <a:ea typeface="Adobe Gothic Std B" panose="020B0800000000000000" pitchFamily="34" charset="-128"/>
                <a:cs typeface="Calibri Light" panose="020F0302020204030204" pitchFamily="34" charset="0"/>
              </a:rPr>
              <a:t>“Characterizing and Classifying IoT Traffic in Smart Cities and Campuses”, A. </a:t>
            </a:r>
            <a:r>
              <a:rPr lang="en-US" sz="1000" dirty="0" err="1">
                <a:ea typeface="Adobe Gothic Std B" panose="020B0800000000000000" pitchFamily="34" charset="-128"/>
                <a:cs typeface="Calibri Light" panose="020F0302020204030204" pitchFamily="34" charset="0"/>
              </a:rPr>
              <a:t>Sivanathan</a:t>
            </a:r>
            <a:r>
              <a:rPr lang="en-US" sz="1000" dirty="0">
                <a:ea typeface="Adobe Gothic Std B" panose="020B0800000000000000" pitchFamily="34" charset="-128"/>
                <a:cs typeface="Calibri Light" panose="020F0302020204030204" pitchFamily="34" charset="0"/>
              </a:rPr>
              <a:t> et al, 2016</a:t>
            </a:r>
          </a:p>
        </p:txBody>
      </p:sp>
    </p:spTree>
    <p:extLst>
      <p:ext uri="{BB962C8B-B14F-4D97-AF65-F5344CB8AC3E}">
        <p14:creationId xmlns:p14="http://schemas.microsoft.com/office/powerpoint/2010/main" val="1473002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1B15-DA4B-7E40-87AC-EF30B976A0CF}"/>
              </a:ext>
            </a:extLst>
          </p:cNvPr>
          <p:cNvSpPr>
            <a:spLocks noGrp="1"/>
          </p:cNvSpPr>
          <p:nvPr>
            <p:ph type="title"/>
          </p:nvPr>
        </p:nvSpPr>
        <p:spPr>
          <a:xfrm>
            <a:off x="677333" y="103052"/>
            <a:ext cx="8596668" cy="736809"/>
          </a:xfrm>
        </p:spPr>
        <p:txBody>
          <a:bodyPr/>
          <a:lstStyle/>
          <a:p>
            <a:r>
              <a:rPr lang="en-US" b="1" dirty="0">
                <a:solidFill>
                  <a:srgbClr val="92D050"/>
                </a:solidFill>
              </a:rPr>
              <a:t>Feature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D6E058-DEE3-9F48-8FAB-63EC1867EAFC}"/>
                  </a:ext>
                </a:extLst>
              </p:cNvPr>
              <p:cNvSpPr>
                <a:spLocks noGrp="1"/>
              </p:cNvSpPr>
              <p:nvPr>
                <p:ph idx="1"/>
              </p:nvPr>
            </p:nvSpPr>
            <p:spPr>
              <a:xfrm>
                <a:off x="677333" y="1079087"/>
                <a:ext cx="10950761" cy="5678504"/>
              </a:xfrm>
            </p:spPr>
            <p:txBody>
              <a:bodyPr>
                <a:normAutofit/>
              </a:bodyPr>
              <a:lstStyle/>
              <a:p>
                <a:r>
                  <a:rPr lang="en-US" sz="2000" dirty="0"/>
                  <a:t>The quality of feature set is crucial to the performance of a ML algorithm. </a:t>
                </a:r>
              </a:p>
              <a:p>
                <a:endParaRPr lang="en-US" sz="1600" dirty="0">
                  <a:solidFill>
                    <a:srgbClr val="0070C0"/>
                  </a:solidFill>
                </a:endParaRPr>
              </a:p>
              <a:p>
                <a:pPr marL="0" indent="0">
                  <a:buNone/>
                </a:pPr>
                <a:r>
                  <a:rPr lang="en-US" sz="1600" dirty="0"/>
                  <a:t>                                   </a:t>
                </a:r>
                <a14:m>
                  <m:oMath xmlns:m="http://schemas.openxmlformats.org/officeDocument/2006/math">
                    <m:r>
                      <a:rPr lang="el-GR" sz="1600" i="1">
                        <a:latin typeface="Cambria Math" panose="02040503050406030204" pitchFamily="18" charset="0"/>
                        <a:ea typeface="Cambria Math" panose="02040503050406030204" pitchFamily="18" charset="0"/>
                      </a:rPr>
                      <m:t>𝒳</m:t>
                    </m:r>
                    <m:r>
                      <a:rPr lang="en-US" sz="1600" i="1">
                        <a:latin typeface="Cambria Math" panose="02040503050406030204" pitchFamily="18" charset="0"/>
                        <a:ea typeface="Cambria Math" panose="02040503050406030204" pitchFamily="18" charset="0"/>
                      </a:rPr>
                      <m:t>= </m:t>
                    </m:r>
                    <m:d>
                      <m:dPr>
                        <m:begChr m:val="["/>
                        <m:endChr m:val="]"/>
                        <m:ctrlPr>
                          <a:rPr lang="en-US" sz="1600" i="1">
                            <a:latin typeface="Cambria Math" panose="02040503050406030204" pitchFamily="18" charset="0"/>
                            <a:ea typeface="Cambria Math" panose="02040503050406030204" pitchFamily="18" charset="0"/>
                          </a:rPr>
                        </m:ctrlPr>
                      </m:dPr>
                      <m:e>
                        <m:m>
                          <m:mPr>
                            <m:mcs>
                              <m:mc>
                                <m:mcPr>
                                  <m:count m:val="1"/>
                                  <m:mcJc m:val="center"/>
                                </m:mcPr>
                              </m:mc>
                            </m:mcs>
                            <m:ctrlPr>
                              <a:rPr lang="en-US" sz="1600" i="1">
                                <a:latin typeface="Cambria Math" panose="02040503050406030204" pitchFamily="18" charset="0"/>
                                <a:ea typeface="Cambria Math" panose="02040503050406030204" pitchFamily="18" charset="0"/>
                              </a:rPr>
                            </m:ctrlPr>
                          </m:mP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𝒳</m:t>
                                  </m:r>
                                </m:e>
                                <m:sub>
                                  <m:r>
                                    <a:rPr lang="en-US" sz="1600" i="1">
                                      <a:latin typeface="Cambria Math" panose="02040503050406030204" pitchFamily="18" charset="0"/>
                                      <a:ea typeface="Cambria Math" panose="02040503050406030204" pitchFamily="18" charset="0"/>
                                    </a:rPr>
                                    <m:t>1</m:t>
                                  </m:r>
                                </m:sub>
                              </m:sSub>
                            </m:e>
                          </m:mr>
                          <m:m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𝒳</m:t>
                                  </m:r>
                                </m:e>
                                <m:sub>
                                  <m:r>
                                    <a:rPr lang="en-US" sz="1600" i="1">
                                      <a:latin typeface="Cambria Math" panose="02040503050406030204" pitchFamily="18" charset="0"/>
                                      <a:ea typeface="Cambria Math" panose="02040503050406030204" pitchFamily="18" charset="0"/>
                                    </a:rPr>
                                    <m:t>2</m:t>
                                  </m:r>
                                </m:sub>
                              </m:sSub>
                            </m:e>
                          </m:mr>
                          <m:mr>
                            <m:e>
                              <m:eqArr>
                                <m:eqArrPr>
                                  <m:ctrlPr>
                                    <a:rPr lang="en-US" sz="1600" i="1">
                                      <a:latin typeface="Cambria Math" panose="02040503050406030204" pitchFamily="18" charset="0"/>
                                      <a:ea typeface="Cambria Math" panose="02040503050406030204" pitchFamily="18" charset="0"/>
                                    </a:rPr>
                                  </m:ctrlPr>
                                </m:eqArr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𝒳</m:t>
                                      </m:r>
                                    </m:e>
                                    <m:sub>
                                      <m:r>
                                        <a:rPr lang="en-US" sz="1600" i="1">
                                          <a:latin typeface="Cambria Math" panose="02040503050406030204" pitchFamily="18" charset="0"/>
                                          <a:ea typeface="Cambria Math" panose="02040503050406030204" pitchFamily="18" charset="0"/>
                                        </a:rPr>
                                        <m:t>3</m:t>
                                      </m:r>
                                    </m:sub>
                                  </m:sSub>
                                </m:e>
                                <m:e>
                                  <m:r>
                                    <a:rPr lang="en-US" sz="1600" i="1">
                                      <a:latin typeface="Cambria Math" panose="02040503050406030204" pitchFamily="18" charset="0"/>
                                      <a:ea typeface="Cambria Math" panose="02040503050406030204" pitchFamily="18" charset="0"/>
                                    </a:rPr>
                                    <m:t>…</m:t>
                                  </m:r>
                                </m:e>
                              </m:eqArr>
                            </m:e>
                          </m:mr>
                        </m:m>
                      </m:e>
                    </m:d>
                  </m:oMath>
                </a14:m>
                <a:endParaRPr lang="en-US" sz="1600" dirty="0"/>
              </a:p>
              <a:p>
                <a:endParaRPr lang="en-US" dirty="0"/>
              </a:p>
              <a:p>
                <a:r>
                  <a:rPr lang="en-US" sz="2000" dirty="0"/>
                  <a:t>Algorithms</a:t>
                </a:r>
                <a:endParaRPr lang="en-US" dirty="0"/>
              </a:p>
              <a:p>
                <a:pPr lvl="1">
                  <a:buFont typeface="Wingdings" pitchFamily="2" charset="2"/>
                  <a:buChar char="q"/>
                </a:pPr>
                <a:r>
                  <a:rPr lang="en-US" sz="1800" b="1" dirty="0"/>
                  <a:t>Filter method </a:t>
                </a:r>
                <a:r>
                  <a:rPr lang="en-US" sz="1800" dirty="0"/>
                  <a:t>– make independent assessment based on general characteristics of the data. They rely on certain metric to rate and select best subset before the learning. The results should not be biased toward a particular ML algorithm.</a:t>
                </a:r>
              </a:p>
              <a:p>
                <a:pPr lvl="1">
                  <a:buFont typeface="Wingdings" pitchFamily="2" charset="2"/>
                  <a:buChar char="q"/>
                </a:pPr>
                <a:r>
                  <a:rPr lang="en-US" sz="1800" b="1" dirty="0"/>
                  <a:t>Wrapper method </a:t>
                </a:r>
                <a:r>
                  <a:rPr lang="en-US" sz="1800" dirty="0"/>
                  <a:t>– evaluate the performance of different subsets using ML algorithms that will be employed. </a:t>
                </a:r>
              </a:p>
              <a:p>
                <a:pPr lvl="1">
                  <a:buFont typeface="Wingdings" pitchFamily="2" charset="2"/>
                  <a:buChar char="q"/>
                </a:pPr>
                <a:endParaRPr lang="en-US" sz="1800" dirty="0"/>
              </a:p>
              <a:p>
                <a:r>
                  <a:rPr lang="en-US" sz="2000" dirty="0"/>
                  <a:t>Example: Correlation-based feature selection filter techniques, Regression such as Lasso (L1), PCA, CCA, Greedy, Best-First/Genetic search.</a:t>
                </a:r>
              </a:p>
            </p:txBody>
          </p:sp>
        </mc:Choice>
        <mc:Fallback xmlns="">
          <p:sp>
            <p:nvSpPr>
              <p:cNvPr id="3" name="Content Placeholder 2">
                <a:extLst>
                  <a:ext uri="{FF2B5EF4-FFF2-40B4-BE49-F238E27FC236}">
                    <a16:creationId xmlns:a16="http://schemas.microsoft.com/office/drawing/2014/main" id="{97D6E058-DEE3-9F48-8FAB-63EC1867EAFC}"/>
                  </a:ext>
                </a:extLst>
              </p:cNvPr>
              <p:cNvSpPr>
                <a:spLocks noGrp="1" noRot="1" noChangeAspect="1" noMove="1" noResize="1" noEditPoints="1" noAdjustHandles="1" noChangeArrowheads="1" noChangeShapeType="1" noTextEdit="1"/>
              </p:cNvSpPr>
              <p:nvPr>
                <p:ph idx="1"/>
              </p:nvPr>
            </p:nvSpPr>
            <p:spPr>
              <a:xfrm>
                <a:off x="677333" y="1079087"/>
                <a:ext cx="10950761" cy="5678504"/>
              </a:xfrm>
              <a:blipFill>
                <a:blip r:embed="rId3"/>
                <a:stretch>
                  <a:fillRect l="-116" t="-446" r="-694"/>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3CD64B3D-928D-5341-BA48-59772A4B1FDB}"/>
              </a:ext>
            </a:extLst>
          </p:cNvPr>
          <p:cNvGrpSpPr/>
          <p:nvPr/>
        </p:nvGrpSpPr>
        <p:grpSpPr>
          <a:xfrm>
            <a:off x="4315623" y="2142686"/>
            <a:ext cx="3335514" cy="290286"/>
            <a:chOff x="6037943" y="2583543"/>
            <a:chExt cx="3335514" cy="290286"/>
          </a:xfrm>
        </p:grpSpPr>
        <p:sp>
          <p:nvSpPr>
            <p:cNvPr id="9" name="Rectangle 8">
              <a:extLst>
                <a:ext uri="{FF2B5EF4-FFF2-40B4-BE49-F238E27FC236}">
                  <a16:creationId xmlns:a16="http://schemas.microsoft.com/office/drawing/2014/main" id="{3BA9A958-4062-6940-A3C4-CB5B1FC56540}"/>
                </a:ext>
              </a:extLst>
            </p:cNvPr>
            <p:cNvSpPr/>
            <p:nvPr/>
          </p:nvSpPr>
          <p:spPr>
            <a:xfrm>
              <a:off x="6037943" y="2583543"/>
              <a:ext cx="362857" cy="290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5EB7F8-E0B1-4A42-AB6E-28BE1314C02E}"/>
                </a:ext>
              </a:extLst>
            </p:cNvPr>
            <p:cNvSpPr/>
            <p:nvPr/>
          </p:nvSpPr>
          <p:spPr>
            <a:xfrm>
              <a:off x="6626603" y="2583543"/>
              <a:ext cx="362857" cy="290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8DE3E0D-658C-E842-B1AA-F68ADBA256DA}"/>
                </a:ext>
              </a:extLst>
            </p:cNvPr>
            <p:cNvSpPr/>
            <p:nvPr/>
          </p:nvSpPr>
          <p:spPr>
            <a:xfrm>
              <a:off x="7215263" y="2583543"/>
              <a:ext cx="362857" cy="290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96FA06-4D3E-6343-A474-E18A9016A244}"/>
                </a:ext>
              </a:extLst>
            </p:cNvPr>
            <p:cNvSpPr/>
            <p:nvPr/>
          </p:nvSpPr>
          <p:spPr>
            <a:xfrm>
              <a:off x="7768729" y="2583543"/>
              <a:ext cx="362857" cy="2902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7B30CD-4C37-2C41-8D85-40FB56D5F1C1}"/>
                </a:ext>
              </a:extLst>
            </p:cNvPr>
            <p:cNvSpPr/>
            <p:nvPr/>
          </p:nvSpPr>
          <p:spPr>
            <a:xfrm>
              <a:off x="8332679" y="2583543"/>
              <a:ext cx="362857" cy="290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8D2D4B-902B-D443-99FB-B028F4DD4C3E}"/>
                </a:ext>
              </a:extLst>
            </p:cNvPr>
            <p:cNvSpPr/>
            <p:nvPr/>
          </p:nvSpPr>
          <p:spPr>
            <a:xfrm>
              <a:off x="9010600" y="2583543"/>
              <a:ext cx="362857" cy="2902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82DB9FCC-FAAA-9847-B99C-71F71B03D335}"/>
              </a:ext>
            </a:extLst>
          </p:cNvPr>
          <p:cNvSpPr txBox="1"/>
          <p:nvPr/>
        </p:nvSpPr>
        <p:spPr>
          <a:xfrm>
            <a:off x="8379226" y="1819521"/>
            <a:ext cx="3248868" cy="1107996"/>
          </a:xfrm>
          <a:prstGeom prst="rect">
            <a:avLst/>
          </a:prstGeom>
          <a:noFill/>
        </p:spPr>
        <p:txBody>
          <a:bodyPr wrap="square" rtlCol="0">
            <a:spAutoFit/>
          </a:bodyPr>
          <a:lstStyle/>
          <a:p>
            <a:pPr algn="ctr"/>
            <a:r>
              <a:rPr lang="en-US" sz="2200" dirty="0">
                <a:solidFill>
                  <a:srgbClr val="0070C0"/>
                </a:solidFill>
              </a:rPr>
              <a:t>most suitable features that characterize the data set</a:t>
            </a:r>
            <a:endParaRPr lang="en-US" sz="2200" dirty="0"/>
          </a:p>
        </p:txBody>
      </p:sp>
    </p:spTree>
    <p:extLst>
      <p:ext uri="{BB962C8B-B14F-4D97-AF65-F5344CB8AC3E}">
        <p14:creationId xmlns:p14="http://schemas.microsoft.com/office/powerpoint/2010/main" val="1993640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2A504-E147-4102-85F2-AB1596A45A16}"/>
              </a:ext>
            </a:extLst>
          </p:cNvPr>
          <p:cNvSpPr>
            <a:spLocks noGrp="1"/>
          </p:cNvSpPr>
          <p:nvPr>
            <p:ph type="title"/>
          </p:nvPr>
        </p:nvSpPr>
        <p:spPr>
          <a:xfrm>
            <a:off x="677334" y="123972"/>
            <a:ext cx="8596668" cy="1061057"/>
          </a:xfrm>
        </p:spPr>
        <p:txBody>
          <a:bodyPr/>
          <a:lstStyle/>
          <a:p>
            <a:r>
              <a:rPr lang="en-US" b="1" dirty="0">
                <a:solidFill>
                  <a:srgbClr val="92D050"/>
                </a:solidFill>
              </a:rPr>
              <a:t>Outline</a:t>
            </a:r>
          </a:p>
        </p:txBody>
      </p:sp>
      <p:sp>
        <p:nvSpPr>
          <p:cNvPr id="3" name="Content Placeholder 2">
            <a:extLst>
              <a:ext uri="{FF2B5EF4-FFF2-40B4-BE49-F238E27FC236}">
                <a16:creationId xmlns:a16="http://schemas.microsoft.com/office/drawing/2014/main" id="{6E54A076-0AB7-4E67-B8D0-84E61A7AA82D}"/>
              </a:ext>
            </a:extLst>
          </p:cNvPr>
          <p:cNvSpPr>
            <a:spLocks noGrp="1"/>
          </p:cNvSpPr>
          <p:nvPr>
            <p:ph idx="1"/>
          </p:nvPr>
        </p:nvSpPr>
        <p:spPr>
          <a:xfrm>
            <a:off x="588434" y="974361"/>
            <a:ext cx="11159066" cy="5540739"/>
          </a:xfrm>
          <a:noFill/>
          <a:ln>
            <a:noFill/>
          </a:ln>
        </p:spPr>
        <p:style>
          <a:lnRef idx="0">
            <a:scrgbClr r="0" g="0" b="0"/>
          </a:lnRef>
          <a:fillRef idx="0">
            <a:scrgbClr r="0" g="0" b="0"/>
          </a:fillRef>
          <a:effectRef idx="0">
            <a:scrgbClr r="0" g="0" b="0"/>
          </a:effectRef>
          <a:fontRef idx="minor">
            <a:schemeClr val="dk1"/>
          </a:fontRef>
        </p:style>
        <p:txBody>
          <a:bodyPr>
            <a:normAutofit fontScale="92500" lnSpcReduction="10000"/>
          </a:bodyPr>
          <a:lstStyle/>
          <a:p>
            <a:pPr lvl="0"/>
            <a:r>
              <a:rPr lang="en-US" sz="2400" dirty="0">
                <a:solidFill>
                  <a:schemeClr val="tx1">
                    <a:lumMod val="75000"/>
                    <a:lumOff val="25000"/>
                  </a:schemeClr>
                </a:solidFill>
              </a:rPr>
              <a:t>Theoretical part</a:t>
            </a:r>
          </a:p>
          <a:p>
            <a:pPr lvl="1">
              <a:buFont typeface="Wingdings" pitchFamily="2" charset="2"/>
              <a:buChar char="q"/>
            </a:pPr>
            <a:r>
              <a:rPr lang="en-US" sz="2200" dirty="0">
                <a:solidFill>
                  <a:schemeClr val="tx1">
                    <a:lumMod val="75000"/>
                    <a:lumOff val="25000"/>
                  </a:schemeClr>
                </a:solidFill>
              </a:rPr>
              <a:t>IoT systems</a:t>
            </a:r>
          </a:p>
          <a:p>
            <a:pPr lvl="1">
              <a:buFont typeface="Wingdings" pitchFamily="2" charset="2"/>
              <a:buChar char="q"/>
            </a:pPr>
            <a:r>
              <a:rPr lang="en-US" sz="2200" dirty="0">
                <a:solidFill>
                  <a:schemeClr val="tx1">
                    <a:lumMod val="75000"/>
                    <a:lumOff val="25000"/>
                  </a:schemeClr>
                </a:solidFill>
              </a:rPr>
              <a:t>Challenges</a:t>
            </a:r>
          </a:p>
          <a:p>
            <a:pPr lvl="1">
              <a:buFont typeface="Wingdings" pitchFamily="2" charset="2"/>
              <a:buChar char="q"/>
            </a:pPr>
            <a:r>
              <a:rPr lang="en-US" sz="2200" dirty="0">
                <a:solidFill>
                  <a:schemeClr val="tx1">
                    <a:lumMod val="75000"/>
                    <a:lumOff val="25000"/>
                  </a:schemeClr>
                </a:solidFill>
              </a:rPr>
              <a:t>Ways to overcome some of those challenges</a:t>
            </a:r>
          </a:p>
          <a:p>
            <a:pPr lvl="2">
              <a:buFont typeface="Wingdings" pitchFamily="2" charset="2"/>
              <a:buChar char="v"/>
            </a:pPr>
            <a:r>
              <a:rPr lang="en-US" sz="2200" dirty="0">
                <a:solidFill>
                  <a:schemeClr val="tx1">
                    <a:lumMod val="75000"/>
                    <a:lumOff val="25000"/>
                  </a:schemeClr>
                </a:solidFill>
              </a:rPr>
              <a:t>Role of data science in IoT network traffic - Approaches: Pattern detection, Classification</a:t>
            </a:r>
          </a:p>
          <a:p>
            <a:pPr lvl="1">
              <a:buFont typeface="Wingdings" pitchFamily="2" charset="2"/>
              <a:buChar char="q"/>
            </a:pPr>
            <a:endParaRPr lang="en-US" sz="2200" dirty="0">
              <a:solidFill>
                <a:schemeClr val="tx1">
                  <a:lumMod val="75000"/>
                  <a:lumOff val="25000"/>
                </a:schemeClr>
              </a:solidFill>
            </a:endParaRPr>
          </a:p>
          <a:p>
            <a:pPr lvl="0"/>
            <a:r>
              <a:rPr lang="en-US" sz="2400" dirty="0">
                <a:solidFill>
                  <a:schemeClr val="tx1">
                    <a:lumMod val="75000"/>
                    <a:lumOff val="25000"/>
                  </a:schemeClr>
                </a:solidFill>
              </a:rPr>
              <a:t>Practical part - Use case: Smart Home network</a:t>
            </a:r>
          </a:p>
          <a:p>
            <a:pPr lvl="1">
              <a:buFont typeface="Wingdings" pitchFamily="2" charset="2"/>
              <a:buChar char="q"/>
            </a:pPr>
            <a:r>
              <a:rPr lang="en-US" sz="2200" dirty="0">
                <a:solidFill>
                  <a:schemeClr val="tx1">
                    <a:lumMod val="75000"/>
                    <a:lumOff val="25000"/>
                  </a:schemeClr>
                </a:solidFill>
              </a:rPr>
              <a:t>Setting up the environment using R and </a:t>
            </a:r>
            <a:r>
              <a:rPr lang="en-US" sz="2200" dirty="0" err="1">
                <a:solidFill>
                  <a:schemeClr val="tx1">
                    <a:lumMod val="75000"/>
                    <a:lumOff val="25000"/>
                  </a:schemeClr>
                </a:solidFill>
              </a:rPr>
              <a:t>RStudio</a:t>
            </a:r>
            <a:r>
              <a:rPr lang="en-US" sz="2200" dirty="0">
                <a:solidFill>
                  <a:schemeClr val="tx1">
                    <a:lumMod val="75000"/>
                    <a:lumOff val="25000"/>
                  </a:schemeClr>
                </a:solidFill>
              </a:rPr>
              <a:t> environment</a:t>
            </a:r>
          </a:p>
          <a:p>
            <a:pPr lvl="1">
              <a:buFont typeface="Wingdings" pitchFamily="2" charset="2"/>
              <a:buChar char="q"/>
            </a:pPr>
            <a:r>
              <a:rPr lang="en-US" sz="2200" dirty="0">
                <a:solidFill>
                  <a:schemeClr val="tx1">
                    <a:lumMod val="75000"/>
                    <a:lumOff val="25000"/>
                  </a:schemeClr>
                </a:solidFill>
              </a:rPr>
              <a:t>Set of data science algorithms for IoT network analysis </a:t>
            </a:r>
            <a:r>
              <a:rPr lang="en-US" sz="2000" dirty="0">
                <a:solidFill>
                  <a:schemeClr val="tx1">
                    <a:lumMod val="75000"/>
                    <a:lumOff val="25000"/>
                  </a:schemeClr>
                </a:solidFill>
              </a:rPr>
              <a:t>using R &amp; R Studio</a:t>
            </a:r>
            <a:endParaRPr lang="en-US" sz="2200" dirty="0">
              <a:solidFill>
                <a:schemeClr val="tx1">
                  <a:lumMod val="75000"/>
                  <a:lumOff val="25000"/>
                </a:schemeClr>
              </a:solidFill>
            </a:endParaRPr>
          </a:p>
          <a:p>
            <a:pPr lvl="1">
              <a:buFont typeface="Wingdings" pitchFamily="2" charset="2"/>
              <a:buChar char="q"/>
            </a:pPr>
            <a:endParaRPr lang="en-US" sz="2200" dirty="0">
              <a:solidFill>
                <a:schemeClr val="tx1">
                  <a:lumMod val="75000"/>
                  <a:lumOff val="25000"/>
                </a:schemeClr>
              </a:solidFill>
            </a:endParaRPr>
          </a:p>
          <a:p>
            <a:r>
              <a:rPr lang="en-US" sz="2400" dirty="0">
                <a:solidFill>
                  <a:schemeClr val="tx1">
                    <a:lumMod val="75000"/>
                    <a:lumOff val="25000"/>
                  </a:schemeClr>
                </a:solidFill>
              </a:rPr>
              <a:t>Takeaways</a:t>
            </a:r>
          </a:p>
          <a:p>
            <a:pPr lvl="1">
              <a:buFont typeface="Wingdings" pitchFamily="2" charset="2"/>
              <a:buChar char="q"/>
            </a:pPr>
            <a:r>
              <a:rPr lang="en-US" sz="2000" dirty="0">
                <a:solidFill>
                  <a:schemeClr val="tx1">
                    <a:lumMod val="75000"/>
                    <a:lumOff val="25000"/>
                  </a:schemeClr>
                </a:solidFill>
              </a:rPr>
              <a:t>Few things to remember</a:t>
            </a:r>
          </a:p>
          <a:p>
            <a:pPr lvl="1">
              <a:buFont typeface="Wingdings" pitchFamily="2" charset="2"/>
              <a:buChar char="q"/>
            </a:pPr>
            <a:r>
              <a:rPr lang="en-US" sz="2000" dirty="0">
                <a:solidFill>
                  <a:schemeClr val="tx1">
                    <a:lumMod val="75000"/>
                    <a:lumOff val="25000"/>
                  </a:schemeClr>
                </a:solidFill>
              </a:rPr>
              <a:t>References</a:t>
            </a: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928014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C783-5D8F-2942-BD2A-D18FA56BDED0}"/>
              </a:ext>
            </a:extLst>
          </p:cNvPr>
          <p:cNvSpPr>
            <a:spLocks noGrp="1"/>
          </p:cNvSpPr>
          <p:nvPr>
            <p:ph type="title"/>
          </p:nvPr>
        </p:nvSpPr>
        <p:spPr>
          <a:xfrm>
            <a:off x="677334" y="203200"/>
            <a:ext cx="8596668" cy="1041400"/>
          </a:xfrm>
        </p:spPr>
        <p:txBody>
          <a:bodyPr/>
          <a:lstStyle/>
          <a:p>
            <a:r>
              <a:rPr lang="en-US" b="1" dirty="0">
                <a:solidFill>
                  <a:srgbClr val="92D050"/>
                </a:solidFill>
              </a:rPr>
              <a:t>Classification</a:t>
            </a:r>
          </a:p>
        </p:txBody>
      </p:sp>
      <p:sp>
        <p:nvSpPr>
          <p:cNvPr id="3" name="Content Placeholder 2">
            <a:extLst>
              <a:ext uri="{FF2B5EF4-FFF2-40B4-BE49-F238E27FC236}">
                <a16:creationId xmlns:a16="http://schemas.microsoft.com/office/drawing/2014/main" id="{DBF28562-B0E9-104D-AF54-F2B1E3D17BDB}"/>
              </a:ext>
            </a:extLst>
          </p:cNvPr>
          <p:cNvSpPr>
            <a:spLocks noGrp="1"/>
          </p:cNvSpPr>
          <p:nvPr>
            <p:ph idx="1"/>
          </p:nvPr>
        </p:nvSpPr>
        <p:spPr>
          <a:xfrm>
            <a:off x="677334" y="1359183"/>
            <a:ext cx="10683394" cy="2788355"/>
          </a:xfrm>
        </p:spPr>
        <p:txBody>
          <a:bodyPr>
            <a:normAutofit/>
          </a:bodyPr>
          <a:lstStyle/>
          <a:p>
            <a:r>
              <a:rPr lang="en-US" sz="2400" dirty="0"/>
              <a:t>Classification algorithm seeks to </a:t>
            </a:r>
            <a:r>
              <a:rPr lang="en-US" sz="2400" dirty="0">
                <a:solidFill>
                  <a:srgbClr val="0070C0"/>
                </a:solidFill>
              </a:rPr>
              <a:t>classify an object into a finite set of categories</a:t>
            </a:r>
            <a:r>
              <a:rPr lang="en-US" sz="2400" dirty="0"/>
              <a:t>.</a:t>
            </a:r>
          </a:p>
          <a:p>
            <a:r>
              <a:rPr lang="en-US" sz="2400" dirty="0"/>
              <a:t>Supervised classifiers aim to build a concise model of the class label distribution </a:t>
            </a:r>
            <a:r>
              <a:rPr lang="en-US" sz="2400" dirty="0">
                <a:solidFill>
                  <a:srgbClr val="0070C0"/>
                </a:solidFill>
              </a:rPr>
              <a:t>based on features of the classifiable objects</a:t>
            </a:r>
            <a:r>
              <a:rPr lang="en-US" sz="2400" dirty="0"/>
              <a:t>. </a:t>
            </a:r>
          </a:p>
          <a:p>
            <a:r>
              <a:rPr lang="en-US" sz="2400" dirty="0"/>
              <a:t>Example: Random Forest, Support Vector Machines, Ada Boost, Decision Trees, Naïve Bayes and so forth. </a:t>
            </a:r>
          </a:p>
        </p:txBody>
      </p:sp>
      <p:pic>
        <p:nvPicPr>
          <p:cNvPr id="6" name="Picture 5">
            <a:extLst>
              <a:ext uri="{FF2B5EF4-FFF2-40B4-BE49-F238E27FC236}">
                <a16:creationId xmlns:a16="http://schemas.microsoft.com/office/drawing/2014/main" id="{3401F1D3-CEA6-1D44-8803-9D35227068B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09636" y="4162112"/>
            <a:ext cx="4714963" cy="2505316"/>
          </a:xfrm>
          <a:prstGeom prst="rect">
            <a:avLst/>
          </a:prstGeom>
        </p:spPr>
      </p:pic>
    </p:spTree>
    <p:extLst>
      <p:ext uri="{BB962C8B-B14F-4D97-AF65-F5344CB8AC3E}">
        <p14:creationId xmlns:p14="http://schemas.microsoft.com/office/powerpoint/2010/main" val="213747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5DCE-7EAD-F246-A168-F97E877F40C6}"/>
              </a:ext>
            </a:extLst>
          </p:cNvPr>
          <p:cNvSpPr>
            <a:spLocks noGrp="1"/>
          </p:cNvSpPr>
          <p:nvPr>
            <p:ph type="title"/>
          </p:nvPr>
        </p:nvSpPr>
        <p:spPr>
          <a:xfrm>
            <a:off x="677334" y="241300"/>
            <a:ext cx="10649796" cy="795930"/>
          </a:xfrm>
        </p:spPr>
        <p:txBody>
          <a:bodyPr>
            <a:normAutofit/>
          </a:bodyPr>
          <a:lstStyle/>
          <a:p>
            <a:r>
              <a:rPr lang="en-US" b="1" dirty="0"/>
              <a:t>Classification – Dataset split methodology</a:t>
            </a:r>
          </a:p>
        </p:txBody>
      </p:sp>
      <p:graphicFrame>
        <p:nvGraphicFramePr>
          <p:cNvPr id="6" name="Content Placeholder 5">
            <a:extLst>
              <a:ext uri="{FF2B5EF4-FFF2-40B4-BE49-F238E27FC236}">
                <a16:creationId xmlns:a16="http://schemas.microsoft.com/office/drawing/2014/main" id="{35327857-C39A-4640-B918-CD13EB999B14}"/>
              </a:ext>
            </a:extLst>
          </p:cNvPr>
          <p:cNvGraphicFramePr>
            <a:graphicFrameLocks noGrp="1"/>
          </p:cNvGraphicFramePr>
          <p:nvPr>
            <p:ph idx="1"/>
            <p:extLst>
              <p:ext uri="{D42A27DB-BD31-4B8C-83A1-F6EECF244321}">
                <p14:modId xmlns:p14="http://schemas.microsoft.com/office/powerpoint/2010/main" val="1609362451"/>
              </p:ext>
            </p:extLst>
          </p:nvPr>
        </p:nvGraphicFramePr>
        <p:xfrm>
          <a:off x="472104" y="-80371"/>
          <a:ext cx="11426848" cy="5335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Elbow Connector 7">
            <a:extLst>
              <a:ext uri="{FF2B5EF4-FFF2-40B4-BE49-F238E27FC236}">
                <a16:creationId xmlns:a16="http://schemas.microsoft.com/office/drawing/2014/main" id="{9B5AD377-3CD8-3E44-AE80-D516EC00A0B9}"/>
              </a:ext>
            </a:extLst>
          </p:cNvPr>
          <p:cNvCxnSpPr>
            <a:cxnSpLocks/>
          </p:cNvCxnSpPr>
          <p:nvPr/>
        </p:nvCxnSpPr>
        <p:spPr>
          <a:xfrm>
            <a:off x="7476466" y="2015129"/>
            <a:ext cx="2482273" cy="393700"/>
          </a:xfrm>
          <a:prstGeom prst="bentConnector3">
            <a:avLst>
              <a:gd name="adj1" fmla="val 997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188C39FB-B4BB-394D-839F-23DD5969C17A}"/>
              </a:ext>
            </a:extLst>
          </p:cNvPr>
          <p:cNvCxnSpPr>
            <a:cxnSpLocks/>
          </p:cNvCxnSpPr>
          <p:nvPr/>
        </p:nvCxnSpPr>
        <p:spPr>
          <a:xfrm flipV="1">
            <a:off x="4635822" y="3107329"/>
            <a:ext cx="6677660" cy="304800"/>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49C9771-69E2-2D40-AFCD-8A107AF9A791}"/>
              </a:ext>
            </a:extLst>
          </p:cNvPr>
          <p:cNvSpPr/>
          <p:nvPr/>
        </p:nvSpPr>
        <p:spPr>
          <a:xfrm>
            <a:off x="485752" y="4316311"/>
            <a:ext cx="9671943" cy="1631216"/>
          </a:xfrm>
          <a:prstGeom prst="rect">
            <a:avLst/>
          </a:prstGeom>
        </p:spPr>
        <p:txBody>
          <a:bodyPr wrap="none">
            <a:spAutoFit/>
          </a:bodyPr>
          <a:lstStyle/>
          <a:p>
            <a:r>
              <a:rPr lang="en-US" sz="2000" dirty="0">
                <a:solidFill>
                  <a:srgbClr val="0070C0"/>
                </a:solidFill>
                <a:latin typeface="Arial" panose="020B0604020202020204" pitchFamily="34" charset="0"/>
              </a:rPr>
              <a:t>Training</a:t>
            </a:r>
            <a:r>
              <a:rPr lang="en-US" sz="2000" dirty="0">
                <a:solidFill>
                  <a:srgbClr val="222222"/>
                </a:solidFill>
                <a:latin typeface="Arial" panose="020B0604020202020204" pitchFamily="34" charset="0"/>
              </a:rPr>
              <a:t> dataset is a </a:t>
            </a:r>
            <a:r>
              <a:rPr lang="en-US" sz="2000" dirty="0">
                <a:latin typeface="Arial" panose="020B0604020202020204" pitchFamily="34" charset="0"/>
              </a:rPr>
              <a:t>dataset</a:t>
            </a:r>
            <a:r>
              <a:rPr lang="en-US" sz="2000" dirty="0">
                <a:solidFill>
                  <a:srgbClr val="222222"/>
                </a:solidFill>
                <a:latin typeface="Arial" panose="020B0604020202020204" pitchFamily="34" charset="0"/>
              </a:rPr>
              <a:t> of examples used for learning</a:t>
            </a:r>
          </a:p>
          <a:p>
            <a:endParaRPr lang="en-US" sz="2000" dirty="0">
              <a:solidFill>
                <a:srgbClr val="222222"/>
              </a:solidFill>
              <a:latin typeface="Arial" panose="020B0604020202020204" pitchFamily="34" charset="0"/>
            </a:endParaRPr>
          </a:p>
          <a:p>
            <a:r>
              <a:rPr lang="en-US" sz="2000" dirty="0">
                <a:solidFill>
                  <a:srgbClr val="0070C0"/>
                </a:solidFill>
              </a:rPr>
              <a:t>Test</a:t>
            </a:r>
            <a:r>
              <a:rPr lang="en-US" sz="2000" dirty="0"/>
              <a:t> set is therefore a set of examples used only to assess the performance</a:t>
            </a:r>
          </a:p>
          <a:p>
            <a:endParaRPr lang="en-US" sz="2000" dirty="0"/>
          </a:p>
          <a:p>
            <a:r>
              <a:rPr lang="en-US" sz="2000" dirty="0">
                <a:solidFill>
                  <a:srgbClr val="0070C0"/>
                </a:solidFill>
              </a:rPr>
              <a:t>Validation</a:t>
            </a:r>
            <a:r>
              <a:rPr lang="en-US" sz="2000" dirty="0"/>
              <a:t> dataset is a set of examples used to tune the parameters of a classifier </a:t>
            </a:r>
          </a:p>
        </p:txBody>
      </p:sp>
    </p:spTree>
    <p:extLst>
      <p:ext uri="{BB962C8B-B14F-4D97-AF65-F5344CB8AC3E}">
        <p14:creationId xmlns:p14="http://schemas.microsoft.com/office/powerpoint/2010/main" val="593274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F10E-0470-49E6-A465-82F9319D86BB}"/>
              </a:ext>
            </a:extLst>
          </p:cNvPr>
          <p:cNvSpPr>
            <a:spLocks noGrp="1"/>
          </p:cNvSpPr>
          <p:nvPr>
            <p:ph type="title"/>
          </p:nvPr>
        </p:nvSpPr>
        <p:spPr>
          <a:xfrm>
            <a:off x="498929" y="258638"/>
            <a:ext cx="8596668" cy="792240"/>
          </a:xfrm>
        </p:spPr>
        <p:txBody>
          <a:bodyPr>
            <a:normAutofit/>
          </a:bodyPr>
          <a:lstStyle/>
          <a:p>
            <a:r>
              <a:rPr lang="en-US" b="1" dirty="0">
                <a:solidFill>
                  <a:srgbClr val="92D050"/>
                </a:solidFill>
              </a:rPr>
              <a:t>Hands-on experience - Steps</a:t>
            </a:r>
          </a:p>
        </p:txBody>
      </p:sp>
      <p:sp>
        <p:nvSpPr>
          <p:cNvPr id="3" name="Content Placeholder 2">
            <a:extLst>
              <a:ext uri="{FF2B5EF4-FFF2-40B4-BE49-F238E27FC236}">
                <a16:creationId xmlns:a16="http://schemas.microsoft.com/office/drawing/2014/main" id="{1E65C2D4-9159-4CBC-B3BE-1C9A88F192B3}"/>
              </a:ext>
            </a:extLst>
          </p:cNvPr>
          <p:cNvSpPr>
            <a:spLocks noGrp="1"/>
          </p:cNvSpPr>
          <p:nvPr>
            <p:ph idx="1"/>
          </p:nvPr>
        </p:nvSpPr>
        <p:spPr>
          <a:xfrm>
            <a:off x="498929" y="1280532"/>
            <a:ext cx="8596668" cy="5105277"/>
          </a:xfrm>
        </p:spPr>
        <p:txBody>
          <a:bodyPr>
            <a:normAutofit/>
          </a:bodyPr>
          <a:lstStyle/>
          <a:p>
            <a:pPr marL="457200" indent="-457200">
              <a:buFont typeface="+mj-lt"/>
              <a:buAutoNum type="arabicPeriod"/>
            </a:pPr>
            <a:r>
              <a:rPr lang="en-US" sz="2200" dirty="0"/>
              <a:t>Use case description – Smart Home</a:t>
            </a:r>
          </a:p>
          <a:p>
            <a:pPr marL="457200" indent="-457200">
              <a:buFont typeface="+mj-lt"/>
              <a:buAutoNum type="arabicPeriod"/>
            </a:pPr>
            <a:r>
              <a:rPr lang="en-US" sz="2200" dirty="0"/>
              <a:t>Description of the dataset and collection process</a:t>
            </a:r>
          </a:p>
          <a:p>
            <a:pPr marL="457200" indent="-457200">
              <a:buFont typeface="+mj-lt"/>
              <a:buAutoNum type="arabicPeriod"/>
            </a:pPr>
            <a:r>
              <a:rPr lang="en-US" sz="2200" dirty="0"/>
              <a:t>What is R and R Studio? Basic commands and understanding</a:t>
            </a:r>
          </a:p>
          <a:p>
            <a:pPr marL="457200" indent="-457200">
              <a:buFont typeface="+mj-lt"/>
              <a:buAutoNum type="arabicPeriod"/>
            </a:pPr>
            <a:endParaRPr lang="en-US" sz="2200" dirty="0"/>
          </a:p>
          <a:p>
            <a:pPr marL="457200" indent="-457200">
              <a:buFont typeface="+mj-lt"/>
              <a:buAutoNum type="arabicPeriod"/>
            </a:pPr>
            <a:r>
              <a:rPr lang="en-US" sz="2200" dirty="0"/>
              <a:t>Traffic analysis pipeline: </a:t>
            </a:r>
          </a:p>
          <a:p>
            <a:pPr marL="800100" lvl="1" indent="-342900">
              <a:buFont typeface="+mj-lt"/>
              <a:buAutoNum type="alphaLcPeriod"/>
            </a:pPr>
            <a:r>
              <a:rPr lang="en-US" sz="2000" dirty="0"/>
              <a:t>Read the dataset and present the general characteristics of home network traffic</a:t>
            </a:r>
          </a:p>
          <a:p>
            <a:pPr marL="800100" lvl="1" indent="-342900">
              <a:buFont typeface="+mj-lt"/>
              <a:buAutoNum type="alphaLcPeriod"/>
            </a:pPr>
            <a:r>
              <a:rPr lang="en-US" sz="2000" dirty="0"/>
              <a:t>Visualizing the properties of the network files</a:t>
            </a:r>
            <a:endParaRPr lang="en-US" sz="2000" dirty="0">
              <a:solidFill>
                <a:srgbClr val="FF0000"/>
              </a:solidFill>
            </a:endParaRPr>
          </a:p>
          <a:p>
            <a:pPr marL="800100" lvl="1" indent="-342900">
              <a:buFont typeface="+mj-lt"/>
              <a:buAutoNum type="alphaLcPeriod"/>
            </a:pPr>
            <a:r>
              <a:rPr lang="en-US" sz="2000" dirty="0"/>
              <a:t>Identifying the patterns</a:t>
            </a:r>
          </a:p>
          <a:p>
            <a:pPr marL="800100" lvl="1" indent="-342900">
              <a:buFont typeface="+mj-lt"/>
              <a:buAutoNum type="alphaLcPeriod"/>
            </a:pPr>
            <a:r>
              <a:rPr lang="en-US" sz="2000" dirty="0"/>
              <a:t>Feature selection techniques</a:t>
            </a:r>
          </a:p>
          <a:p>
            <a:pPr marL="800100" lvl="1" indent="-342900">
              <a:buFont typeface="+mj-lt"/>
              <a:buAutoNum type="alphaLcPeriod"/>
            </a:pPr>
            <a:r>
              <a:rPr lang="en-US" sz="2000" dirty="0"/>
              <a:t>Device classification</a:t>
            </a:r>
          </a:p>
          <a:p>
            <a:endParaRPr lang="en-US" dirty="0"/>
          </a:p>
        </p:txBody>
      </p:sp>
      <p:grpSp>
        <p:nvGrpSpPr>
          <p:cNvPr id="5" name="Group 4">
            <a:extLst>
              <a:ext uri="{FF2B5EF4-FFF2-40B4-BE49-F238E27FC236}">
                <a16:creationId xmlns:a16="http://schemas.microsoft.com/office/drawing/2014/main" id="{EE4B164B-B991-184D-A6A6-B37A2CEE8D1D}"/>
              </a:ext>
            </a:extLst>
          </p:cNvPr>
          <p:cNvGrpSpPr/>
          <p:nvPr/>
        </p:nvGrpSpPr>
        <p:grpSpPr>
          <a:xfrm>
            <a:off x="9247997" y="1601112"/>
            <a:ext cx="2597475" cy="2584488"/>
            <a:chOff x="9247997" y="1601112"/>
            <a:chExt cx="2597475" cy="2584488"/>
          </a:xfrm>
        </p:grpSpPr>
        <p:pic>
          <p:nvPicPr>
            <p:cNvPr id="7" name="Picture 6" descr="Related image">
              <a:extLst>
                <a:ext uri="{FF2B5EF4-FFF2-40B4-BE49-F238E27FC236}">
                  <a16:creationId xmlns:a16="http://schemas.microsoft.com/office/drawing/2014/main" id="{2BA66A23-11CB-A246-ADB2-AA9409EB5EE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247997" y="1601112"/>
              <a:ext cx="2597475" cy="2584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624044-C700-3E45-B50C-7B954D707F11}"/>
                </a:ext>
              </a:extLst>
            </p:cNvPr>
            <p:cNvSpPr txBox="1"/>
            <p:nvPr/>
          </p:nvSpPr>
          <p:spPr>
            <a:xfrm>
              <a:off x="9247997" y="3970156"/>
              <a:ext cx="1036193" cy="215444"/>
            </a:xfrm>
            <a:prstGeom prst="rect">
              <a:avLst/>
            </a:prstGeom>
            <a:noFill/>
          </p:spPr>
          <p:txBody>
            <a:bodyPr wrap="square" rtlCol="0">
              <a:spAutoFit/>
            </a:bodyPr>
            <a:lstStyle/>
            <a:p>
              <a:r>
                <a:rPr lang="en-US" sz="800" dirty="0" err="1"/>
                <a:t>dreamstime.com</a:t>
              </a:r>
              <a:endParaRPr lang="en-US" sz="800" dirty="0"/>
            </a:p>
          </p:txBody>
        </p:sp>
      </p:grpSp>
    </p:spTree>
    <p:extLst>
      <p:ext uri="{BB962C8B-B14F-4D97-AF65-F5344CB8AC3E}">
        <p14:creationId xmlns:p14="http://schemas.microsoft.com/office/powerpoint/2010/main" val="911115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ADC2-385E-8B45-B706-3348607D2DDD}"/>
              </a:ext>
            </a:extLst>
          </p:cNvPr>
          <p:cNvSpPr>
            <a:spLocks noGrp="1"/>
          </p:cNvSpPr>
          <p:nvPr>
            <p:ph type="title"/>
          </p:nvPr>
        </p:nvSpPr>
        <p:spPr>
          <a:xfrm>
            <a:off x="677334" y="243840"/>
            <a:ext cx="8596668" cy="975360"/>
          </a:xfrm>
        </p:spPr>
        <p:txBody>
          <a:bodyPr/>
          <a:lstStyle/>
          <a:p>
            <a:r>
              <a:rPr lang="en-US" b="1" dirty="0">
                <a:solidFill>
                  <a:srgbClr val="92D050"/>
                </a:solidFill>
              </a:rPr>
              <a:t>1. Use case: Smart Home network</a:t>
            </a:r>
          </a:p>
        </p:txBody>
      </p:sp>
      <p:sp>
        <p:nvSpPr>
          <p:cNvPr id="3" name="Content Placeholder 2">
            <a:extLst>
              <a:ext uri="{FF2B5EF4-FFF2-40B4-BE49-F238E27FC236}">
                <a16:creationId xmlns:a16="http://schemas.microsoft.com/office/drawing/2014/main" id="{1EDFBA5A-CEF1-514D-A0E4-6E1E65231715}"/>
              </a:ext>
            </a:extLst>
          </p:cNvPr>
          <p:cNvSpPr>
            <a:spLocks noGrp="1"/>
          </p:cNvSpPr>
          <p:nvPr>
            <p:ph idx="1"/>
          </p:nvPr>
        </p:nvSpPr>
        <p:spPr>
          <a:xfrm>
            <a:off x="677334" y="1903059"/>
            <a:ext cx="6076392" cy="2853390"/>
          </a:xfrm>
        </p:spPr>
        <p:txBody>
          <a:bodyPr>
            <a:noAutofit/>
          </a:bodyPr>
          <a:lstStyle/>
          <a:p>
            <a:r>
              <a:rPr lang="en-US" sz="2200" dirty="0"/>
              <a:t>Smart Home network contains a set of devices – the network traffic captures the behavior from </a:t>
            </a:r>
            <a:r>
              <a:rPr lang="en-US" sz="2200" dirty="0">
                <a:solidFill>
                  <a:srgbClr val="0070C0"/>
                </a:solidFill>
              </a:rPr>
              <a:t>unique perspective</a:t>
            </a:r>
            <a:r>
              <a:rPr lang="en-US" sz="2200" dirty="0"/>
              <a:t>. </a:t>
            </a:r>
          </a:p>
          <a:p>
            <a:r>
              <a:rPr lang="en-US" sz="2200" dirty="0"/>
              <a:t>Combined together these devices they provide a broad picture of home network traffic and more importantly </a:t>
            </a:r>
            <a:r>
              <a:rPr lang="en-US" sz="2200" dirty="0">
                <a:solidFill>
                  <a:srgbClr val="0070C0"/>
                </a:solidFill>
              </a:rPr>
              <a:t>reveal</a:t>
            </a:r>
            <a:r>
              <a:rPr lang="en-US" sz="2200" dirty="0"/>
              <a:t> </a:t>
            </a:r>
            <a:r>
              <a:rPr lang="en-US" sz="2200" dirty="0">
                <a:solidFill>
                  <a:srgbClr val="0070C0"/>
                </a:solidFill>
              </a:rPr>
              <a:t>interesting traffic activities in home networks</a:t>
            </a:r>
            <a:r>
              <a:rPr lang="en-US" sz="2200" dirty="0"/>
              <a:t>.</a:t>
            </a:r>
          </a:p>
          <a:p>
            <a:endParaRPr lang="en-US" sz="2200" dirty="0"/>
          </a:p>
        </p:txBody>
      </p:sp>
      <p:pic>
        <p:nvPicPr>
          <p:cNvPr id="7" name="Picture 6">
            <a:extLst>
              <a:ext uri="{FF2B5EF4-FFF2-40B4-BE49-F238E27FC236}">
                <a16:creationId xmlns:a16="http://schemas.microsoft.com/office/drawing/2014/main" id="{EE006D09-0BE7-D547-893C-CFA9D7BE57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9091" y="1575175"/>
            <a:ext cx="5729821" cy="3357317"/>
          </a:xfrm>
          <a:prstGeom prst="rect">
            <a:avLst/>
          </a:prstGeom>
        </p:spPr>
      </p:pic>
      <p:sp>
        <p:nvSpPr>
          <p:cNvPr id="8" name="Rectangle 7">
            <a:extLst>
              <a:ext uri="{FF2B5EF4-FFF2-40B4-BE49-F238E27FC236}">
                <a16:creationId xmlns:a16="http://schemas.microsoft.com/office/drawing/2014/main" id="{7BFF7B85-FC6B-9B4F-8874-1C85EC499E79}"/>
              </a:ext>
            </a:extLst>
          </p:cNvPr>
          <p:cNvSpPr/>
          <p:nvPr/>
        </p:nvSpPr>
        <p:spPr>
          <a:xfrm>
            <a:off x="7686502" y="4682270"/>
            <a:ext cx="4177972" cy="338554"/>
          </a:xfrm>
          <a:prstGeom prst="rect">
            <a:avLst/>
          </a:prstGeom>
        </p:spPr>
        <p:txBody>
          <a:bodyPr wrap="square">
            <a:spAutoFit/>
          </a:bodyPr>
          <a:lstStyle/>
          <a:p>
            <a:r>
              <a:rPr lang="en-US" sz="800" dirty="0"/>
              <a:t>http://</a:t>
            </a:r>
            <a:r>
              <a:rPr lang="en-US" sz="800" dirty="0" err="1"/>
              <a:t>telano.info</a:t>
            </a:r>
            <a:r>
              <a:rPr lang="en-US" sz="800" dirty="0"/>
              <a:t>/</a:t>
            </a:r>
            <a:r>
              <a:rPr lang="en-US" sz="800" dirty="0" err="1"/>
              <a:t>wp</a:t>
            </a:r>
            <a:r>
              <a:rPr lang="en-US" sz="800" dirty="0"/>
              <a:t>-content/uploads/2018/01/house-security-system-intended-for-my-home-connect-highlights-systems-decor-prices-project-mini-india.jpg</a:t>
            </a:r>
          </a:p>
        </p:txBody>
      </p:sp>
    </p:spTree>
    <p:extLst>
      <p:ext uri="{BB962C8B-B14F-4D97-AF65-F5344CB8AC3E}">
        <p14:creationId xmlns:p14="http://schemas.microsoft.com/office/powerpoint/2010/main" val="2507024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CB7A-DB64-794D-866A-369A9ACFF6E7}"/>
              </a:ext>
            </a:extLst>
          </p:cNvPr>
          <p:cNvSpPr>
            <a:spLocks noGrp="1"/>
          </p:cNvSpPr>
          <p:nvPr>
            <p:ph type="title"/>
          </p:nvPr>
        </p:nvSpPr>
        <p:spPr>
          <a:xfrm>
            <a:off x="677334" y="188686"/>
            <a:ext cx="8596668" cy="783041"/>
          </a:xfrm>
        </p:spPr>
        <p:txBody>
          <a:bodyPr/>
          <a:lstStyle/>
          <a:p>
            <a:r>
              <a:rPr lang="en-US" b="1" dirty="0">
                <a:solidFill>
                  <a:srgbClr val="92D050"/>
                </a:solidFill>
              </a:rPr>
              <a:t>2. Dataset description</a:t>
            </a:r>
          </a:p>
        </p:txBody>
      </p:sp>
      <p:sp>
        <p:nvSpPr>
          <p:cNvPr id="3" name="Content Placeholder 2">
            <a:extLst>
              <a:ext uri="{FF2B5EF4-FFF2-40B4-BE49-F238E27FC236}">
                <a16:creationId xmlns:a16="http://schemas.microsoft.com/office/drawing/2014/main" id="{8C41C7BE-D54B-5243-ACC9-CE3513A4A73E}"/>
              </a:ext>
            </a:extLst>
          </p:cNvPr>
          <p:cNvSpPr>
            <a:spLocks noGrp="1"/>
          </p:cNvSpPr>
          <p:nvPr>
            <p:ph idx="1"/>
          </p:nvPr>
        </p:nvSpPr>
        <p:spPr>
          <a:xfrm>
            <a:off x="677333" y="1314365"/>
            <a:ext cx="6054997" cy="1113535"/>
          </a:xfrm>
        </p:spPr>
        <p:txBody>
          <a:bodyPr>
            <a:noAutofit/>
          </a:bodyPr>
          <a:lstStyle/>
          <a:p>
            <a:r>
              <a:rPr lang="en-US" sz="2000" dirty="0"/>
              <a:t>Open dataset from Aalto University School of Science, Finland </a:t>
            </a:r>
            <a:r>
              <a:rPr lang="en-US" sz="2000" baseline="30000" dirty="0"/>
              <a:t>1</a:t>
            </a:r>
          </a:p>
          <a:p>
            <a:r>
              <a:rPr lang="en-US" sz="2000" dirty="0"/>
              <a:t>Traffic from 27 smart home IoT devices such as smart camera, light, coffee maker, </a:t>
            </a:r>
            <a:r>
              <a:rPr lang="en-US" sz="2000" dirty="0" err="1"/>
              <a:t>iKattle</a:t>
            </a:r>
            <a:r>
              <a:rPr lang="en-US" sz="2000" dirty="0"/>
              <a:t> …</a:t>
            </a:r>
          </a:p>
        </p:txBody>
      </p:sp>
      <p:pic>
        <p:nvPicPr>
          <p:cNvPr id="15" name="Picture 14">
            <a:extLst>
              <a:ext uri="{FF2B5EF4-FFF2-40B4-BE49-F238E27FC236}">
                <a16:creationId xmlns:a16="http://schemas.microsoft.com/office/drawing/2014/main" id="{970D64BF-E53B-6046-BCDC-3B0C61F84E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32331" y="1461524"/>
            <a:ext cx="5438512" cy="4288278"/>
          </a:xfrm>
          <a:prstGeom prst="rect">
            <a:avLst/>
          </a:prstGeom>
        </p:spPr>
      </p:pic>
      <p:pic>
        <p:nvPicPr>
          <p:cNvPr id="16" name="Picture 2" descr="https://static.tp-link.com/res/images/products/1315_normal_0_20160611113654.jpg">
            <a:extLst>
              <a:ext uri="{FF2B5EF4-FFF2-40B4-BE49-F238E27FC236}">
                <a16:creationId xmlns:a16="http://schemas.microsoft.com/office/drawing/2014/main" id="{24813558-201A-8C43-920A-2A80DB7AD10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161428" y="3264270"/>
            <a:ext cx="700557" cy="8636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d link sensor">
            <a:extLst>
              <a:ext uri="{FF2B5EF4-FFF2-40B4-BE49-F238E27FC236}">
                <a16:creationId xmlns:a16="http://schemas.microsoft.com/office/drawing/2014/main" id="{CCD5FDB8-8FF3-2045-A516-02DF54AC28F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090125" y="3212868"/>
            <a:ext cx="772319" cy="8636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edimax plug">
            <a:extLst>
              <a:ext uri="{FF2B5EF4-FFF2-40B4-BE49-F238E27FC236}">
                <a16:creationId xmlns:a16="http://schemas.microsoft.com/office/drawing/2014/main" id="{7688AD7E-F61D-D242-9A3B-6E1A112EFF27}"/>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2329408" y="3245045"/>
            <a:ext cx="585725" cy="8559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ikettle 2">
            <a:extLst>
              <a:ext uri="{FF2B5EF4-FFF2-40B4-BE49-F238E27FC236}">
                <a16:creationId xmlns:a16="http://schemas.microsoft.com/office/drawing/2014/main" id="{BF940CB7-AC81-5D4B-B3C8-852106C18B4F}"/>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252936" y="4361902"/>
            <a:ext cx="988753" cy="11708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lightify">
            <a:extLst>
              <a:ext uri="{FF2B5EF4-FFF2-40B4-BE49-F238E27FC236}">
                <a16:creationId xmlns:a16="http://schemas.microsoft.com/office/drawing/2014/main" id="{B0942CAF-F5B9-0D49-ACAF-89940CC816E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44257" y="4590841"/>
            <a:ext cx="1008330" cy="8913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wemo link">
            <a:extLst>
              <a:ext uri="{FF2B5EF4-FFF2-40B4-BE49-F238E27FC236}">
                <a16:creationId xmlns:a16="http://schemas.microsoft.com/office/drawing/2014/main" id="{40C077E7-84E4-164B-8006-9D29F7BBEF2E}"/>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78905" y="3237417"/>
            <a:ext cx="917332" cy="917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edimax cam">
            <a:extLst>
              <a:ext uri="{FF2B5EF4-FFF2-40B4-BE49-F238E27FC236}">
                <a16:creationId xmlns:a16="http://schemas.microsoft.com/office/drawing/2014/main" id="{915A1925-53C1-7342-B90A-62910623C0BC}"/>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230500" y="4454488"/>
            <a:ext cx="658588" cy="9902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E09E7F-83EC-E740-A58A-BE34A325D753}"/>
              </a:ext>
            </a:extLst>
          </p:cNvPr>
          <p:cNvSpPr txBox="1"/>
          <p:nvPr/>
        </p:nvSpPr>
        <p:spPr>
          <a:xfrm>
            <a:off x="464559" y="6366861"/>
            <a:ext cx="7675499" cy="276999"/>
          </a:xfrm>
          <a:prstGeom prst="rect">
            <a:avLst/>
          </a:prstGeom>
          <a:noFill/>
        </p:spPr>
        <p:txBody>
          <a:bodyPr wrap="none" rtlCol="0">
            <a:spAutoFit/>
          </a:bodyPr>
          <a:lstStyle/>
          <a:p>
            <a:r>
              <a:rPr lang="en-US" sz="1200" baseline="30000" dirty="0"/>
              <a:t>1</a:t>
            </a:r>
            <a:r>
              <a:rPr lang="en-US" sz="1200" dirty="0"/>
              <a:t> https://</a:t>
            </a:r>
            <a:r>
              <a:rPr lang="en-US" sz="1200" dirty="0" err="1"/>
              <a:t>research.aalto.fi</a:t>
            </a:r>
            <a:r>
              <a:rPr lang="en-US" sz="1200" dirty="0"/>
              <a:t>/</a:t>
            </a:r>
            <a:r>
              <a:rPr lang="en-US" sz="1200" dirty="0" err="1"/>
              <a:t>en</a:t>
            </a:r>
            <a:r>
              <a:rPr lang="en-US" sz="1200" dirty="0"/>
              <a:t>/datasets/</a:t>
            </a:r>
            <a:r>
              <a:rPr lang="en-US" sz="1200" dirty="0" err="1"/>
              <a:t>iot</a:t>
            </a:r>
            <a:r>
              <a:rPr lang="en-US" sz="1200" dirty="0"/>
              <a:t>-devices-captures(285a9b06-de31-4d8b-88e9-5bdba46cc161).html</a:t>
            </a:r>
          </a:p>
        </p:txBody>
      </p:sp>
      <p:pic>
        <p:nvPicPr>
          <p:cNvPr id="4" name="Picture 3">
            <a:extLst>
              <a:ext uri="{FF2B5EF4-FFF2-40B4-BE49-F238E27FC236}">
                <a16:creationId xmlns:a16="http://schemas.microsoft.com/office/drawing/2014/main" id="{758AA9EA-EE75-7549-A6AF-63C4E06A0F5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07756" y="4183965"/>
            <a:ext cx="1192785" cy="1526765"/>
          </a:xfrm>
          <a:prstGeom prst="rect">
            <a:avLst/>
          </a:prstGeom>
        </p:spPr>
      </p:pic>
    </p:spTree>
    <p:extLst>
      <p:ext uri="{BB962C8B-B14F-4D97-AF65-F5344CB8AC3E}">
        <p14:creationId xmlns:p14="http://schemas.microsoft.com/office/powerpoint/2010/main" val="4080257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FD41-4E9A-3940-AE41-2554F034F49C}"/>
              </a:ext>
            </a:extLst>
          </p:cNvPr>
          <p:cNvSpPr>
            <a:spLocks noGrp="1"/>
          </p:cNvSpPr>
          <p:nvPr>
            <p:ph type="title"/>
          </p:nvPr>
        </p:nvSpPr>
        <p:spPr>
          <a:xfrm>
            <a:off x="677334" y="188687"/>
            <a:ext cx="8596668" cy="844246"/>
          </a:xfrm>
        </p:spPr>
        <p:txBody>
          <a:bodyPr/>
          <a:lstStyle/>
          <a:p>
            <a:r>
              <a:rPr lang="en-US" b="1" dirty="0">
                <a:solidFill>
                  <a:srgbClr val="92D050"/>
                </a:solidFill>
                <a:latin typeface="Adobe Gothic Std B" panose="020B0800000000000000" pitchFamily="34" charset="-128"/>
                <a:ea typeface="Adobe Gothic Std B" panose="020B0800000000000000"/>
              </a:rPr>
              <a:t>Data collection process</a:t>
            </a:r>
            <a:endParaRPr lang="en-US" dirty="0">
              <a:solidFill>
                <a:srgbClr val="92D050"/>
              </a:solidFill>
            </a:endParaRPr>
          </a:p>
        </p:txBody>
      </p:sp>
      <p:sp>
        <p:nvSpPr>
          <p:cNvPr id="3" name="Content Placeholder 2">
            <a:extLst>
              <a:ext uri="{FF2B5EF4-FFF2-40B4-BE49-F238E27FC236}">
                <a16:creationId xmlns:a16="http://schemas.microsoft.com/office/drawing/2014/main" id="{A7DC01B6-DEC8-1E44-A22F-77DF11032CCD}"/>
              </a:ext>
            </a:extLst>
          </p:cNvPr>
          <p:cNvSpPr>
            <a:spLocks noGrp="1"/>
          </p:cNvSpPr>
          <p:nvPr>
            <p:ph idx="1"/>
          </p:nvPr>
        </p:nvSpPr>
        <p:spPr>
          <a:xfrm>
            <a:off x="677334" y="1184223"/>
            <a:ext cx="10847009" cy="4860977"/>
          </a:xfrm>
        </p:spPr>
        <p:txBody>
          <a:bodyPr>
            <a:normAutofit lnSpcReduction="10000"/>
          </a:bodyPr>
          <a:lstStyle/>
          <a:p>
            <a:pPr>
              <a:lnSpc>
                <a:spcPct val="120000"/>
              </a:lnSpc>
            </a:pPr>
            <a:r>
              <a:rPr lang="en-US" sz="2200" dirty="0"/>
              <a:t>The typical device setup process was repeated 20 times in order to generate sufficient fingerprints for each device.</a:t>
            </a:r>
          </a:p>
          <a:p>
            <a:pPr>
              <a:lnSpc>
                <a:spcPct val="120000"/>
              </a:lnSpc>
            </a:pPr>
            <a:endParaRPr lang="en-US" sz="2200" dirty="0"/>
          </a:p>
          <a:p>
            <a:pPr>
              <a:lnSpc>
                <a:spcPct val="120000"/>
              </a:lnSpc>
            </a:pPr>
            <a:r>
              <a:rPr lang="en-US" sz="2200" dirty="0"/>
              <a:t>Typically, a setup procedure for a device involved:</a:t>
            </a:r>
          </a:p>
          <a:p>
            <a:pPr lvl="1">
              <a:lnSpc>
                <a:spcPct val="120000"/>
              </a:lnSpc>
              <a:buFont typeface="Wingdings" pitchFamily="2" charset="2"/>
              <a:buChar char="q"/>
            </a:pPr>
            <a:r>
              <a:rPr lang="en-US" sz="2000" dirty="0"/>
              <a:t>activating the device</a:t>
            </a:r>
          </a:p>
          <a:p>
            <a:pPr lvl="1">
              <a:lnSpc>
                <a:spcPct val="120000"/>
              </a:lnSpc>
              <a:buFont typeface="Wingdings" pitchFamily="2" charset="2"/>
              <a:buChar char="q"/>
            </a:pPr>
            <a:r>
              <a:rPr lang="en-US" sz="2000" dirty="0"/>
              <a:t>connecting to the device directly over Wi-Fi or Ethernet with the help of a vendor-provided application</a:t>
            </a:r>
          </a:p>
          <a:p>
            <a:pPr lvl="1">
              <a:lnSpc>
                <a:spcPct val="120000"/>
              </a:lnSpc>
              <a:buFont typeface="Wingdings" pitchFamily="2" charset="2"/>
              <a:buChar char="q"/>
            </a:pPr>
            <a:r>
              <a:rPr lang="en-US" sz="2000" dirty="0"/>
              <a:t>transmitting Wi-Fi credentials to the user’s network over this connection to the device, after this</a:t>
            </a:r>
          </a:p>
          <a:p>
            <a:pPr lvl="1">
              <a:lnSpc>
                <a:spcPct val="120000"/>
              </a:lnSpc>
              <a:buFont typeface="Wingdings" pitchFamily="2" charset="2"/>
              <a:buChar char="q"/>
            </a:pPr>
            <a:r>
              <a:rPr lang="en-US" sz="2000" dirty="0"/>
              <a:t>the device would typically reset and connect to the user’s network using the provided credentials</a:t>
            </a:r>
          </a:p>
          <a:p>
            <a:endParaRPr lang="en-US" dirty="0"/>
          </a:p>
        </p:txBody>
      </p:sp>
    </p:spTree>
    <p:extLst>
      <p:ext uri="{BB962C8B-B14F-4D97-AF65-F5344CB8AC3E}">
        <p14:creationId xmlns:p14="http://schemas.microsoft.com/office/powerpoint/2010/main" val="2957459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DE5E-165E-C949-8D76-AC0654B44585}"/>
              </a:ext>
            </a:extLst>
          </p:cNvPr>
          <p:cNvSpPr>
            <a:spLocks noGrp="1"/>
          </p:cNvSpPr>
          <p:nvPr>
            <p:ph type="title"/>
          </p:nvPr>
        </p:nvSpPr>
        <p:spPr>
          <a:xfrm>
            <a:off x="677334" y="261257"/>
            <a:ext cx="8596668" cy="706792"/>
          </a:xfrm>
        </p:spPr>
        <p:txBody>
          <a:bodyPr/>
          <a:lstStyle/>
          <a:p>
            <a:r>
              <a:rPr lang="en-US" b="1" dirty="0">
                <a:solidFill>
                  <a:srgbClr val="92D050"/>
                </a:solidFill>
              </a:rPr>
              <a:t>3. R &amp; R Studio</a:t>
            </a:r>
          </a:p>
        </p:txBody>
      </p:sp>
      <p:sp>
        <p:nvSpPr>
          <p:cNvPr id="3" name="Content Placeholder 2">
            <a:extLst>
              <a:ext uri="{FF2B5EF4-FFF2-40B4-BE49-F238E27FC236}">
                <a16:creationId xmlns:a16="http://schemas.microsoft.com/office/drawing/2014/main" id="{4CCBEB9E-EE59-2748-BCC5-EEA233E55E32}"/>
              </a:ext>
            </a:extLst>
          </p:cNvPr>
          <p:cNvSpPr>
            <a:spLocks noGrp="1"/>
          </p:cNvSpPr>
          <p:nvPr>
            <p:ph idx="1"/>
          </p:nvPr>
        </p:nvSpPr>
        <p:spPr>
          <a:xfrm>
            <a:off x="561466" y="1234011"/>
            <a:ext cx="5003263" cy="2292696"/>
          </a:xfrm>
        </p:spPr>
        <p:txBody>
          <a:bodyPr>
            <a:normAutofit lnSpcReduction="10000"/>
          </a:bodyPr>
          <a:lstStyle/>
          <a:p>
            <a:r>
              <a:rPr lang="en-US" sz="2200" b="1" dirty="0"/>
              <a:t>R is a programming language </a:t>
            </a:r>
            <a:r>
              <a:rPr lang="en-US" sz="2200" dirty="0"/>
              <a:t>for statistical computing and graphics </a:t>
            </a:r>
          </a:p>
          <a:p>
            <a:r>
              <a:rPr lang="en-US" sz="2200" b="1" dirty="0" err="1"/>
              <a:t>RStudio</a:t>
            </a:r>
            <a:r>
              <a:rPr lang="en-US" sz="2200" dirty="0"/>
              <a:t> is a free and open source integrated development environment (IDE) for </a:t>
            </a:r>
            <a:r>
              <a:rPr lang="en-US" sz="2200" b="1" dirty="0"/>
              <a:t>R</a:t>
            </a:r>
          </a:p>
          <a:p>
            <a:r>
              <a:rPr lang="en-US" sz="2200" dirty="0"/>
              <a:t>R packages</a:t>
            </a:r>
          </a:p>
          <a:p>
            <a:endParaRPr lang="en-US" dirty="0"/>
          </a:p>
        </p:txBody>
      </p:sp>
      <p:pic>
        <p:nvPicPr>
          <p:cNvPr id="7" name="Picture 6">
            <a:extLst>
              <a:ext uri="{FF2B5EF4-FFF2-40B4-BE49-F238E27FC236}">
                <a16:creationId xmlns:a16="http://schemas.microsoft.com/office/drawing/2014/main" id="{742C54CD-CD73-4C44-A8CD-4C07EAB6D0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8915" y="100081"/>
            <a:ext cx="1632697" cy="930637"/>
          </a:xfrm>
          <a:prstGeom prst="rect">
            <a:avLst/>
          </a:prstGeom>
        </p:spPr>
      </p:pic>
      <p:pic>
        <p:nvPicPr>
          <p:cNvPr id="8" name="Picture 7">
            <a:extLst>
              <a:ext uri="{FF2B5EF4-FFF2-40B4-BE49-F238E27FC236}">
                <a16:creationId xmlns:a16="http://schemas.microsoft.com/office/drawing/2014/main" id="{E088614E-0BF3-2D4B-9CC8-E93B84978E8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52622" y="4236392"/>
            <a:ext cx="2271103" cy="1600878"/>
          </a:xfrm>
          <a:prstGeom prst="rect">
            <a:avLst/>
          </a:prstGeom>
        </p:spPr>
      </p:pic>
      <p:pic>
        <p:nvPicPr>
          <p:cNvPr id="9" name="Picture 8">
            <a:extLst>
              <a:ext uri="{FF2B5EF4-FFF2-40B4-BE49-F238E27FC236}">
                <a16:creationId xmlns:a16="http://schemas.microsoft.com/office/drawing/2014/main" id="{037C758E-DB89-6D46-9F6E-0FAF5F221643}"/>
              </a:ext>
            </a:extLst>
          </p:cNvPr>
          <p:cNvPicPr>
            <a:picLocks noChangeAspect="1"/>
          </p:cNvPicPr>
          <p:nvPr/>
        </p:nvPicPr>
        <p:blipFill>
          <a:blip r:embed="rId4"/>
          <a:stretch>
            <a:fillRect/>
          </a:stretch>
        </p:blipFill>
        <p:spPr>
          <a:xfrm>
            <a:off x="5578996" y="968049"/>
            <a:ext cx="6180335" cy="5117317"/>
          </a:xfrm>
          <a:prstGeom prst="rect">
            <a:avLst/>
          </a:prstGeom>
        </p:spPr>
      </p:pic>
      <p:sp>
        <p:nvSpPr>
          <p:cNvPr id="11" name="Rectangle 10">
            <a:extLst>
              <a:ext uri="{FF2B5EF4-FFF2-40B4-BE49-F238E27FC236}">
                <a16:creationId xmlns:a16="http://schemas.microsoft.com/office/drawing/2014/main" id="{BD8A17B0-CC76-D743-BB31-BF813EDAF639}"/>
              </a:ext>
            </a:extLst>
          </p:cNvPr>
          <p:cNvSpPr/>
          <p:nvPr/>
        </p:nvSpPr>
        <p:spPr>
          <a:xfrm>
            <a:off x="561466" y="6246542"/>
            <a:ext cx="7216656" cy="369332"/>
          </a:xfrm>
          <a:prstGeom prst="rect">
            <a:avLst/>
          </a:prstGeom>
        </p:spPr>
        <p:txBody>
          <a:bodyPr wrap="none">
            <a:spAutoFit/>
          </a:bodyPr>
          <a:lstStyle/>
          <a:p>
            <a:r>
              <a:rPr lang="en-US" b="1" u="sng" dirty="0"/>
              <a:t>Download </a:t>
            </a:r>
            <a:r>
              <a:rPr lang="en-US" dirty="0"/>
              <a:t>-</a:t>
            </a:r>
            <a:r>
              <a:rPr lang="en-US" b="1" dirty="0"/>
              <a:t> </a:t>
            </a:r>
            <a:r>
              <a:rPr lang="en-US" dirty="0"/>
              <a:t>https://</a:t>
            </a:r>
            <a:r>
              <a:rPr lang="en-US" dirty="0" err="1"/>
              <a:t>www.rstudio.com</a:t>
            </a:r>
            <a:r>
              <a:rPr lang="en-US" dirty="0"/>
              <a:t>/products/</a:t>
            </a:r>
            <a:r>
              <a:rPr lang="en-US" dirty="0" err="1"/>
              <a:t>rstudio</a:t>
            </a:r>
            <a:r>
              <a:rPr lang="en-US" dirty="0"/>
              <a:t>/download/</a:t>
            </a:r>
          </a:p>
        </p:txBody>
      </p:sp>
    </p:spTree>
    <p:extLst>
      <p:ext uri="{BB962C8B-B14F-4D97-AF65-F5344CB8AC3E}">
        <p14:creationId xmlns:p14="http://schemas.microsoft.com/office/powerpoint/2010/main" val="3155361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C419-B275-534F-B9D4-E0DA313346C2}"/>
              </a:ext>
            </a:extLst>
          </p:cNvPr>
          <p:cNvSpPr>
            <a:spLocks noGrp="1"/>
          </p:cNvSpPr>
          <p:nvPr>
            <p:ph type="title"/>
          </p:nvPr>
        </p:nvSpPr>
        <p:spPr>
          <a:xfrm>
            <a:off x="677334" y="186647"/>
            <a:ext cx="8596668" cy="1320800"/>
          </a:xfrm>
        </p:spPr>
        <p:txBody>
          <a:bodyPr/>
          <a:lstStyle/>
          <a:p>
            <a:r>
              <a:rPr lang="en-US" b="1" dirty="0">
                <a:solidFill>
                  <a:srgbClr val="92D050"/>
                </a:solidFill>
              </a:rPr>
              <a:t>Create your first project in R Studio</a:t>
            </a:r>
          </a:p>
        </p:txBody>
      </p:sp>
      <p:sp>
        <p:nvSpPr>
          <p:cNvPr id="3" name="Content Placeholder 2">
            <a:extLst>
              <a:ext uri="{FF2B5EF4-FFF2-40B4-BE49-F238E27FC236}">
                <a16:creationId xmlns:a16="http://schemas.microsoft.com/office/drawing/2014/main" id="{986054C5-FAD8-A04E-AD4A-E2446CDDEA5D}"/>
              </a:ext>
            </a:extLst>
          </p:cNvPr>
          <p:cNvSpPr>
            <a:spLocks noGrp="1"/>
          </p:cNvSpPr>
          <p:nvPr>
            <p:ph idx="1"/>
          </p:nvPr>
        </p:nvSpPr>
        <p:spPr>
          <a:xfrm>
            <a:off x="658916" y="1004286"/>
            <a:ext cx="11153282" cy="2382382"/>
          </a:xfrm>
        </p:spPr>
        <p:txBody>
          <a:bodyPr>
            <a:normAutofit/>
          </a:bodyPr>
          <a:lstStyle/>
          <a:p>
            <a:pPr>
              <a:buFont typeface="+mj-lt"/>
              <a:buAutoNum type="arabicPeriod"/>
            </a:pPr>
            <a:r>
              <a:rPr lang="en-US" sz="2000" dirty="0">
                <a:solidFill>
                  <a:srgbClr val="0070C0"/>
                </a:solidFill>
              </a:rPr>
              <a:t>File &gt; New Project &gt; New Directory &gt; New Project &gt;</a:t>
            </a:r>
            <a:r>
              <a:rPr lang="en-US" sz="2000" dirty="0">
                <a:solidFill>
                  <a:schemeClr val="tx1"/>
                </a:solidFill>
              </a:rPr>
              <a:t> Create directory name and choose the path to save the project</a:t>
            </a:r>
          </a:p>
          <a:p>
            <a:pPr>
              <a:buFont typeface="+mj-lt"/>
              <a:buAutoNum type="arabicPeriod"/>
            </a:pPr>
            <a:r>
              <a:rPr lang="en-US" sz="2000" dirty="0">
                <a:solidFill>
                  <a:srgbClr val="0070C0"/>
                </a:solidFill>
              </a:rPr>
              <a:t>File &gt; New File &gt; R Script</a:t>
            </a:r>
            <a:endParaRPr lang="en-US" sz="2000" dirty="0">
              <a:solidFill>
                <a:schemeClr val="tx1"/>
              </a:solidFill>
            </a:endParaRPr>
          </a:p>
          <a:p>
            <a:pPr>
              <a:buFont typeface="+mj-lt"/>
              <a:buAutoNum type="arabicPeriod"/>
            </a:pPr>
            <a:r>
              <a:rPr lang="en-US" sz="2000" dirty="0">
                <a:solidFill>
                  <a:srgbClr val="0070C0"/>
                </a:solidFill>
              </a:rPr>
              <a:t>File &gt; New File &gt; R Notebook</a:t>
            </a:r>
          </a:p>
          <a:p>
            <a:pPr lvl="1">
              <a:buFont typeface="+mj-lt"/>
              <a:buAutoNum type="arabicPeriod"/>
            </a:pPr>
            <a:r>
              <a:rPr lang="en-US" sz="1800" dirty="0">
                <a:solidFill>
                  <a:schemeClr val="tx1"/>
                </a:solidFill>
              </a:rPr>
              <a:t>Remove what was written in after </a:t>
            </a:r>
            <a:r>
              <a:rPr lang="en-US" sz="1800" dirty="0">
                <a:solidFill>
                  <a:srgbClr val="0070C0"/>
                </a:solidFill>
              </a:rPr>
              <a:t>```{r} </a:t>
            </a:r>
            <a:r>
              <a:rPr lang="en-US" sz="1800" dirty="0">
                <a:solidFill>
                  <a:schemeClr val="tx1"/>
                </a:solidFill>
              </a:rPr>
              <a:t>and before </a:t>
            </a:r>
            <a:r>
              <a:rPr lang="en-US" sz="1800" dirty="0">
                <a:solidFill>
                  <a:srgbClr val="0070C0"/>
                </a:solidFill>
              </a:rPr>
              <a:t>```</a:t>
            </a:r>
            <a:r>
              <a:rPr lang="en-US" sz="1800" dirty="0">
                <a:solidFill>
                  <a:schemeClr val="tx1"/>
                </a:solidFill>
              </a:rPr>
              <a:t> and write </a:t>
            </a:r>
            <a:r>
              <a:rPr lang="en-US" sz="1800" dirty="0">
                <a:solidFill>
                  <a:srgbClr val="0070C0"/>
                </a:solidFill>
              </a:rPr>
              <a:t>print ("Hello there")</a:t>
            </a:r>
          </a:p>
          <a:p>
            <a:pPr lvl="1">
              <a:buFont typeface="+mj-lt"/>
              <a:buAutoNum type="arabicPeriod"/>
            </a:pPr>
            <a:r>
              <a:rPr lang="en-US" sz="1800" dirty="0">
                <a:solidFill>
                  <a:schemeClr val="tx1"/>
                </a:solidFill>
              </a:rPr>
              <a:t>Execute the program: </a:t>
            </a:r>
            <a:r>
              <a:rPr lang="en-US" sz="1800" dirty="0">
                <a:solidFill>
                  <a:srgbClr val="0070C0"/>
                </a:solidFill>
              </a:rPr>
              <a:t>Preview &gt; Preview Notebook</a:t>
            </a:r>
          </a:p>
          <a:p>
            <a:pPr marL="0" indent="0">
              <a:buNone/>
            </a:pPr>
            <a:endParaRPr lang="en-US" dirty="0"/>
          </a:p>
          <a:p>
            <a:pPr marL="0" indent="0">
              <a:buNone/>
            </a:pPr>
            <a:endParaRPr lang="en-US" dirty="0"/>
          </a:p>
        </p:txBody>
      </p:sp>
      <p:pic>
        <p:nvPicPr>
          <p:cNvPr id="12" name="Picture 11">
            <a:extLst>
              <a:ext uri="{FF2B5EF4-FFF2-40B4-BE49-F238E27FC236}">
                <a16:creationId xmlns:a16="http://schemas.microsoft.com/office/drawing/2014/main" id="{7EEEA07F-4967-8740-A064-A91F986F8C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44895" y="3648561"/>
            <a:ext cx="5112682" cy="2558275"/>
          </a:xfrm>
          <a:prstGeom prst="rect">
            <a:avLst/>
          </a:prstGeom>
        </p:spPr>
      </p:pic>
      <p:pic>
        <p:nvPicPr>
          <p:cNvPr id="4" name="Picture 3">
            <a:extLst>
              <a:ext uri="{FF2B5EF4-FFF2-40B4-BE49-F238E27FC236}">
                <a16:creationId xmlns:a16="http://schemas.microsoft.com/office/drawing/2014/main" id="{037E7861-B8AC-C145-AF55-D80628DB535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2054" y="3648561"/>
            <a:ext cx="4869983" cy="2715692"/>
          </a:xfrm>
          <a:prstGeom prst="rect">
            <a:avLst/>
          </a:prstGeom>
        </p:spPr>
      </p:pic>
      <p:sp>
        <p:nvSpPr>
          <p:cNvPr id="5" name="TextBox 4">
            <a:extLst>
              <a:ext uri="{FF2B5EF4-FFF2-40B4-BE49-F238E27FC236}">
                <a16:creationId xmlns:a16="http://schemas.microsoft.com/office/drawing/2014/main" id="{5C5F2FF6-C310-474B-B213-AE1662C06260}"/>
              </a:ext>
            </a:extLst>
          </p:cNvPr>
          <p:cNvSpPr txBox="1"/>
          <p:nvPr/>
        </p:nvSpPr>
        <p:spPr>
          <a:xfrm>
            <a:off x="598633" y="3648561"/>
            <a:ext cx="391454"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45211265-51E5-ED40-A338-E08593EC5FB8}"/>
              </a:ext>
            </a:extLst>
          </p:cNvPr>
          <p:cNvSpPr txBox="1"/>
          <p:nvPr/>
        </p:nvSpPr>
        <p:spPr>
          <a:xfrm>
            <a:off x="6153441" y="3648561"/>
            <a:ext cx="39145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317400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8F3B-22F8-D144-96FA-858B6F3B3AA1}"/>
              </a:ext>
            </a:extLst>
          </p:cNvPr>
          <p:cNvSpPr>
            <a:spLocks noGrp="1"/>
          </p:cNvSpPr>
          <p:nvPr>
            <p:ph type="title"/>
          </p:nvPr>
        </p:nvSpPr>
        <p:spPr>
          <a:xfrm>
            <a:off x="457200" y="159262"/>
            <a:ext cx="6527799" cy="728322"/>
          </a:xfrm>
        </p:spPr>
        <p:txBody>
          <a:bodyPr/>
          <a:lstStyle/>
          <a:p>
            <a:r>
              <a:rPr lang="en-US" b="1" dirty="0">
                <a:solidFill>
                  <a:srgbClr val="92D050"/>
                </a:solidFill>
              </a:rPr>
              <a:t>R basic commands (1/3)</a:t>
            </a:r>
          </a:p>
        </p:txBody>
      </p:sp>
      <p:sp>
        <p:nvSpPr>
          <p:cNvPr id="3" name="Content Placeholder 2">
            <a:extLst>
              <a:ext uri="{FF2B5EF4-FFF2-40B4-BE49-F238E27FC236}">
                <a16:creationId xmlns:a16="http://schemas.microsoft.com/office/drawing/2014/main" id="{E1DAC637-9E70-5C42-8997-24DFE1EA6A80}"/>
              </a:ext>
            </a:extLst>
          </p:cNvPr>
          <p:cNvSpPr>
            <a:spLocks noGrp="1"/>
          </p:cNvSpPr>
          <p:nvPr>
            <p:ph idx="1"/>
          </p:nvPr>
        </p:nvSpPr>
        <p:spPr>
          <a:xfrm>
            <a:off x="635794" y="954853"/>
            <a:ext cx="5937284" cy="4919351"/>
          </a:xfrm>
        </p:spPr>
        <p:txBody>
          <a:bodyPr>
            <a:normAutofit fontScale="70000" lnSpcReduction="20000"/>
          </a:bodyPr>
          <a:lstStyle/>
          <a:p>
            <a:r>
              <a:rPr lang="en-US" sz="2300" u="sng" dirty="0"/>
              <a:t>Variables</a:t>
            </a:r>
            <a:r>
              <a:rPr lang="en-US" sz="2300" dirty="0"/>
              <a:t>: </a:t>
            </a:r>
            <a:r>
              <a:rPr lang="en-US" sz="2300" dirty="0">
                <a:solidFill>
                  <a:srgbClr val="0070C0"/>
                </a:solidFill>
              </a:rPr>
              <a:t>x &lt;- 10 </a:t>
            </a:r>
            <a:r>
              <a:rPr lang="en-US" sz="2300" dirty="0"/>
              <a:t>or </a:t>
            </a:r>
            <a:r>
              <a:rPr lang="en-US" sz="2300" dirty="0">
                <a:solidFill>
                  <a:srgbClr val="0070C0"/>
                </a:solidFill>
              </a:rPr>
              <a:t>x = 10 </a:t>
            </a:r>
            <a:r>
              <a:rPr lang="en-US" sz="2300" dirty="0"/>
              <a:t>also </a:t>
            </a:r>
            <a:r>
              <a:rPr lang="en-US" sz="2300" dirty="0">
                <a:solidFill>
                  <a:srgbClr val="0070C0"/>
                </a:solidFill>
              </a:rPr>
              <a:t>name &lt;- “Camera Front”</a:t>
            </a:r>
          </a:p>
          <a:p>
            <a:r>
              <a:rPr lang="en-US" sz="2300" dirty="0"/>
              <a:t>Display the type and length use: </a:t>
            </a:r>
            <a:r>
              <a:rPr lang="en-US" sz="2300" dirty="0">
                <a:solidFill>
                  <a:srgbClr val="0070C0"/>
                </a:solidFill>
              </a:rPr>
              <a:t>mode(x)</a:t>
            </a:r>
            <a:r>
              <a:rPr lang="en-US" sz="2300" dirty="0"/>
              <a:t> and </a:t>
            </a:r>
            <a:r>
              <a:rPr lang="en-US" sz="2300" dirty="0">
                <a:solidFill>
                  <a:srgbClr val="0070C0"/>
                </a:solidFill>
              </a:rPr>
              <a:t>length(x)</a:t>
            </a:r>
          </a:p>
          <a:p>
            <a:r>
              <a:rPr lang="en-US" sz="2300" dirty="0"/>
              <a:t>List the elements in the memory: </a:t>
            </a:r>
            <a:r>
              <a:rPr lang="en-US" sz="2300" dirty="0">
                <a:solidFill>
                  <a:srgbClr val="0070C0"/>
                </a:solidFill>
              </a:rPr>
              <a:t>ls()</a:t>
            </a:r>
          </a:p>
          <a:p>
            <a:r>
              <a:rPr lang="en-US" sz="2300" dirty="0"/>
              <a:t>Writing your own </a:t>
            </a:r>
            <a:r>
              <a:rPr lang="en-US" sz="2300" u="sng" dirty="0"/>
              <a:t>functions</a:t>
            </a:r>
          </a:p>
          <a:p>
            <a:pPr marL="457200" lvl="1" indent="0">
              <a:buNone/>
            </a:pPr>
            <a:r>
              <a:rPr lang="en-US" sz="2300" dirty="0" err="1">
                <a:solidFill>
                  <a:srgbClr val="0070C0"/>
                </a:solidFill>
              </a:rPr>
              <a:t>passgen</a:t>
            </a:r>
            <a:r>
              <a:rPr lang="en-US" sz="2300" dirty="0">
                <a:solidFill>
                  <a:srgbClr val="0070C0"/>
                </a:solidFill>
              </a:rPr>
              <a:t> &lt;- function(n, m) {</a:t>
            </a:r>
          </a:p>
          <a:p>
            <a:pPr marL="457200" lvl="1" indent="0">
              <a:buNone/>
            </a:pPr>
            <a:r>
              <a:rPr lang="en-US" sz="2300" dirty="0">
                <a:solidFill>
                  <a:srgbClr val="0070C0"/>
                </a:solidFill>
              </a:rPr>
              <a:t>	r &lt;- sample(</a:t>
            </a:r>
            <a:r>
              <a:rPr lang="en-US" sz="2300" dirty="0" err="1">
                <a:solidFill>
                  <a:srgbClr val="0070C0"/>
                </a:solidFill>
              </a:rPr>
              <a:t>n:m</a:t>
            </a:r>
            <a:r>
              <a:rPr lang="en-US" sz="2300" dirty="0">
                <a:solidFill>
                  <a:srgbClr val="0070C0"/>
                </a:solidFill>
              </a:rPr>
              <a:t>, 1)</a:t>
            </a:r>
          </a:p>
          <a:p>
            <a:pPr marL="457200" lvl="1" indent="0">
              <a:buNone/>
            </a:pPr>
            <a:r>
              <a:rPr lang="en-US" sz="2300" dirty="0">
                <a:solidFill>
                  <a:srgbClr val="0070C0"/>
                </a:solidFill>
              </a:rPr>
              <a:t>	return (pass)</a:t>
            </a:r>
          </a:p>
          <a:p>
            <a:pPr marL="457200" lvl="1" indent="0">
              <a:buNone/>
            </a:pPr>
            <a:r>
              <a:rPr lang="en-US" sz="2300" dirty="0">
                <a:solidFill>
                  <a:srgbClr val="0070C0"/>
                </a:solidFill>
              </a:rPr>
              <a:t>}</a:t>
            </a:r>
          </a:p>
          <a:p>
            <a:r>
              <a:rPr lang="en-US" sz="2300" dirty="0">
                <a:solidFill>
                  <a:schemeClr val="tx1"/>
                </a:solidFill>
              </a:rPr>
              <a:t>Creating </a:t>
            </a:r>
            <a:r>
              <a:rPr lang="en-US" sz="2300" u="sng" dirty="0">
                <a:solidFill>
                  <a:schemeClr val="tx1"/>
                </a:solidFill>
              </a:rPr>
              <a:t>condition</a:t>
            </a:r>
            <a:r>
              <a:rPr lang="en-US" sz="2300" dirty="0">
                <a:solidFill>
                  <a:schemeClr val="tx1"/>
                </a:solidFill>
              </a:rPr>
              <a:t>: </a:t>
            </a:r>
          </a:p>
          <a:p>
            <a:pPr marL="0" indent="0">
              <a:buNone/>
            </a:pPr>
            <a:r>
              <a:rPr lang="en-US" sz="2300" dirty="0">
                <a:solidFill>
                  <a:schemeClr val="tx1"/>
                </a:solidFill>
              </a:rPr>
              <a:t>	</a:t>
            </a:r>
            <a:r>
              <a:rPr lang="en-US" sz="2300" dirty="0">
                <a:solidFill>
                  <a:srgbClr val="0070C0"/>
                </a:solidFill>
              </a:rPr>
              <a:t>if (old == pass) pass = </a:t>
            </a:r>
            <a:r>
              <a:rPr lang="en-US" sz="2300" dirty="0" err="1">
                <a:solidFill>
                  <a:srgbClr val="0070C0"/>
                </a:solidFill>
              </a:rPr>
              <a:t>passgen</a:t>
            </a:r>
            <a:r>
              <a:rPr lang="en-US" sz="2300" dirty="0">
                <a:solidFill>
                  <a:srgbClr val="0070C0"/>
                </a:solidFill>
              </a:rPr>
              <a:t>(1,10) 	</a:t>
            </a:r>
          </a:p>
          <a:p>
            <a:pPr marL="0" indent="0">
              <a:buNone/>
            </a:pPr>
            <a:r>
              <a:rPr lang="en-US" sz="2300" dirty="0">
                <a:solidFill>
                  <a:srgbClr val="0070C0"/>
                </a:solidFill>
              </a:rPr>
              <a:t>	else print(paste(“New 	password is”, pass))</a:t>
            </a:r>
          </a:p>
          <a:p>
            <a:r>
              <a:rPr lang="en-US" sz="2300" dirty="0">
                <a:solidFill>
                  <a:schemeClr val="tx1"/>
                </a:solidFill>
              </a:rPr>
              <a:t>Creating </a:t>
            </a:r>
            <a:r>
              <a:rPr lang="en-US" sz="2300" u="sng" dirty="0">
                <a:solidFill>
                  <a:schemeClr val="tx1"/>
                </a:solidFill>
              </a:rPr>
              <a:t>loops</a:t>
            </a:r>
            <a:r>
              <a:rPr lang="en-US" sz="2300" dirty="0">
                <a:solidFill>
                  <a:schemeClr val="tx1"/>
                </a:solidFill>
              </a:rPr>
              <a:t>: 	</a:t>
            </a:r>
          </a:p>
          <a:p>
            <a:pPr marL="0" indent="0">
              <a:buNone/>
            </a:pPr>
            <a:r>
              <a:rPr lang="en-US" sz="2300" dirty="0">
                <a:solidFill>
                  <a:schemeClr val="tx1"/>
                </a:solidFill>
              </a:rPr>
              <a:t>       </a:t>
            </a:r>
            <a:r>
              <a:rPr lang="en-US" sz="2300" dirty="0">
                <a:solidFill>
                  <a:srgbClr val="0070C0"/>
                </a:solidFill>
              </a:rPr>
              <a:t>while (x &gt; 0) {              for (I in 1:length(x)) {</a:t>
            </a:r>
          </a:p>
          <a:p>
            <a:pPr marL="0" indent="0">
              <a:buNone/>
            </a:pPr>
            <a:r>
              <a:rPr lang="en-US" sz="2300" dirty="0">
                <a:solidFill>
                  <a:srgbClr val="0070C0"/>
                </a:solidFill>
              </a:rPr>
              <a:t>		...                               …</a:t>
            </a:r>
          </a:p>
          <a:p>
            <a:pPr marL="0" indent="0">
              <a:buNone/>
            </a:pPr>
            <a:r>
              <a:rPr lang="en-US" sz="2300" dirty="0">
                <a:solidFill>
                  <a:srgbClr val="0070C0"/>
                </a:solidFill>
              </a:rPr>
              <a:t>	}                                 }</a:t>
            </a:r>
          </a:p>
        </p:txBody>
      </p:sp>
      <p:sp>
        <p:nvSpPr>
          <p:cNvPr id="8" name="TextBox 7">
            <a:extLst>
              <a:ext uri="{FF2B5EF4-FFF2-40B4-BE49-F238E27FC236}">
                <a16:creationId xmlns:a16="http://schemas.microsoft.com/office/drawing/2014/main" id="{BECCC8F5-C020-B542-B249-74AB09607A31}"/>
              </a:ext>
            </a:extLst>
          </p:cNvPr>
          <p:cNvSpPr txBox="1"/>
          <p:nvPr/>
        </p:nvSpPr>
        <p:spPr>
          <a:xfrm>
            <a:off x="7353301" y="290597"/>
            <a:ext cx="4427684" cy="6247864"/>
          </a:xfrm>
          <a:prstGeom prst="rect">
            <a:avLst/>
          </a:prstGeom>
          <a:noFill/>
        </p:spPr>
        <p:txBody>
          <a:bodyPr wrap="square" rtlCol="0">
            <a:spAutoFit/>
          </a:bodyPr>
          <a:lstStyle/>
          <a:p>
            <a:r>
              <a:rPr lang="en-US" sz="1600" b="1" u="sng" dirty="0"/>
              <a:t>Output:</a:t>
            </a:r>
            <a:endParaRPr lang="en-US" sz="1600" dirty="0"/>
          </a:p>
          <a:p>
            <a:r>
              <a:rPr lang="en-US" sz="1600" dirty="0"/>
              <a:t>&gt; x = 10</a:t>
            </a:r>
          </a:p>
          <a:p>
            <a:r>
              <a:rPr lang="en-US" sz="1600" dirty="0"/>
              <a:t>&gt; name = "Camera Front"</a:t>
            </a:r>
          </a:p>
          <a:p>
            <a:r>
              <a:rPr lang="en-US" sz="1600" dirty="0"/>
              <a:t>&gt; </a:t>
            </a:r>
          </a:p>
          <a:p>
            <a:r>
              <a:rPr lang="en-US" sz="1600" dirty="0"/>
              <a:t>&gt; </a:t>
            </a:r>
            <a:r>
              <a:rPr lang="en-US" sz="1600" dirty="0">
                <a:solidFill>
                  <a:srgbClr val="0070C0"/>
                </a:solidFill>
              </a:rPr>
              <a:t>mode(x)</a:t>
            </a:r>
          </a:p>
          <a:p>
            <a:r>
              <a:rPr lang="en-US" sz="1600" dirty="0"/>
              <a:t>[1] "numeric"</a:t>
            </a:r>
          </a:p>
          <a:p>
            <a:r>
              <a:rPr lang="en-US" sz="1600" dirty="0"/>
              <a:t>&gt; length(x)</a:t>
            </a:r>
          </a:p>
          <a:p>
            <a:r>
              <a:rPr lang="en-US" sz="1600" dirty="0"/>
              <a:t>[1] 1</a:t>
            </a:r>
          </a:p>
          <a:p>
            <a:r>
              <a:rPr lang="en-US" sz="1600" dirty="0"/>
              <a:t>&gt; </a:t>
            </a:r>
          </a:p>
          <a:p>
            <a:r>
              <a:rPr lang="en-US" sz="1600" dirty="0"/>
              <a:t>&gt; </a:t>
            </a:r>
            <a:r>
              <a:rPr lang="en-US" sz="1600" dirty="0">
                <a:solidFill>
                  <a:srgbClr val="0070C0"/>
                </a:solidFill>
              </a:rPr>
              <a:t>mode(name)</a:t>
            </a:r>
          </a:p>
          <a:p>
            <a:r>
              <a:rPr lang="en-US" sz="1600" dirty="0"/>
              <a:t>[1] "character"</a:t>
            </a:r>
          </a:p>
          <a:p>
            <a:r>
              <a:rPr lang="en-US" sz="1600" dirty="0"/>
              <a:t>&gt; </a:t>
            </a:r>
            <a:r>
              <a:rPr lang="en-US" sz="1600" dirty="0">
                <a:solidFill>
                  <a:srgbClr val="0070C0"/>
                </a:solidFill>
              </a:rPr>
              <a:t>length(name)</a:t>
            </a:r>
          </a:p>
          <a:p>
            <a:r>
              <a:rPr lang="en-US" sz="1600" dirty="0"/>
              <a:t>[1] 1</a:t>
            </a:r>
          </a:p>
          <a:p>
            <a:r>
              <a:rPr lang="en-US" sz="1600" dirty="0"/>
              <a:t>&gt; </a:t>
            </a:r>
          </a:p>
          <a:p>
            <a:r>
              <a:rPr lang="en-US" sz="1600" dirty="0"/>
              <a:t>&gt; # random integer number generator</a:t>
            </a:r>
          </a:p>
          <a:p>
            <a:r>
              <a:rPr lang="en-US" sz="1600" dirty="0"/>
              <a:t>&gt; </a:t>
            </a:r>
            <a:r>
              <a:rPr lang="en-US" sz="1600" dirty="0" err="1">
                <a:solidFill>
                  <a:srgbClr val="0070C0"/>
                </a:solidFill>
              </a:rPr>
              <a:t>passgen</a:t>
            </a:r>
            <a:r>
              <a:rPr lang="en-US" sz="1600" dirty="0">
                <a:solidFill>
                  <a:srgbClr val="0070C0"/>
                </a:solidFill>
              </a:rPr>
              <a:t> &lt;- function(n, m) {</a:t>
            </a:r>
          </a:p>
          <a:p>
            <a:r>
              <a:rPr lang="en-US" sz="1600" dirty="0"/>
              <a:t>+   </a:t>
            </a:r>
            <a:r>
              <a:rPr lang="en-US" sz="1600" dirty="0">
                <a:solidFill>
                  <a:srgbClr val="0070C0"/>
                </a:solidFill>
              </a:rPr>
              <a:t>pass &lt;- sample(</a:t>
            </a:r>
            <a:r>
              <a:rPr lang="en-US" sz="1600" dirty="0" err="1">
                <a:solidFill>
                  <a:srgbClr val="0070C0"/>
                </a:solidFill>
              </a:rPr>
              <a:t>n:m</a:t>
            </a:r>
            <a:r>
              <a:rPr lang="en-US" sz="1600" dirty="0">
                <a:solidFill>
                  <a:srgbClr val="0070C0"/>
                </a:solidFill>
              </a:rPr>
              <a:t>, 1)</a:t>
            </a:r>
          </a:p>
          <a:p>
            <a:r>
              <a:rPr lang="en-US" sz="1600" dirty="0"/>
              <a:t>+   </a:t>
            </a:r>
            <a:r>
              <a:rPr lang="en-US" sz="1600" dirty="0">
                <a:solidFill>
                  <a:srgbClr val="0070C0"/>
                </a:solidFill>
              </a:rPr>
              <a:t>return (pass)</a:t>
            </a:r>
          </a:p>
          <a:p>
            <a:r>
              <a:rPr lang="en-US" sz="1600" dirty="0"/>
              <a:t>+ </a:t>
            </a:r>
            <a:r>
              <a:rPr lang="en-US" sz="1600" dirty="0">
                <a:solidFill>
                  <a:srgbClr val="0070C0"/>
                </a:solidFill>
              </a:rPr>
              <a:t>}</a:t>
            </a:r>
          </a:p>
          <a:p>
            <a:r>
              <a:rPr lang="en-US" sz="1600" dirty="0"/>
              <a:t>&gt; </a:t>
            </a:r>
            <a:r>
              <a:rPr lang="en-US" sz="1600" dirty="0">
                <a:solidFill>
                  <a:srgbClr val="0070C0"/>
                </a:solidFill>
              </a:rPr>
              <a:t>pass = </a:t>
            </a:r>
            <a:r>
              <a:rPr lang="en-US" sz="1600" dirty="0" err="1">
                <a:solidFill>
                  <a:srgbClr val="0070C0"/>
                </a:solidFill>
              </a:rPr>
              <a:t>passgen</a:t>
            </a:r>
            <a:r>
              <a:rPr lang="en-US" sz="1600" dirty="0">
                <a:solidFill>
                  <a:srgbClr val="0070C0"/>
                </a:solidFill>
              </a:rPr>
              <a:t>(1, 10)</a:t>
            </a:r>
          </a:p>
          <a:p>
            <a:r>
              <a:rPr lang="en-US" sz="1600" dirty="0"/>
              <a:t>&gt; </a:t>
            </a:r>
          </a:p>
          <a:p>
            <a:r>
              <a:rPr lang="en-US" sz="1600" dirty="0"/>
              <a:t>&gt; </a:t>
            </a:r>
            <a:r>
              <a:rPr lang="en-US" sz="1600" dirty="0">
                <a:solidFill>
                  <a:srgbClr val="0070C0"/>
                </a:solidFill>
              </a:rPr>
              <a:t>old = 5</a:t>
            </a:r>
          </a:p>
          <a:p>
            <a:r>
              <a:rPr lang="en-US" sz="1600" dirty="0"/>
              <a:t>&gt; </a:t>
            </a:r>
            <a:r>
              <a:rPr lang="en-US" sz="1600" dirty="0">
                <a:solidFill>
                  <a:srgbClr val="0070C0"/>
                </a:solidFill>
              </a:rPr>
              <a:t>if (old == pass) pass = </a:t>
            </a:r>
            <a:r>
              <a:rPr lang="en-US" sz="1600" dirty="0" err="1">
                <a:solidFill>
                  <a:srgbClr val="0070C0"/>
                </a:solidFill>
              </a:rPr>
              <a:t>passgen</a:t>
            </a:r>
            <a:r>
              <a:rPr lang="en-US" sz="1600" dirty="0">
                <a:solidFill>
                  <a:srgbClr val="0070C0"/>
                </a:solidFill>
              </a:rPr>
              <a:t>(1, 10) </a:t>
            </a:r>
          </a:p>
          <a:p>
            <a:r>
              <a:rPr lang="en-US" sz="1600" dirty="0">
                <a:solidFill>
                  <a:srgbClr val="0070C0"/>
                </a:solidFill>
              </a:rPr>
              <a:t>else print(paste("New password is ", pass))</a:t>
            </a:r>
          </a:p>
          <a:p>
            <a:r>
              <a:rPr lang="en-US" sz="1600" dirty="0"/>
              <a:t>[1] "New password is  2"</a:t>
            </a:r>
          </a:p>
        </p:txBody>
      </p:sp>
      <p:sp>
        <p:nvSpPr>
          <p:cNvPr id="9" name="Rectangle 8">
            <a:extLst>
              <a:ext uri="{FF2B5EF4-FFF2-40B4-BE49-F238E27FC236}">
                <a16:creationId xmlns:a16="http://schemas.microsoft.com/office/drawing/2014/main" id="{607D6F27-2A5C-AC40-9576-0DE5968A5791}"/>
              </a:ext>
            </a:extLst>
          </p:cNvPr>
          <p:cNvSpPr/>
          <p:nvPr/>
        </p:nvSpPr>
        <p:spPr>
          <a:xfrm>
            <a:off x="231775" y="6469694"/>
            <a:ext cx="7955121" cy="230832"/>
          </a:xfrm>
          <a:prstGeom prst="rect">
            <a:avLst/>
          </a:prstGeom>
        </p:spPr>
        <p:txBody>
          <a:bodyPr wrap="square">
            <a:spAutoFit/>
          </a:bodyPr>
          <a:lstStyle/>
          <a:p>
            <a:r>
              <a:rPr lang="en-US" sz="900" dirty="0"/>
              <a:t>Paradis, E. 2002. R for Beginners. Montpellier (F): University of Montpellier URL http://</a:t>
            </a:r>
            <a:r>
              <a:rPr lang="en-US" sz="900" dirty="0" err="1"/>
              <a:t>cran.r-project.org</a:t>
            </a:r>
            <a:r>
              <a:rPr lang="en-US" sz="900" dirty="0"/>
              <a:t>/doc/</a:t>
            </a:r>
            <a:r>
              <a:rPr lang="en-US" sz="900" dirty="0" err="1"/>
              <a:t>contrib</a:t>
            </a:r>
            <a:r>
              <a:rPr lang="en-US" sz="900" dirty="0"/>
              <a:t>/</a:t>
            </a:r>
            <a:r>
              <a:rPr lang="en-US" sz="900" dirty="0" err="1"/>
              <a:t>rdebuts_en.pdf</a:t>
            </a:r>
            <a:endParaRPr lang="en-US" sz="900" dirty="0"/>
          </a:p>
        </p:txBody>
      </p:sp>
    </p:spTree>
    <p:extLst>
      <p:ext uri="{BB962C8B-B14F-4D97-AF65-F5344CB8AC3E}">
        <p14:creationId xmlns:p14="http://schemas.microsoft.com/office/powerpoint/2010/main" val="278130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79DE-1C8D-1044-AB9F-08A019DE3294}"/>
              </a:ext>
            </a:extLst>
          </p:cNvPr>
          <p:cNvSpPr>
            <a:spLocks noGrp="1"/>
          </p:cNvSpPr>
          <p:nvPr>
            <p:ph type="title"/>
          </p:nvPr>
        </p:nvSpPr>
        <p:spPr>
          <a:xfrm>
            <a:off x="677334" y="256674"/>
            <a:ext cx="8596668" cy="737937"/>
          </a:xfrm>
        </p:spPr>
        <p:txBody>
          <a:bodyPr/>
          <a:lstStyle/>
          <a:p>
            <a:r>
              <a:rPr lang="en-US" b="1" dirty="0">
                <a:solidFill>
                  <a:srgbClr val="92D050"/>
                </a:solidFill>
              </a:rPr>
              <a:t>R basic commands (2/3)</a:t>
            </a:r>
            <a:endParaRPr lang="en-US" dirty="0"/>
          </a:p>
        </p:txBody>
      </p:sp>
      <p:sp>
        <p:nvSpPr>
          <p:cNvPr id="3" name="Content Placeholder 2">
            <a:extLst>
              <a:ext uri="{FF2B5EF4-FFF2-40B4-BE49-F238E27FC236}">
                <a16:creationId xmlns:a16="http://schemas.microsoft.com/office/drawing/2014/main" id="{28C3A789-098C-9A47-8E28-E41424AAB001}"/>
              </a:ext>
            </a:extLst>
          </p:cNvPr>
          <p:cNvSpPr>
            <a:spLocks noGrp="1"/>
          </p:cNvSpPr>
          <p:nvPr>
            <p:ph idx="1"/>
          </p:nvPr>
        </p:nvSpPr>
        <p:spPr>
          <a:xfrm>
            <a:off x="677334" y="1663284"/>
            <a:ext cx="10856940" cy="3880773"/>
          </a:xfrm>
        </p:spPr>
        <p:txBody>
          <a:bodyPr>
            <a:normAutofit/>
          </a:bodyPr>
          <a:lstStyle/>
          <a:p>
            <a:r>
              <a:rPr lang="en-US" sz="2400" dirty="0"/>
              <a:t>Installing packages in R</a:t>
            </a:r>
          </a:p>
          <a:p>
            <a:pPr marL="457200" lvl="1" indent="0">
              <a:buNone/>
            </a:pPr>
            <a:r>
              <a:rPr lang="en-US" sz="2400" dirty="0" err="1">
                <a:solidFill>
                  <a:srgbClr val="0070C0"/>
                </a:solidFill>
              </a:rPr>
              <a:t>install.packages</a:t>
            </a:r>
            <a:r>
              <a:rPr lang="en-US" sz="2400" dirty="0">
                <a:solidFill>
                  <a:srgbClr val="0070C0"/>
                </a:solidFill>
              </a:rPr>
              <a:t>(”curl")</a:t>
            </a:r>
            <a:r>
              <a:rPr lang="en-US" sz="2400" dirty="0"/>
              <a:t> or</a:t>
            </a:r>
          </a:p>
          <a:p>
            <a:pPr marL="457200" lvl="1" indent="0">
              <a:buNone/>
            </a:pPr>
            <a:r>
              <a:rPr lang="en-US" sz="2400" dirty="0">
                <a:solidFill>
                  <a:srgbClr val="0070C0"/>
                </a:solidFill>
              </a:rPr>
              <a:t>Tools &gt; Install Packages … &gt; [Type the name in the ’Packages’ box]</a:t>
            </a:r>
          </a:p>
          <a:p>
            <a:pPr marL="457200" lvl="1" indent="0">
              <a:buNone/>
            </a:pPr>
            <a:endParaRPr lang="en-US" sz="2400" dirty="0">
              <a:solidFill>
                <a:srgbClr val="0070C0"/>
              </a:solidFill>
            </a:endParaRPr>
          </a:p>
          <a:p>
            <a:r>
              <a:rPr lang="en-US" sz="2400" dirty="0"/>
              <a:t>Call the package functionality</a:t>
            </a:r>
          </a:p>
          <a:p>
            <a:pPr marL="457200" lvl="1" indent="0">
              <a:buNone/>
            </a:pPr>
            <a:r>
              <a:rPr lang="en-US" sz="2400" dirty="0">
                <a:solidFill>
                  <a:srgbClr val="0070C0"/>
                </a:solidFill>
              </a:rPr>
              <a:t>library(curl) </a:t>
            </a:r>
            <a:r>
              <a:rPr lang="en-US" sz="2400" dirty="0"/>
              <a:t>or </a:t>
            </a:r>
          </a:p>
          <a:p>
            <a:pPr marL="457200" lvl="1" indent="0">
              <a:buNone/>
            </a:pPr>
            <a:r>
              <a:rPr lang="en-US" sz="2400" dirty="0">
                <a:solidFill>
                  <a:srgbClr val="0070C0"/>
                </a:solidFill>
              </a:rPr>
              <a:t>require(curl)</a:t>
            </a:r>
          </a:p>
        </p:txBody>
      </p:sp>
    </p:spTree>
    <p:extLst>
      <p:ext uri="{BB962C8B-B14F-4D97-AF65-F5344CB8AC3E}">
        <p14:creationId xmlns:p14="http://schemas.microsoft.com/office/powerpoint/2010/main" val="270111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4FB2-A627-4C54-9885-831662572245}"/>
              </a:ext>
            </a:extLst>
          </p:cNvPr>
          <p:cNvSpPr>
            <a:spLocks noGrp="1"/>
          </p:cNvSpPr>
          <p:nvPr>
            <p:ph type="title"/>
          </p:nvPr>
        </p:nvSpPr>
        <p:spPr>
          <a:xfrm>
            <a:off x="677334" y="116114"/>
            <a:ext cx="10515600" cy="928915"/>
          </a:xfrm>
        </p:spPr>
        <p:txBody>
          <a:bodyPr/>
          <a:lstStyle/>
          <a:p>
            <a:r>
              <a:rPr lang="en-US" b="1" dirty="0">
                <a:solidFill>
                  <a:srgbClr val="92D050"/>
                </a:solidFill>
              </a:rPr>
              <a:t>Internet of Things (IoT) – history and definition</a:t>
            </a:r>
          </a:p>
        </p:txBody>
      </p:sp>
      <p:sp>
        <p:nvSpPr>
          <p:cNvPr id="8" name="Content Placeholder 7">
            <a:extLst>
              <a:ext uri="{FF2B5EF4-FFF2-40B4-BE49-F238E27FC236}">
                <a16:creationId xmlns:a16="http://schemas.microsoft.com/office/drawing/2014/main" id="{6CA1CDD0-16AA-6E41-A572-ECE1540DA6E9}"/>
              </a:ext>
            </a:extLst>
          </p:cNvPr>
          <p:cNvSpPr>
            <a:spLocks noGrp="1"/>
          </p:cNvSpPr>
          <p:nvPr>
            <p:ph idx="1"/>
          </p:nvPr>
        </p:nvSpPr>
        <p:spPr>
          <a:xfrm>
            <a:off x="677333" y="1413774"/>
            <a:ext cx="8730775" cy="4552311"/>
          </a:xfrm>
        </p:spPr>
        <p:txBody>
          <a:bodyPr>
            <a:normAutofit/>
          </a:bodyPr>
          <a:lstStyle/>
          <a:p>
            <a:r>
              <a:rPr lang="en-US" sz="2400" dirty="0">
                <a:solidFill>
                  <a:schemeClr val="tx1"/>
                </a:solidFill>
              </a:rPr>
              <a:t>First mentioned in </a:t>
            </a:r>
            <a:r>
              <a:rPr lang="en-US" sz="2400" dirty="0">
                <a:solidFill>
                  <a:srgbClr val="0070C0"/>
                </a:solidFill>
              </a:rPr>
              <a:t>1999 by Kevin Ashton </a:t>
            </a:r>
            <a:r>
              <a:rPr lang="en-US" sz="2400" dirty="0">
                <a:solidFill>
                  <a:schemeClr val="tx1"/>
                </a:solidFill>
              </a:rPr>
              <a:t>during his work at Proctor &amp; Gamble.</a:t>
            </a:r>
          </a:p>
          <a:p>
            <a:r>
              <a:rPr lang="en-US" sz="2400" dirty="0">
                <a:solidFill>
                  <a:schemeClr val="tx1"/>
                </a:solidFill>
              </a:rPr>
              <a:t>IoT is a </a:t>
            </a:r>
            <a:r>
              <a:rPr lang="en-US" sz="2400" b="1" dirty="0">
                <a:solidFill>
                  <a:srgbClr val="0070C0"/>
                </a:solidFill>
              </a:rPr>
              <a:t>network of things</a:t>
            </a:r>
            <a:r>
              <a:rPr lang="en-US" sz="2400" dirty="0">
                <a:solidFill>
                  <a:schemeClr val="tx1"/>
                </a:solidFill>
              </a:rPr>
              <a:t> which enables these things to connect and exchange data, resulting in efficiency improvements.</a:t>
            </a:r>
          </a:p>
          <a:p>
            <a:r>
              <a:rPr lang="en-US" sz="2400" b="1" dirty="0">
                <a:solidFill>
                  <a:srgbClr val="0070C0"/>
                </a:solidFill>
              </a:rPr>
              <a:t>Things</a:t>
            </a:r>
            <a:r>
              <a:rPr lang="en-US" sz="2400" dirty="0">
                <a:solidFill>
                  <a:schemeClr val="tx1"/>
                </a:solidFill>
              </a:rPr>
              <a:t> refers to wide variety of objects – </a:t>
            </a:r>
            <a:r>
              <a:rPr lang="en-US" sz="2400" dirty="0">
                <a:solidFill>
                  <a:srgbClr val="7030A0"/>
                </a:solidFill>
              </a:rPr>
              <a:t>devices</a:t>
            </a:r>
            <a:r>
              <a:rPr lang="en-US" sz="2400" dirty="0">
                <a:solidFill>
                  <a:schemeClr val="tx1"/>
                </a:solidFill>
              </a:rPr>
              <a:t>, </a:t>
            </a:r>
            <a:r>
              <a:rPr lang="en-US" sz="2400" dirty="0">
                <a:solidFill>
                  <a:srgbClr val="7030A0"/>
                </a:solidFill>
              </a:rPr>
              <a:t>systems</a:t>
            </a:r>
            <a:r>
              <a:rPr lang="en-US" sz="2400" dirty="0">
                <a:solidFill>
                  <a:schemeClr val="tx1"/>
                </a:solidFill>
              </a:rPr>
              <a:t>, or </a:t>
            </a:r>
            <a:r>
              <a:rPr lang="en-US" sz="2400" dirty="0">
                <a:solidFill>
                  <a:srgbClr val="7030A0"/>
                </a:solidFill>
              </a:rPr>
              <a:t>human</a:t>
            </a:r>
            <a:r>
              <a:rPr lang="en-US" sz="2400" dirty="0">
                <a:solidFill>
                  <a:schemeClr val="tx1"/>
                </a:solidFill>
              </a:rPr>
              <a:t>.</a:t>
            </a:r>
          </a:p>
          <a:p>
            <a:r>
              <a:rPr lang="en-US" sz="2400" dirty="0">
                <a:solidFill>
                  <a:schemeClr val="tx1"/>
                </a:solidFill>
              </a:rPr>
              <a:t>The resemblance between all IoT things is the </a:t>
            </a:r>
            <a:r>
              <a:rPr lang="en-US" sz="2400" dirty="0">
                <a:solidFill>
                  <a:srgbClr val="0070C0"/>
                </a:solidFill>
              </a:rPr>
              <a:t>ability to connect to the Internet</a:t>
            </a:r>
            <a:r>
              <a:rPr lang="en-US" sz="2400" dirty="0">
                <a:solidFill>
                  <a:schemeClr val="tx1"/>
                </a:solidFill>
              </a:rPr>
              <a:t>.</a:t>
            </a:r>
          </a:p>
          <a:p>
            <a:r>
              <a:rPr lang="en-US" sz="2400" dirty="0">
                <a:solidFill>
                  <a:schemeClr val="tx1"/>
                </a:solidFill>
              </a:rPr>
              <a:t>IoT has been called the Third Wave in information industry.</a:t>
            </a:r>
            <a:endParaRPr lang="en-US" sz="2400" dirty="0"/>
          </a:p>
          <a:p>
            <a:pPr marL="0" indent="0">
              <a:buNone/>
            </a:pPr>
            <a:endParaRPr lang="en-US" sz="2400" dirty="0">
              <a:solidFill>
                <a:srgbClr val="1D1608"/>
              </a:solidFill>
              <a:latin typeface="proxima-nova"/>
            </a:endParaRPr>
          </a:p>
          <a:p>
            <a:endParaRPr lang="en-US" sz="2400" dirty="0"/>
          </a:p>
        </p:txBody>
      </p:sp>
      <p:pic>
        <p:nvPicPr>
          <p:cNvPr id="13" name="Picture 8" descr="Image result for iot security icons">
            <a:extLst>
              <a:ext uri="{FF2B5EF4-FFF2-40B4-BE49-F238E27FC236}">
                <a16:creationId xmlns:a16="http://schemas.microsoft.com/office/drawing/2014/main" id="{2910B2A7-40D8-DE4F-8E85-49AE489E6B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14679" y="1553474"/>
            <a:ext cx="2188359" cy="314076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24E394D-B4DC-5044-8319-701289007E46}"/>
              </a:ext>
            </a:extLst>
          </p:cNvPr>
          <p:cNvSpPr/>
          <p:nvPr/>
        </p:nvSpPr>
        <p:spPr>
          <a:xfrm>
            <a:off x="9621247" y="4694241"/>
            <a:ext cx="1975221" cy="215444"/>
          </a:xfrm>
          <a:prstGeom prst="rect">
            <a:avLst/>
          </a:prstGeom>
        </p:spPr>
        <p:txBody>
          <a:bodyPr wrap="none">
            <a:spAutoFit/>
          </a:bodyPr>
          <a:lstStyle/>
          <a:p>
            <a:r>
              <a:rPr lang="en-US" sz="800" dirty="0"/>
              <a:t>https://appsec-labs.com/iot-security/</a:t>
            </a:r>
          </a:p>
        </p:txBody>
      </p:sp>
    </p:spTree>
    <p:extLst>
      <p:ext uri="{BB962C8B-B14F-4D97-AF65-F5344CB8AC3E}">
        <p14:creationId xmlns:p14="http://schemas.microsoft.com/office/powerpoint/2010/main" val="1054531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EB8A-1D08-CF4D-9228-0658D6EC91D2}"/>
              </a:ext>
            </a:extLst>
          </p:cNvPr>
          <p:cNvSpPr>
            <a:spLocks noGrp="1"/>
          </p:cNvSpPr>
          <p:nvPr>
            <p:ph type="title"/>
          </p:nvPr>
        </p:nvSpPr>
        <p:spPr>
          <a:xfrm>
            <a:off x="677333" y="84182"/>
            <a:ext cx="8596668" cy="971550"/>
          </a:xfrm>
        </p:spPr>
        <p:txBody>
          <a:bodyPr/>
          <a:lstStyle/>
          <a:p>
            <a:r>
              <a:rPr lang="en-US" b="1" dirty="0">
                <a:solidFill>
                  <a:srgbClr val="92D050"/>
                </a:solidFill>
              </a:rPr>
              <a:t>R working with dataset (3/3)</a:t>
            </a:r>
          </a:p>
        </p:txBody>
      </p:sp>
      <p:sp>
        <p:nvSpPr>
          <p:cNvPr id="3" name="Content Placeholder 2">
            <a:extLst>
              <a:ext uri="{FF2B5EF4-FFF2-40B4-BE49-F238E27FC236}">
                <a16:creationId xmlns:a16="http://schemas.microsoft.com/office/drawing/2014/main" id="{0F19E62A-91C4-E744-97C3-861146C33106}"/>
              </a:ext>
            </a:extLst>
          </p:cNvPr>
          <p:cNvSpPr>
            <a:spLocks noGrp="1"/>
          </p:cNvSpPr>
          <p:nvPr>
            <p:ph idx="1"/>
          </p:nvPr>
        </p:nvSpPr>
        <p:spPr>
          <a:xfrm>
            <a:off x="531267" y="886691"/>
            <a:ext cx="11355933" cy="5590125"/>
          </a:xfrm>
        </p:spPr>
        <p:txBody>
          <a:bodyPr>
            <a:normAutofit fontScale="92500"/>
          </a:bodyPr>
          <a:lstStyle/>
          <a:p>
            <a:r>
              <a:rPr lang="en-US" sz="2000" dirty="0"/>
              <a:t>Data objects: Vector, Factor, Matrix, Data frame, List, Time-series, Expression</a:t>
            </a:r>
          </a:p>
          <a:p>
            <a:r>
              <a:rPr lang="en-US" sz="2000" dirty="0"/>
              <a:t>Read dataset</a:t>
            </a:r>
          </a:p>
          <a:p>
            <a:pPr marL="0" indent="0">
              <a:buNone/>
            </a:pPr>
            <a:r>
              <a:rPr lang="en-US" sz="2000" dirty="0"/>
              <a:t>	</a:t>
            </a:r>
            <a:r>
              <a:rPr lang="en-US" sz="2000" dirty="0">
                <a:solidFill>
                  <a:srgbClr val="0070C0"/>
                </a:solidFill>
              </a:rPr>
              <a:t>data = </a:t>
            </a:r>
            <a:r>
              <a:rPr lang="en-US" sz="2000" dirty="0" err="1">
                <a:solidFill>
                  <a:srgbClr val="0070C0"/>
                </a:solidFill>
              </a:rPr>
              <a:t>read.csv</a:t>
            </a:r>
            <a:r>
              <a:rPr lang="en-US" sz="2000" dirty="0">
                <a:solidFill>
                  <a:srgbClr val="0070C0"/>
                </a:solidFill>
              </a:rPr>
              <a:t>(file, header = TRUE, </a:t>
            </a:r>
            <a:r>
              <a:rPr lang="en-US" sz="2000" dirty="0" err="1">
                <a:solidFill>
                  <a:srgbClr val="0070C0"/>
                </a:solidFill>
              </a:rPr>
              <a:t>sep</a:t>
            </a:r>
            <a:r>
              <a:rPr lang="en-US" sz="2000" dirty="0">
                <a:solidFill>
                  <a:srgbClr val="0070C0"/>
                </a:solidFill>
              </a:rPr>
              <a:t> = ",", quote="\"", </a:t>
            </a:r>
            <a:r>
              <a:rPr lang="en-US" sz="2000" dirty="0" err="1">
                <a:solidFill>
                  <a:srgbClr val="0070C0"/>
                </a:solidFill>
              </a:rPr>
              <a:t>dec</a:t>
            </a:r>
            <a:r>
              <a:rPr lang="en-US" sz="2000" dirty="0">
                <a:solidFill>
                  <a:srgbClr val="0070C0"/>
                </a:solidFill>
              </a:rPr>
              <a:t>=".", fill = TRUE, ...)</a:t>
            </a:r>
          </a:p>
          <a:p>
            <a:r>
              <a:rPr lang="en-US" sz="2000" dirty="0"/>
              <a:t>Get the column names of the data frame object </a:t>
            </a:r>
            <a:r>
              <a:rPr lang="en-US" sz="2000" dirty="0">
                <a:solidFill>
                  <a:srgbClr val="0070C0"/>
                </a:solidFill>
              </a:rPr>
              <a:t>names(data)</a:t>
            </a:r>
          </a:p>
          <a:p>
            <a:r>
              <a:rPr lang="en-US" sz="2000" dirty="0"/>
              <a:t>The data frame can accessed various ways: </a:t>
            </a:r>
          </a:p>
          <a:p>
            <a:pPr lvl="1"/>
            <a:r>
              <a:rPr lang="en-US" sz="2000" dirty="0">
                <a:solidFill>
                  <a:srgbClr val="0070C0"/>
                </a:solidFill>
              </a:rPr>
              <a:t>data$[name of the column] #</a:t>
            </a:r>
            <a:r>
              <a:rPr lang="en-US" sz="2000" dirty="0"/>
              <a:t> </a:t>
            </a:r>
            <a:r>
              <a:rPr lang="en-US" sz="2000" dirty="0">
                <a:solidFill>
                  <a:srgbClr val="0070C0"/>
                </a:solidFill>
              </a:rPr>
              <a:t>by field name </a:t>
            </a:r>
            <a:r>
              <a:rPr lang="en-US" sz="2000" dirty="0"/>
              <a:t>or</a:t>
            </a:r>
            <a:r>
              <a:rPr lang="en-US" sz="2000" dirty="0">
                <a:solidFill>
                  <a:srgbClr val="0070C0"/>
                </a:solidFill>
              </a:rPr>
              <a:t> data$[name of the column][1:5] # select elements of it</a:t>
            </a:r>
          </a:p>
          <a:p>
            <a:pPr lvl="1"/>
            <a:r>
              <a:rPr lang="en-US" sz="2000" dirty="0">
                <a:solidFill>
                  <a:srgbClr val="0070C0"/>
                </a:solidFill>
              </a:rPr>
              <a:t>data[1,] # first by row </a:t>
            </a:r>
            <a:r>
              <a:rPr lang="en-US" sz="2000" dirty="0"/>
              <a:t>or</a:t>
            </a:r>
            <a:r>
              <a:rPr lang="en-US" sz="2000" dirty="0">
                <a:solidFill>
                  <a:srgbClr val="0070C0"/>
                </a:solidFill>
              </a:rPr>
              <a:t> data[1,2] # get one element</a:t>
            </a:r>
          </a:p>
          <a:p>
            <a:r>
              <a:rPr lang="en-US" sz="2000" dirty="0"/>
              <a:t>Visualize the data</a:t>
            </a:r>
          </a:p>
          <a:p>
            <a:pPr marL="457200" lvl="1" indent="0">
              <a:buNone/>
            </a:pPr>
            <a:r>
              <a:rPr lang="en-US" sz="2000" dirty="0">
                <a:solidFill>
                  <a:srgbClr val="0070C0"/>
                </a:solidFill>
              </a:rPr>
              <a:t>x &lt;- </a:t>
            </a:r>
            <a:r>
              <a:rPr lang="en-US" sz="2000" dirty="0" err="1">
                <a:solidFill>
                  <a:srgbClr val="0070C0"/>
                </a:solidFill>
              </a:rPr>
              <a:t>rnorm</a:t>
            </a:r>
            <a:r>
              <a:rPr lang="en-US" sz="2000" dirty="0">
                <a:solidFill>
                  <a:srgbClr val="0070C0"/>
                </a:solidFill>
              </a:rPr>
              <a:t>(10)</a:t>
            </a:r>
          </a:p>
          <a:p>
            <a:pPr marL="0" indent="0">
              <a:buNone/>
            </a:pPr>
            <a:r>
              <a:rPr lang="en-US" sz="2000" dirty="0">
                <a:solidFill>
                  <a:srgbClr val="0070C0"/>
                </a:solidFill>
              </a:rPr>
              <a:t>	y &lt;- </a:t>
            </a:r>
            <a:r>
              <a:rPr lang="en-US" sz="2000" dirty="0" err="1">
                <a:solidFill>
                  <a:srgbClr val="0070C0"/>
                </a:solidFill>
              </a:rPr>
              <a:t>rnorm</a:t>
            </a:r>
            <a:r>
              <a:rPr lang="en-US" sz="2000" dirty="0">
                <a:solidFill>
                  <a:srgbClr val="0070C0"/>
                </a:solidFill>
              </a:rPr>
              <a:t>(10)</a:t>
            </a:r>
          </a:p>
          <a:p>
            <a:pPr marL="0" indent="0">
              <a:buNone/>
            </a:pPr>
            <a:r>
              <a:rPr lang="en-US" sz="2000" dirty="0">
                <a:solidFill>
                  <a:srgbClr val="0070C0"/>
                </a:solidFill>
              </a:rPr>
              <a:t>	plot(</a:t>
            </a:r>
            <a:r>
              <a:rPr lang="en-US" sz="2000" dirty="0" err="1">
                <a:solidFill>
                  <a:srgbClr val="0070C0"/>
                </a:solidFill>
              </a:rPr>
              <a:t>x,y</a:t>
            </a:r>
            <a:r>
              <a:rPr lang="en-US" sz="2000" dirty="0">
                <a:solidFill>
                  <a:srgbClr val="0070C0"/>
                </a:solidFill>
              </a:rPr>
              <a:t>)</a:t>
            </a:r>
          </a:p>
          <a:p>
            <a:pPr marL="0" indent="0">
              <a:buNone/>
            </a:pPr>
            <a:r>
              <a:rPr lang="en-US" sz="2000" dirty="0">
                <a:solidFill>
                  <a:srgbClr val="0070C0"/>
                </a:solidFill>
              </a:rPr>
              <a:t>	plot(x, y, </a:t>
            </a:r>
            <a:r>
              <a:rPr lang="en-US" sz="2000" dirty="0" err="1">
                <a:solidFill>
                  <a:srgbClr val="0070C0"/>
                </a:solidFill>
              </a:rPr>
              <a:t>xlab</a:t>
            </a:r>
            <a:r>
              <a:rPr lang="en-US" sz="2000" dirty="0">
                <a:solidFill>
                  <a:srgbClr val="0070C0"/>
                </a:solidFill>
              </a:rPr>
              <a:t>="Ten random values", </a:t>
            </a:r>
            <a:r>
              <a:rPr lang="en-US" sz="2000" dirty="0" err="1">
                <a:solidFill>
                  <a:srgbClr val="0070C0"/>
                </a:solidFill>
              </a:rPr>
              <a:t>ylab</a:t>
            </a:r>
            <a:r>
              <a:rPr lang="en-US" sz="2000" dirty="0">
                <a:solidFill>
                  <a:srgbClr val="0070C0"/>
                </a:solidFill>
              </a:rPr>
              <a:t>="Ten other values", </a:t>
            </a:r>
            <a:r>
              <a:rPr lang="en-US" sz="2000" dirty="0" err="1">
                <a:solidFill>
                  <a:srgbClr val="0070C0"/>
                </a:solidFill>
              </a:rPr>
              <a:t>xlim</a:t>
            </a:r>
            <a:r>
              <a:rPr lang="en-US" sz="2000" dirty="0">
                <a:solidFill>
                  <a:srgbClr val="0070C0"/>
                </a:solidFill>
              </a:rPr>
              <a:t>=c(-2, 2), </a:t>
            </a:r>
            <a:r>
              <a:rPr lang="en-US" sz="2000" dirty="0" err="1">
                <a:solidFill>
                  <a:srgbClr val="0070C0"/>
                </a:solidFill>
              </a:rPr>
              <a:t>ylim</a:t>
            </a:r>
            <a:r>
              <a:rPr lang="en-US" sz="2000" dirty="0">
                <a:solidFill>
                  <a:srgbClr val="0070C0"/>
                </a:solidFill>
              </a:rPr>
              <a:t>=c(-2, 2), </a:t>
            </a:r>
            <a:r>
              <a:rPr lang="en-US" sz="2000" dirty="0" err="1">
                <a:solidFill>
                  <a:srgbClr val="0070C0"/>
                </a:solidFill>
              </a:rPr>
              <a:t>pch</a:t>
            </a:r>
            <a:r>
              <a:rPr lang="en-US" sz="2000" dirty="0">
                <a:solidFill>
                  <a:srgbClr val="0070C0"/>
                </a:solidFill>
              </a:rPr>
              <a:t>=22,      	col="red", </a:t>
            </a:r>
            <a:r>
              <a:rPr lang="en-US" sz="2000" dirty="0" err="1">
                <a:solidFill>
                  <a:srgbClr val="0070C0"/>
                </a:solidFill>
              </a:rPr>
              <a:t>bg</a:t>
            </a:r>
            <a:r>
              <a:rPr lang="en-US" sz="2000" dirty="0">
                <a:solidFill>
                  <a:srgbClr val="0070C0"/>
                </a:solidFill>
              </a:rPr>
              <a:t>="yellow", </a:t>
            </a:r>
            <a:r>
              <a:rPr lang="en-US" sz="2000" dirty="0" err="1">
                <a:solidFill>
                  <a:srgbClr val="0070C0"/>
                </a:solidFill>
              </a:rPr>
              <a:t>bty</a:t>
            </a:r>
            <a:r>
              <a:rPr lang="en-US" sz="2000" dirty="0">
                <a:solidFill>
                  <a:srgbClr val="0070C0"/>
                </a:solidFill>
              </a:rPr>
              <a:t>="l", </a:t>
            </a:r>
            <a:r>
              <a:rPr lang="en-US" sz="2000" dirty="0" err="1">
                <a:solidFill>
                  <a:srgbClr val="0070C0"/>
                </a:solidFill>
              </a:rPr>
              <a:t>tcl</a:t>
            </a:r>
            <a:r>
              <a:rPr lang="en-US" sz="2000" dirty="0">
                <a:solidFill>
                  <a:srgbClr val="0070C0"/>
                </a:solidFill>
              </a:rPr>
              <a:t>=0.4, main="How to customize a plot with R", las=1, </a:t>
            </a:r>
            <a:r>
              <a:rPr lang="en-US" sz="2000" dirty="0" err="1">
                <a:solidFill>
                  <a:srgbClr val="0070C0"/>
                </a:solidFill>
              </a:rPr>
              <a:t>cex</a:t>
            </a:r>
            <a:r>
              <a:rPr lang="en-US" sz="2000" dirty="0">
                <a:solidFill>
                  <a:srgbClr val="0070C0"/>
                </a:solidFill>
              </a:rPr>
              <a:t>=1.5)</a:t>
            </a:r>
          </a:p>
        </p:txBody>
      </p:sp>
      <p:sp>
        <p:nvSpPr>
          <p:cNvPr id="7" name="Rectangle 6">
            <a:extLst>
              <a:ext uri="{FF2B5EF4-FFF2-40B4-BE49-F238E27FC236}">
                <a16:creationId xmlns:a16="http://schemas.microsoft.com/office/drawing/2014/main" id="{C425D169-A051-7949-8F29-0A7F488EA3D1}"/>
              </a:ext>
            </a:extLst>
          </p:cNvPr>
          <p:cNvSpPr/>
          <p:nvPr/>
        </p:nvSpPr>
        <p:spPr>
          <a:xfrm>
            <a:off x="531267" y="6522852"/>
            <a:ext cx="10126478" cy="230832"/>
          </a:xfrm>
          <a:prstGeom prst="rect">
            <a:avLst/>
          </a:prstGeom>
        </p:spPr>
        <p:txBody>
          <a:bodyPr wrap="square">
            <a:spAutoFit/>
          </a:bodyPr>
          <a:lstStyle/>
          <a:p>
            <a:r>
              <a:rPr lang="en-US" sz="900" dirty="0">
                <a:solidFill>
                  <a:srgbClr val="222222"/>
                </a:solidFill>
                <a:latin typeface="Arial" panose="020B0604020202020204" pitchFamily="34" charset="0"/>
              </a:rPr>
              <a:t>Rossiter, D. G. (2012). Introduction to the R Project for Statistical Computing for use at ITC. </a:t>
            </a:r>
            <a:r>
              <a:rPr lang="en-US" sz="900" i="1" dirty="0">
                <a:solidFill>
                  <a:srgbClr val="222222"/>
                </a:solidFill>
                <a:latin typeface="Arial" panose="020B0604020202020204" pitchFamily="34" charset="0"/>
              </a:rPr>
              <a:t>International Institute for Geo-information Science &amp; Earth Observation (ITC), Enschede (NL)</a:t>
            </a:r>
            <a:r>
              <a:rPr lang="en-US" sz="900" dirty="0">
                <a:solidFill>
                  <a:srgbClr val="222222"/>
                </a:solidFill>
                <a:latin typeface="Arial" panose="020B0604020202020204" pitchFamily="34" charset="0"/>
              </a:rPr>
              <a:t>, </a:t>
            </a:r>
            <a:r>
              <a:rPr lang="en-US" sz="900" i="1" dirty="0">
                <a:solidFill>
                  <a:srgbClr val="222222"/>
                </a:solidFill>
                <a:latin typeface="Arial" panose="020B0604020202020204" pitchFamily="34" charset="0"/>
              </a:rPr>
              <a:t>3</a:t>
            </a:r>
            <a:r>
              <a:rPr lang="en-US" sz="900" dirty="0">
                <a:solidFill>
                  <a:srgbClr val="222222"/>
                </a:solidFill>
                <a:latin typeface="Arial" panose="020B0604020202020204" pitchFamily="34" charset="0"/>
              </a:rPr>
              <a:t>, 3-6.</a:t>
            </a:r>
            <a:endParaRPr lang="en-US" sz="900" dirty="0"/>
          </a:p>
        </p:txBody>
      </p:sp>
    </p:spTree>
    <p:extLst>
      <p:ext uri="{BB962C8B-B14F-4D97-AF65-F5344CB8AC3E}">
        <p14:creationId xmlns:p14="http://schemas.microsoft.com/office/powerpoint/2010/main" val="1944522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92CA-93F0-7841-8925-B95EBD65714A}"/>
              </a:ext>
            </a:extLst>
          </p:cNvPr>
          <p:cNvSpPr>
            <a:spLocks noGrp="1"/>
          </p:cNvSpPr>
          <p:nvPr>
            <p:ph type="title"/>
          </p:nvPr>
        </p:nvSpPr>
        <p:spPr>
          <a:xfrm>
            <a:off x="677334" y="155838"/>
            <a:ext cx="8596668" cy="831982"/>
          </a:xfrm>
        </p:spPr>
        <p:txBody>
          <a:bodyPr/>
          <a:lstStyle/>
          <a:p>
            <a:r>
              <a:rPr lang="en-US" b="1" dirty="0">
                <a:solidFill>
                  <a:srgbClr val="92D050"/>
                </a:solidFill>
              </a:rPr>
              <a:t>4. Traffic analysis pipeline</a:t>
            </a:r>
          </a:p>
        </p:txBody>
      </p:sp>
      <p:grpSp>
        <p:nvGrpSpPr>
          <p:cNvPr id="7" name="Group 6">
            <a:extLst>
              <a:ext uri="{FF2B5EF4-FFF2-40B4-BE49-F238E27FC236}">
                <a16:creationId xmlns:a16="http://schemas.microsoft.com/office/drawing/2014/main" id="{F8A66997-A9D4-034D-B425-252CF51C9DD6}"/>
              </a:ext>
            </a:extLst>
          </p:cNvPr>
          <p:cNvGrpSpPr/>
          <p:nvPr/>
        </p:nvGrpSpPr>
        <p:grpSpPr>
          <a:xfrm>
            <a:off x="16903395" y="20226108"/>
            <a:ext cx="13506141" cy="1306216"/>
            <a:chOff x="16814867" y="20778826"/>
            <a:chExt cx="13506141" cy="1306216"/>
          </a:xfrm>
        </p:grpSpPr>
        <p:sp>
          <p:nvSpPr>
            <p:cNvPr id="8" name="Oval 7">
              <a:extLst>
                <a:ext uri="{FF2B5EF4-FFF2-40B4-BE49-F238E27FC236}">
                  <a16:creationId xmlns:a16="http://schemas.microsoft.com/office/drawing/2014/main" id="{F09BBD56-CDA4-804B-89E1-EAE9677D275C}"/>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466C9EB-7C07-DE4F-B4D5-926F58E073A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158F282-FB17-8F4C-A242-7D797A1D89DB}"/>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B77930A-90C9-5F4B-9AE3-815A16A373A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04A60BA-3D54-8044-9A62-23D699833456}"/>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87F813C-D0A1-CA46-9EB9-5D90D0B8D4F4}"/>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14" name="TextBox 13">
              <a:extLst>
                <a:ext uri="{FF2B5EF4-FFF2-40B4-BE49-F238E27FC236}">
                  <a16:creationId xmlns:a16="http://schemas.microsoft.com/office/drawing/2014/main" id="{0D8F726D-3BFF-7147-83A2-B07911B4A6DC}"/>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15" name="TextBox 14">
              <a:extLst>
                <a:ext uri="{FF2B5EF4-FFF2-40B4-BE49-F238E27FC236}">
                  <a16:creationId xmlns:a16="http://schemas.microsoft.com/office/drawing/2014/main" id="{1F6D6D12-FE96-4E48-AE01-7719B3803BFE}"/>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16" name="TextBox 15">
              <a:extLst>
                <a:ext uri="{FF2B5EF4-FFF2-40B4-BE49-F238E27FC236}">
                  <a16:creationId xmlns:a16="http://schemas.microsoft.com/office/drawing/2014/main" id="{C575AEE1-7023-9E4A-BDA6-B5FAC1B11DE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17" name="TextBox 16">
              <a:extLst>
                <a:ext uri="{FF2B5EF4-FFF2-40B4-BE49-F238E27FC236}">
                  <a16:creationId xmlns:a16="http://schemas.microsoft.com/office/drawing/2014/main" id="{152E08D2-5FEF-E240-BBF1-F29F2296582B}"/>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18" name="Straight Arrow Connector 17">
              <a:extLst>
                <a:ext uri="{FF2B5EF4-FFF2-40B4-BE49-F238E27FC236}">
                  <a16:creationId xmlns:a16="http://schemas.microsoft.com/office/drawing/2014/main" id="{DB971843-4BB3-4449-9192-14F525D4702E}"/>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3C79F70-592C-D943-8576-212161C3EC5C}"/>
                </a:ext>
              </a:extLst>
            </p:cNvPr>
            <p:cNvCxnSpPr>
              <a:cxnSpLocks/>
              <a:stCxn id="10" idx="3"/>
              <a:endCxn id="11"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DFD9BB5-F424-3D41-97F1-541E9AC37B12}"/>
                </a:ext>
              </a:extLst>
            </p:cNvPr>
            <p:cNvCxnSpPr>
              <a:cxnSpLocks/>
              <a:endCxn id="12"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C3C81D9-2DE2-2C4C-90E8-BB06EEBD7B38}"/>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22" name="Straight Arrow Connector 21">
              <a:extLst>
                <a:ext uri="{FF2B5EF4-FFF2-40B4-BE49-F238E27FC236}">
                  <a16:creationId xmlns:a16="http://schemas.microsoft.com/office/drawing/2014/main" id="{2FC0E85C-D9EB-A843-BD0D-51A7ACF2E77B}"/>
                </a:ext>
              </a:extLst>
            </p:cNvPr>
            <p:cNvCxnSpPr>
              <a:cxnSpLocks/>
              <a:endCxn id="9"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7E51838-2A16-0F49-8750-184223864D7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24" name="Group 23">
            <a:extLst>
              <a:ext uri="{FF2B5EF4-FFF2-40B4-BE49-F238E27FC236}">
                <a16:creationId xmlns:a16="http://schemas.microsoft.com/office/drawing/2014/main" id="{1B98614D-323E-1A48-9253-A81A4071FFB7}"/>
              </a:ext>
            </a:extLst>
          </p:cNvPr>
          <p:cNvGrpSpPr/>
          <p:nvPr/>
        </p:nvGrpSpPr>
        <p:grpSpPr>
          <a:xfrm>
            <a:off x="17055795" y="20378508"/>
            <a:ext cx="13506141" cy="1306216"/>
            <a:chOff x="16814867" y="20778826"/>
            <a:chExt cx="13506141" cy="1306216"/>
          </a:xfrm>
        </p:grpSpPr>
        <p:sp>
          <p:nvSpPr>
            <p:cNvPr id="25" name="Oval 24">
              <a:extLst>
                <a:ext uri="{FF2B5EF4-FFF2-40B4-BE49-F238E27FC236}">
                  <a16:creationId xmlns:a16="http://schemas.microsoft.com/office/drawing/2014/main" id="{0C6838D0-5946-7D47-9906-C9C48F312BD3}"/>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17D3B4E4-0331-0441-9652-8B2784337AC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E5C36A-9DAC-9546-9E53-6F2706ECF184}"/>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7A329BD1-70E0-174D-A3A5-CFC0738B2474}"/>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A691A9FF-9506-124A-AE60-17BB9EB30D2A}"/>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740D33D8-B3F7-D041-A52F-28AE8C28DB20}"/>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31" name="TextBox 30">
              <a:extLst>
                <a:ext uri="{FF2B5EF4-FFF2-40B4-BE49-F238E27FC236}">
                  <a16:creationId xmlns:a16="http://schemas.microsoft.com/office/drawing/2014/main" id="{2F182742-108F-7846-9E55-4D654245F680}"/>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32" name="TextBox 31">
              <a:extLst>
                <a:ext uri="{FF2B5EF4-FFF2-40B4-BE49-F238E27FC236}">
                  <a16:creationId xmlns:a16="http://schemas.microsoft.com/office/drawing/2014/main" id="{01E27EA0-53FD-5E40-82CC-6315A82C6F61}"/>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33" name="TextBox 32">
              <a:extLst>
                <a:ext uri="{FF2B5EF4-FFF2-40B4-BE49-F238E27FC236}">
                  <a16:creationId xmlns:a16="http://schemas.microsoft.com/office/drawing/2014/main" id="{110B3937-B728-5046-97B6-41A7A92F4E8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34" name="TextBox 33">
              <a:extLst>
                <a:ext uri="{FF2B5EF4-FFF2-40B4-BE49-F238E27FC236}">
                  <a16:creationId xmlns:a16="http://schemas.microsoft.com/office/drawing/2014/main" id="{A2882CC3-7020-564D-B30E-10C60DD3FB46}"/>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35" name="Straight Arrow Connector 34">
              <a:extLst>
                <a:ext uri="{FF2B5EF4-FFF2-40B4-BE49-F238E27FC236}">
                  <a16:creationId xmlns:a16="http://schemas.microsoft.com/office/drawing/2014/main" id="{D31EC270-4B15-B14C-967A-65C218B604C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0AC1935-A5FD-3E44-8774-03D2A18D3627}"/>
                </a:ext>
              </a:extLst>
            </p:cNvPr>
            <p:cNvCxnSpPr>
              <a:cxnSpLocks/>
              <a:stCxn id="27" idx="3"/>
              <a:endCxn id="28"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B13FF73D-7B54-BE48-93E3-DF63CB34F000}"/>
                </a:ext>
              </a:extLst>
            </p:cNvPr>
            <p:cNvCxnSpPr>
              <a:cxnSpLocks/>
              <a:endCxn id="29"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BA92F1C-B997-834E-A6D2-2F982E2D43E3}"/>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39" name="Straight Arrow Connector 38">
              <a:extLst>
                <a:ext uri="{FF2B5EF4-FFF2-40B4-BE49-F238E27FC236}">
                  <a16:creationId xmlns:a16="http://schemas.microsoft.com/office/drawing/2014/main" id="{7AD24528-B101-4C4B-B773-5DD19877C978}"/>
                </a:ext>
              </a:extLst>
            </p:cNvPr>
            <p:cNvCxnSpPr>
              <a:cxnSpLocks/>
              <a:endCxn id="26"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4749A7F-A83F-AA42-A1C1-F94FD9E427DD}"/>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41" name="Group 40">
            <a:extLst>
              <a:ext uri="{FF2B5EF4-FFF2-40B4-BE49-F238E27FC236}">
                <a16:creationId xmlns:a16="http://schemas.microsoft.com/office/drawing/2014/main" id="{17062DCB-8772-734D-A0EA-423D0910CC6A}"/>
              </a:ext>
            </a:extLst>
          </p:cNvPr>
          <p:cNvGrpSpPr/>
          <p:nvPr/>
        </p:nvGrpSpPr>
        <p:grpSpPr>
          <a:xfrm>
            <a:off x="17208195" y="20530908"/>
            <a:ext cx="13506141" cy="1306216"/>
            <a:chOff x="16814867" y="20778826"/>
            <a:chExt cx="13506141" cy="1306216"/>
          </a:xfrm>
        </p:grpSpPr>
        <p:sp>
          <p:nvSpPr>
            <p:cNvPr id="42" name="Oval 41">
              <a:extLst>
                <a:ext uri="{FF2B5EF4-FFF2-40B4-BE49-F238E27FC236}">
                  <a16:creationId xmlns:a16="http://schemas.microsoft.com/office/drawing/2014/main" id="{B129CFAA-29D2-A047-BE9E-39821C7B706A}"/>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B7DB62EB-CD30-F64D-81B7-770D728E90D0}"/>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AB779377-FA0A-D64F-A082-3E081CF4652C}"/>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FF8CB77-3EEA-9549-A51A-FEA3A7384B0D}"/>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8E0BA06E-D131-8C4D-B27C-30A2874FD29F}"/>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F0FB2FE8-0182-5042-95B8-89E23833DB72}"/>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48" name="TextBox 47">
              <a:extLst>
                <a:ext uri="{FF2B5EF4-FFF2-40B4-BE49-F238E27FC236}">
                  <a16:creationId xmlns:a16="http://schemas.microsoft.com/office/drawing/2014/main" id="{383DC029-53DB-7044-845A-F91C79791857}"/>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49" name="TextBox 48">
              <a:extLst>
                <a:ext uri="{FF2B5EF4-FFF2-40B4-BE49-F238E27FC236}">
                  <a16:creationId xmlns:a16="http://schemas.microsoft.com/office/drawing/2014/main" id="{4D91B52E-973F-8E47-8853-B0AC3E722665}"/>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50" name="TextBox 49">
              <a:extLst>
                <a:ext uri="{FF2B5EF4-FFF2-40B4-BE49-F238E27FC236}">
                  <a16:creationId xmlns:a16="http://schemas.microsoft.com/office/drawing/2014/main" id="{CEC1ED17-8157-B842-A816-665AE719EECE}"/>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51" name="TextBox 50">
              <a:extLst>
                <a:ext uri="{FF2B5EF4-FFF2-40B4-BE49-F238E27FC236}">
                  <a16:creationId xmlns:a16="http://schemas.microsoft.com/office/drawing/2014/main" id="{62B6AB9F-0BDB-844A-8196-ADD14DAC8AB8}"/>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52" name="Straight Arrow Connector 51">
              <a:extLst>
                <a:ext uri="{FF2B5EF4-FFF2-40B4-BE49-F238E27FC236}">
                  <a16:creationId xmlns:a16="http://schemas.microsoft.com/office/drawing/2014/main" id="{879BBD47-8718-FB45-977F-26F84E8FD0D8}"/>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FE6DBFD4-3394-E346-B54E-CB242974403E}"/>
                </a:ext>
              </a:extLst>
            </p:cNvPr>
            <p:cNvCxnSpPr>
              <a:cxnSpLocks/>
              <a:stCxn id="44" idx="3"/>
              <a:endCxn id="45"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090F315-5DED-4148-A10B-23152BFF9655}"/>
                </a:ext>
              </a:extLst>
            </p:cNvPr>
            <p:cNvCxnSpPr>
              <a:cxnSpLocks/>
              <a:endCxn id="46"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706918AC-8C64-ED49-92EC-4D0B630A6BF4}"/>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56" name="Straight Arrow Connector 55">
              <a:extLst>
                <a:ext uri="{FF2B5EF4-FFF2-40B4-BE49-F238E27FC236}">
                  <a16:creationId xmlns:a16="http://schemas.microsoft.com/office/drawing/2014/main" id="{70497CF6-E4B7-5F4F-970B-7B8EA0AE9C58}"/>
                </a:ext>
              </a:extLst>
            </p:cNvPr>
            <p:cNvCxnSpPr>
              <a:cxnSpLocks/>
              <a:endCxn id="43"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1C25B023-4B90-9248-8F67-68AD82BB064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58" name="Group 57">
            <a:extLst>
              <a:ext uri="{FF2B5EF4-FFF2-40B4-BE49-F238E27FC236}">
                <a16:creationId xmlns:a16="http://schemas.microsoft.com/office/drawing/2014/main" id="{22E9F263-65D1-3C48-8E4C-1F54D7928F54}"/>
              </a:ext>
            </a:extLst>
          </p:cNvPr>
          <p:cNvGrpSpPr/>
          <p:nvPr/>
        </p:nvGrpSpPr>
        <p:grpSpPr>
          <a:xfrm>
            <a:off x="17360595" y="20683308"/>
            <a:ext cx="13506141" cy="1306216"/>
            <a:chOff x="16814867" y="20778826"/>
            <a:chExt cx="13506141" cy="1306216"/>
          </a:xfrm>
        </p:grpSpPr>
        <p:sp>
          <p:nvSpPr>
            <p:cNvPr id="59" name="Oval 58">
              <a:extLst>
                <a:ext uri="{FF2B5EF4-FFF2-40B4-BE49-F238E27FC236}">
                  <a16:creationId xmlns:a16="http://schemas.microsoft.com/office/drawing/2014/main" id="{98DBB6C3-2043-A24B-9220-71178353D5D1}"/>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C9699BB2-BC02-6944-BED4-A4DCB628FB7B}"/>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9D73A48E-8B76-894D-B551-54F60C4782B9}"/>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955ED808-AFB5-8B41-9A7A-ECEFF3E7CED9}"/>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01F5256C-92D6-DF42-8B72-8FA4789F32FB}"/>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4" name="TextBox 63">
              <a:extLst>
                <a:ext uri="{FF2B5EF4-FFF2-40B4-BE49-F238E27FC236}">
                  <a16:creationId xmlns:a16="http://schemas.microsoft.com/office/drawing/2014/main" id="{7C60D18A-6E7A-FC41-B8DB-5A5FBD0EBE67}"/>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65" name="TextBox 64">
              <a:extLst>
                <a:ext uri="{FF2B5EF4-FFF2-40B4-BE49-F238E27FC236}">
                  <a16:creationId xmlns:a16="http://schemas.microsoft.com/office/drawing/2014/main" id="{794F3CA6-7C42-6A4F-A156-E0416BBDB19F}"/>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66" name="TextBox 65">
              <a:extLst>
                <a:ext uri="{FF2B5EF4-FFF2-40B4-BE49-F238E27FC236}">
                  <a16:creationId xmlns:a16="http://schemas.microsoft.com/office/drawing/2014/main" id="{F0A4DDAD-9C0C-564E-94AC-68668CC63E6D}"/>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67" name="TextBox 66">
              <a:extLst>
                <a:ext uri="{FF2B5EF4-FFF2-40B4-BE49-F238E27FC236}">
                  <a16:creationId xmlns:a16="http://schemas.microsoft.com/office/drawing/2014/main" id="{300739E6-7D44-C247-9964-C605D1D81D7D}"/>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68" name="TextBox 67">
              <a:extLst>
                <a:ext uri="{FF2B5EF4-FFF2-40B4-BE49-F238E27FC236}">
                  <a16:creationId xmlns:a16="http://schemas.microsoft.com/office/drawing/2014/main" id="{DCE4DED5-AB9E-8E4B-AE2C-07CB60ED6B4F}"/>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69" name="Straight Arrow Connector 68">
              <a:extLst>
                <a:ext uri="{FF2B5EF4-FFF2-40B4-BE49-F238E27FC236}">
                  <a16:creationId xmlns:a16="http://schemas.microsoft.com/office/drawing/2014/main" id="{AF97C84D-3730-8347-BBC5-022F1F3AC84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B04E845-A133-4445-B14A-194A436DFF1A}"/>
                </a:ext>
              </a:extLst>
            </p:cNvPr>
            <p:cNvCxnSpPr>
              <a:cxnSpLocks/>
              <a:stCxn id="61" idx="3"/>
              <a:endCxn id="62"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58CB560-FB47-044D-B673-F8B78DB9336D}"/>
                </a:ext>
              </a:extLst>
            </p:cNvPr>
            <p:cNvCxnSpPr>
              <a:cxnSpLocks/>
              <a:endCxn id="63"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13B8E60-3CF4-AF4E-B92F-73F3EA8B2460}"/>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73" name="Straight Arrow Connector 72">
              <a:extLst>
                <a:ext uri="{FF2B5EF4-FFF2-40B4-BE49-F238E27FC236}">
                  <a16:creationId xmlns:a16="http://schemas.microsoft.com/office/drawing/2014/main" id="{125A42D9-2E39-EF49-95A3-E4AFA83DF6ED}"/>
                </a:ext>
              </a:extLst>
            </p:cNvPr>
            <p:cNvCxnSpPr>
              <a:cxnSpLocks/>
              <a:endCxn id="60"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4BEC8D16-F5E2-3F42-A642-957F4BDE4E3C}"/>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75" name="Group 74">
            <a:extLst>
              <a:ext uri="{FF2B5EF4-FFF2-40B4-BE49-F238E27FC236}">
                <a16:creationId xmlns:a16="http://schemas.microsoft.com/office/drawing/2014/main" id="{7996F491-C179-AE42-9B8D-749DA2986535}"/>
              </a:ext>
            </a:extLst>
          </p:cNvPr>
          <p:cNvGrpSpPr/>
          <p:nvPr/>
        </p:nvGrpSpPr>
        <p:grpSpPr>
          <a:xfrm>
            <a:off x="17512995" y="20835708"/>
            <a:ext cx="13506141" cy="1306216"/>
            <a:chOff x="16814867" y="20778826"/>
            <a:chExt cx="13506141" cy="1306216"/>
          </a:xfrm>
        </p:grpSpPr>
        <p:sp>
          <p:nvSpPr>
            <p:cNvPr id="76" name="Oval 75">
              <a:extLst>
                <a:ext uri="{FF2B5EF4-FFF2-40B4-BE49-F238E27FC236}">
                  <a16:creationId xmlns:a16="http://schemas.microsoft.com/office/drawing/2014/main" id="{589ACBA8-63C2-094F-9A3D-C85D80B542A6}"/>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CC396BE-5E14-CB4B-B90A-52F68D50771A}"/>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E120AD4A-A1F3-B54B-A51C-E97D0758F0D5}"/>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9F6833F1-8522-804F-B1FB-EC5A00165A8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9399F9BD-9948-3349-9B9D-896C08E34C77}"/>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1" name="TextBox 80">
              <a:extLst>
                <a:ext uri="{FF2B5EF4-FFF2-40B4-BE49-F238E27FC236}">
                  <a16:creationId xmlns:a16="http://schemas.microsoft.com/office/drawing/2014/main" id="{1BFEC484-BF99-3D4B-A0CE-1EA0F8FC7169}"/>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82" name="TextBox 81">
              <a:extLst>
                <a:ext uri="{FF2B5EF4-FFF2-40B4-BE49-F238E27FC236}">
                  <a16:creationId xmlns:a16="http://schemas.microsoft.com/office/drawing/2014/main" id="{659F5709-4A94-B943-990F-A262F0509628}"/>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83" name="TextBox 82">
              <a:extLst>
                <a:ext uri="{FF2B5EF4-FFF2-40B4-BE49-F238E27FC236}">
                  <a16:creationId xmlns:a16="http://schemas.microsoft.com/office/drawing/2014/main" id="{6004E2A6-7345-3D4C-B3FE-067C6BF61B36}"/>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84" name="TextBox 83">
              <a:extLst>
                <a:ext uri="{FF2B5EF4-FFF2-40B4-BE49-F238E27FC236}">
                  <a16:creationId xmlns:a16="http://schemas.microsoft.com/office/drawing/2014/main" id="{65B3F74F-C9FB-494F-B25A-383ADF45BCF6}"/>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85" name="TextBox 84">
              <a:extLst>
                <a:ext uri="{FF2B5EF4-FFF2-40B4-BE49-F238E27FC236}">
                  <a16:creationId xmlns:a16="http://schemas.microsoft.com/office/drawing/2014/main" id="{A83CE28C-59A4-EA47-BF66-6DDC01BE55B9}"/>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86" name="Straight Arrow Connector 85">
              <a:extLst>
                <a:ext uri="{FF2B5EF4-FFF2-40B4-BE49-F238E27FC236}">
                  <a16:creationId xmlns:a16="http://schemas.microsoft.com/office/drawing/2014/main" id="{E2C899EA-D0FF-D043-A792-8A2BB8B23CA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D5B0821A-1A14-F44C-9953-0C07E2406100}"/>
                </a:ext>
              </a:extLst>
            </p:cNvPr>
            <p:cNvCxnSpPr>
              <a:cxnSpLocks/>
              <a:stCxn id="78" idx="3"/>
              <a:endCxn id="79"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707FC62-0E57-8247-9258-C94855578D66}"/>
                </a:ext>
              </a:extLst>
            </p:cNvPr>
            <p:cNvCxnSpPr>
              <a:cxnSpLocks/>
              <a:endCxn id="80"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C47E4A77-4CD2-764E-B660-9F2B4EF92092}"/>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90" name="Straight Arrow Connector 89">
              <a:extLst>
                <a:ext uri="{FF2B5EF4-FFF2-40B4-BE49-F238E27FC236}">
                  <a16:creationId xmlns:a16="http://schemas.microsoft.com/office/drawing/2014/main" id="{8D8F7F15-B4CA-D245-BB84-05BE86437FDB}"/>
                </a:ext>
              </a:extLst>
            </p:cNvPr>
            <p:cNvCxnSpPr>
              <a:cxnSpLocks/>
              <a:endCxn id="77"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F8C3643C-F075-B542-A421-4CE86FEAC8E9}"/>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aphicFrame>
        <p:nvGraphicFramePr>
          <p:cNvPr id="3" name="Diagram 2">
            <a:extLst>
              <a:ext uri="{FF2B5EF4-FFF2-40B4-BE49-F238E27FC236}">
                <a16:creationId xmlns:a16="http://schemas.microsoft.com/office/drawing/2014/main" id="{BCD905B6-46DC-2944-A6C9-F1687F7D65F0}"/>
              </a:ext>
            </a:extLst>
          </p:cNvPr>
          <p:cNvGraphicFramePr/>
          <p:nvPr>
            <p:extLst>
              <p:ext uri="{D42A27DB-BD31-4B8C-83A1-F6EECF244321}">
                <p14:modId xmlns:p14="http://schemas.microsoft.com/office/powerpoint/2010/main" val="2169056662"/>
              </p:ext>
            </p:extLst>
          </p:nvPr>
        </p:nvGraphicFramePr>
        <p:xfrm>
          <a:off x="203868" y="1778541"/>
          <a:ext cx="11823032" cy="2903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7026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91EE-2D1F-CD41-A12B-A7B903E6687D}"/>
              </a:ext>
            </a:extLst>
          </p:cNvPr>
          <p:cNvSpPr>
            <a:spLocks noGrp="1"/>
          </p:cNvSpPr>
          <p:nvPr>
            <p:ph type="title"/>
          </p:nvPr>
        </p:nvSpPr>
        <p:spPr>
          <a:xfrm>
            <a:off x="677334" y="208418"/>
            <a:ext cx="8596668" cy="1320800"/>
          </a:xfrm>
        </p:spPr>
        <p:txBody>
          <a:bodyPr/>
          <a:lstStyle/>
          <a:p>
            <a:r>
              <a:rPr lang="en-US" b="1" dirty="0">
                <a:solidFill>
                  <a:srgbClr val="92D050"/>
                </a:solidFill>
              </a:rPr>
              <a:t>Read dataset (1/2)</a:t>
            </a:r>
          </a:p>
        </p:txBody>
      </p:sp>
      <p:sp>
        <p:nvSpPr>
          <p:cNvPr id="3" name="Content Placeholder 2">
            <a:extLst>
              <a:ext uri="{FF2B5EF4-FFF2-40B4-BE49-F238E27FC236}">
                <a16:creationId xmlns:a16="http://schemas.microsoft.com/office/drawing/2014/main" id="{8E5EF7D2-8C6F-E14C-AB06-3FC663F61916}"/>
              </a:ext>
            </a:extLst>
          </p:cNvPr>
          <p:cNvSpPr>
            <a:spLocks noGrp="1"/>
          </p:cNvSpPr>
          <p:nvPr>
            <p:ph idx="1"/>
          </p:nvPr>
        </p:nvSpPr>
        <p:spPr>
          <a:xfrm>
            <a:off x="677334" y="1063328"/>
            <a:ext cx="10716380" cy="4955859"/>
          </a:xfrm>
        </p:spPr>
        <p:txBody>
          <a:bodyPr>
            <a:noAutofit/>
          </a:bodyPr>
          <a:lstStyle/>
          <a:p>
            <a:r>
              <a:rPr lang="en-US" sz="2000" dirty="0"/>
              <a:t>Network traffic is captured in </a:t>
            </a:r>
            <a:r>
              <a:rPr lang="en-US" sz="2000" dirty="0" err="1"/>
              <a:t>pcap</a:t>
            </a:r>
            <a:r>
              <a:rPr lang="en-US" sz="2000" dirty="0"/>
              <a:t> (</a:t>
            </a:r>
            <a:r>
              <a:rPr lang="en-US" sz="2000" i="1" dirty="0"/>
              <a:t>packet capture</a:t>
            </a:r>
            <a:r>
              <a:rPr lang="en-US" sz="2000" dirty="0"/>
              <a:t>) file format  </a:t>
            </a:r>
          </a:p>
          <a:p>
            <a:r>
              <a:rPr lang="en-US" sz="2000" dirty="0"/>
              <a:t>You can open with Wireshark </a:t>
            </a:r>
            <a:r>
              <a:rPr lang="en-US" sz="2000" baseline="30000" dirty="0"/>
              <a:t>1</a:t>
            </a:r>
            <a:endParaRPr lang="en-US" sz="2000" dirty="0"/>
          </a:p>
          <a:p>
            <a:r>
              <a:rPr lang="en-US" sz="2000" dirty="0"/>
              <a:t>Extract the fields from the </a:t>
            </a:r>
            <a:r>
              <a:rPr lang="en-US" sz="2000" dirty="0" err="1"/>
              <a:t>pcap</a:t>
            </a:r>
            <a:r>
              <a:rPr lang="en-US" sz="2000" dirty="0"/>
              <a:t> file using </a:t>
            </a:r>
            <a:r>
              <a:rPr lang="en-US" sz="2000" dirty="0" err="1"/>
              <a:t>tshark</a:t>
            </a:r>
            <a:r>
              <a:rPr lang="en-US" sz="2000" dirty="0"/>
              <a:t> command </a:t>
            </a:r>
            <a:r>
              <a:rPr lang="en-US" sz="2000" baseline="30000" dirty="0"/>
              <a:t>2</a:t>
            </a:r>
          </a:p>
          <a:p>
            <a:pPr marL="0" indent="0">
              <a:buNone/>
            </a:pPr>
            <a:r>
              <a:rPr lang="en-US" sz="2000" dirty="0"/>
              <a:t>	Open the terminal and type</a:t>
            </a:r>
          </a:p>
          <a:p>
            <a:pPr marL="400050" lvl="1" indent="0">
              <a:buNone/>
            </a:pPr>
            <a:r>
              <a:rPr lang="en-US" sz="2000" dirty="0" err="1">
                <a:solidFill>
                  <a:srgbClr val="0070C0"/>
                </a:solidFill>
              </a:rPr>
              <a:t>tshark</a:t>
            </a:r>
            <a:r>
              <a:rPr lang="en-US" sz="2000" dirty="0">
                <a:solidFill>
                  <a:srgbClr val="0070C0"/>
                </a:solidFill>
              </a:rPr>
              <a:t> -</a:t>
            </a:r>
            <a:r>
              <a:rPr lang="en-US" sz="2000" dirty="0" err="1">
                <a:solidFill>
                  <a:srgbClr val="0070C0"/>
                </a:solidFill>
              </a:rPr>
              <a:t>nr</a:t>
            </a:r>
            <a:r>
              <a:rPr lang="en-US" sz="2000" dirty="0">
                <a:solidFill>
                  <a:srgbClr val="0070C0"/>
                </a:solidFill>
              </a:rPr>
              <a:t> [path to </a:t>
            </a:r>
            <a:r>
              <a:rPr lang="en-US" sz="2000" dirty="0" err="1">
                <a:solidFill>
                  <a:srgbClr val="0070C0"/>
                </a:solidFill>
              </a:rPr>
              <a:t>pcap</a:t>
            </a:r>
            <a:r>
              <a:rPr lang="en-US" sz="2000" dirty="0">
                <a:solidFill>
                  <a:srgbClr val="0070C0"/>
                </a:solidFill>
              </a:rPr>
              <a:t> file] / [name of file].pcap  -T fields -e </a:t>
            </a:r>
            <a:r>
              <a:rPr lang="en-US" sz="2000" dirty="0" err="1">
                <a:solidFill>
                  <a:srgbClr val="0070C0"/>
                </a:solidFill>
              </a:rPr>
              <a:t>ip.dst</a:t>
            </a:r>
            <a:r>
              <a:rPr lang="en-US" sz="2000" dirty="0">
                <a:solidFill>
                  <a:srgbClr val="0070C0"/>
                </a:solidFill>
              </a:rPr>
              <a:t> -e </a:t>
            </a:r>
            <a:r>
              <a:rPr lang="en-US" sz="2000" dirty="0" err="1">
                <a:solidFill>
                  <a:srgbClr val="0070C0"/>
                </a:solidFill>
              </a:rPr>
              <a:t>ip.src</a:t>
            </a:r>
            <a:r>
              <a:rPr lang="en-US" sz="2000" dirty="0">
                <a:solidFill>
                  <a:srgbClr val="0070C0"/>
                </a:solidFill>
              </a:rPr>
              <a:t> -e </a:t>
            </a:r>
            <a:r>
              <a:rPr lang="en-US" sz="2000" dirty="0" err="1">
                <a:solidFill>
                  <a:srgbClr val="0070C0"/>
                </a:solidFill>
              </a:rPr>
              <a:t>ip.proto</a:t>
            </a:r>
            <a:r>
              <a:rPr lang="en-US" sz="2000" dirty="0">
                <a:solidFill>
                  <a:srgbClr val="0070C0"/>
                </a:solidFill>
              </a:rPr>
              <a:t>&gt; </a:t>
            </a:r>
            <a:r>
              <a:rPr lang="en-US" sz="2000" dirty="0" err="1">
                <a:solidFill>
                  <a:srgbClr val="0070C0"/>
                </a:solidFill>
              </a:rPr>
              <a:t>length_counts.txt</a:t>
            </a:r>
            <a:endParaRPr lang="en-US" sz="2000" dirty="0">
              <a:solidFill>
                <a:srgbClr val="0070C0"/>
              </a:solidFill>
            </a:endParaRPr>
          </a:p>
          <a:p>
            <a:pPr marL="400050" lvl="1" indent="0">
              <a:buNone/>
            </a:pPr>
            <a:r>
              <a:rPr lang="en-US" sz="2000" dirty="0">
                <a:solidFill>
                  <a:srgbClr val="0070C0"/>
                </a:solidFill>
              </a:rPr>
              <a:t>more </a:t>
            </a:r>
            <a:r>
              <a:rPr lang="en-US" sz="2000" dirty="0" err="1">
                <a:solidFill>
                  <a:srgbClr val="0070C0"/>
                </a:solidFill>
              </a:rPr>
              <a:t>length_counts.txt</a:t>
            </a:r>
            <a:r>
              <a:rPr lang="en-US" sz="2000" dirty="0">
                <a:solidFill>
                  <a:srgbClr val="0070C0"/>
                </a:solidFill>
              </a:rPr>
              <a:t> | sort -n | </a:t>
            </a:r>
            <a:r>
              <a:rPr lang="en-US" sz="2000" dirty="0" err="1">
                <a:solidFill>
                  <a:srgbClr val="0070C0"/>
                </a:solidFill>
              </a:rPr>
              <a:t>uniq</a:t>
            </a:r>
            <a:r>
              <a:rPr lang="en-US" sz="2000" dirty="0">
                <a:solidFill>
                  <a:srgbClr val="0070C0"/>
                </a:solidFill>
              </a:rPr>
              <a:t> -c &gt; </a:t>
            </a:r>
            <a:r>
              <a:rPr lang="en-US" sz="2000" dirty="0" err="1">
                <a:solidFill>
                  <a:srgbClr val="0070C0"/>
                </a:solidFill>
              </a:rPr>
              <a:t>table_lengths.csv</a:t>
            </a:r>
            <a:endParaRPr lang="en-US" sz="2000" dirty="0">
              <a:solidFill>
                <a:srgbClr val="0070C0"/>
              </a:solidFill>
            </a:endParaRPr>
          </a:p>
          <a:p>
            <a:r>
              <a:rPr lang="en-US" sz="2000" dirty="0"/>
              <a:t>R code </a:t>
            </a:r>
          </a:p>
          <a:p>
            <a:pPr marL="400050" lvl="1" indent="0">
              <a:buNone/>
            </a:pPr>
            <a:r>
              <a:rPr lang="en-US" sz="2000" dirty="0">
                <a:solidFill>
                  <a:srgbClr val="0070C0"/>
                </a:solidFill>
              </a:rPr>
              <a:t>require(curl)</a:t>
            </a:r>
          </a:p>
          <a:p>
            <a:pPr marL="400050" lvl="1" indent="0">
              <a:buNone/>
            </a:pPr>
            <a:r>
              <a:rPr lang="en-US" sz="2000" dirty="0">
                <a:solidFill>
                  <a:srgbClr val="0070C0"/>
                </a:solidFill>
              </a:rPr>
              <a:t>data &lt;-</a:t>
            </a:r>
            <a:r>
              <a:rPr lang="en-US" sz="2000" dirty="0" err="1">
                <a:solidFill>
                  <a:srgbClr val="0070C0"/>
                </a:solidFill>
              </a:rPr>
              <a:t>read.csv</a:t>
            </a:r>
            <a:r>
              <a:rPr lang="en-US" sz="2000" dirty="0">
                <a:solidFill>
                  <a:srgbClr val="0070C0"/>
                </a:solidFill>
              </a:rPr>
              <a:t>(curl("https://</a:t>
            </a:r>
            <a:r>
              <a:rPr lang="en-US" sz="2000" dirty="0" err="1">
                <a:solidFill>
                  <a:srgbClr val="0070C0"/>
                </a:solidFill>
              </a:rPr>
              <a:t>raw.githubusercontent.com</a:t>
            </a:r>
            <a:r>
              <a:rPr lang="en-US" sz="2000" dirty="0">
                <a:solidFill>
                  <a:srgbClr val="0070C0"/>
                </a:solidFill>
              </a:rPr>
              <a:t>/</a:t>
            </a:r>
            <a:r>
              <a:rPr lang="en-US" sz="2000" dirty="0" err="1">
                <a:solidFill>
                  <a:srgbClr val="0070C0"/>
                </a:solidFill>
              </a:rPr>
              <a:t>CloudDemo</a:t>
            </a:r>
            <a:r>
              <a:rPr lang="en-US" sz="2000" dirty="0">
                <a:solidFill>
                  <a:srgbClr val="0070C0"/>
                </a:solidFill>
              </a:rPr>
              <a:t>/traffic-analysis/master/</a:t>
            </a:r>
            <a:r>
              <a:rPr lang="en-US" sz="2000" dirty="0" err="1">
                <a:solidFill>
                  <a:srgbClr val="0070C0"/>
                </a:solidFill>
              </a:rPr>
              <a:t>dataset_X.csv</a:t>
            </a:r>
            <a:r>
              <a:rPr lang="en-US" sz="2000" dirty="0">
                <a:solidFill>
                  <a:srgbClr val="0070C0"/>
                </a:solidFill>
              </a:rPr>
              <a:t>"))</a:t>
            </a:r>
          </a:p>
          <a:p>
            <a:pPr marL="400050" lvl="1" indent="0">
              <a:buNone/>
            </a:pPr>
            <a:r>
              <a:rPr lang="en-US" sz="2000" dirty="0">
                <a:solidFill>
                  <a:srgbClr val="0070C0"/>
                </a:solidFill>
              </a:rPr>
              <a:t>head(data) # look at the first 10 rows of data</a:t>
            </a:r>
          </a:p>
          <a:p>
            <a:pPr marL="400050" lvl="1" indent="0">
              <a:buNone/>
            </a:pPr>
            <a:r>
              <a:rPr lang="en-US" sz="2000" dirty="0">
                <a:solidFill>
                  <a:srgbClr val="0070C0"/>
                </a:solidFill>
              </a:rPr>
              <a:t>summary(data) # look at the data properties</a:t>
            </a:r>
          </a:p>
        </p:txBody>
      </p:sp>
      <p:sp>
        <p:nvSpPr>
          <p:cNvPr id="4" name="TextBox 3">
            <a:extLst>
              <a:ext uri="{FF2B5EF4-FFF2-40B4-BE49-F238E27FC236}">
                <a16:creationId xmlns:a16="http://schemas.microsoft.com/office/drawing/2014/main" id="{2D1D0738-341F-D24F-9997-BC0A27A841B2}"/>
              </a:ext>
            </a:extLst>
          </p:cNvPr>
          <p:cNvSpPr txBox="1"/>
          <p:nvPr/>
        </p:nvSpPr>
        <p:spPr>
          <a:xfrm>
            <a:off x="7950756" y="6371864"/>
            <a:ext cx="3706464" cy="338554"/>
          </a:xfrm>
          <a:prstGeom prst="rect">
            <a:avLst/>
          </a:prstGeom>
          <a:noFill/>
        </p:spPr>
        <p:txBody>
          <a:bodyPr wrap="none" rtlCol="0">
            <a:spAutoFit/>
          </a:bodyPr>
          <a:lstStyle/>
          <a:p>
            <a:r>
              <a:rPr lang="en-US" sz="800" baseline="30000" dirty="0"/>
              <a:t>1</a:t>
            </a:r>
            <a:r>
              <a:rPr lang="en-US" sz="800" dirty="0"/>
              <a:t> Download: </a:t>
            </a:r>
            <a:r>
              <a:rPr lang="en-US" sz="800" dirty="0">
                <a:hlinkClick r:id="rId2"/>
              </a:rPr>
              <a:t>https://www.wireshark.org/download.html</a:t>
            </a:r>
            <a:endParaRPr lang="en-US" sz="800" dirty="0"/>
          </a:p>
          <a:p>
            <a:r>
              <a:rPr lang="en-US" sz="800" baseline="30000" dirty="0"/>
              <a:t>2</a:t>
            </a:r>
            <a:r>
              <a:rPr lang="en-US" sz="800" dirty="0"/>
              <a:t> </a:t>
            </a:r>
            <a:r>
              <a:rPr lang="en-US" sz="800" dirty="0" err="1"/>
              <a:t>Tshark</a:t>
            </a:r>
            <a:r>
              <a:rPr lang="en-US" sz="800" dirty="0"/>
              <a:t> synopsis: https://</a:t>
            </a:r>
            <a:r>
              <a:rPr lang="en-US" sz="800" dirty="0" err="1"/>
              <a:t>www.wireshark.org</a:t>
            </a:r>
            <a:r>
              <a:rPr lang="en-US" sz="800" dirty="0"/>
              <a:t>/docs/man-pages/</a:t>
            </a:r>
            <a:r>
              <a:rPr lang="en-US" sz="800" dirty="0" err="1"/>
              <a:t>tshark.html</a:t>
            </a:r>
            <a:endParaRPr lang="en-US" sz="800" dirty="0"/>
          </a:p>
        </p:txBody>
      </p:sp>
    </p:spTree>
    <p:extLst>
      <p:ext uri="{BB962C8B-B14F-4D97-AF65-F5344CB8AC3E}">
        <p14:creationId xmlns:p14="http://schemas.microsoft.com/office/powerpoint/2010/main" val="3090567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7C6E-C01B-FF48-8626-0CDBC622128F}"/>
              </a:ext>
            </a:extLst>
          </p:cNvPr>
          <p:cNvSpPr>
            <a:spLocks noGrp="1"/>
          </p:cNvSpPr>
          <p:nvPr>
            <p:ph type="title"/>
          </p:nvPr>
        </p:nvSpPr>
        <p:spPr>
          <a:xfrm>
            <a:off x="677334" y="174171"/>
            <a:ext cx="8596668" cy="783772"/>
          </a:xfrm>
        </p:spPr>
        <p:txBody>
          <a:bodyPr/>
          <a:lstStyle/>
          <a:p>
            <a:r>
              <a:rPr lang="en-US" b="1" dirty="0">
                <a:solidFill>
                  <a:srgbClr val="92D050"/>
                </a:solidFill>
              </a:rPr>
              <a:t>Read dataset (2/2)</a:t>
            </a:r>
          </a:p>
        </p:txBody>
      </p:sp>
      <p:pic>
        <p:nvPicPr>
          <p:cNvPr id="4" name="Picture 3">
            <a:extLst>
              <a:ext uri="{FF2B5EF4-FFF2-40B4-BE49-F238E27FC236}">
                <a16:creationId xmlns:a16="http://schemas.microsoft.com/office/drawing/2014/main" id="{C8625641-2652-C640-8340-8E86C9473C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4243" y="810971"/>
            <a:ext cx="10388600" cy="3035300"/>
          </a:xfrm>
          <a:prstGeom prst="rect">
            <a:avLst/>
          </a:prstGeom>
        </p:spPr>
      </p:pic>
      <p:pic>
        <p:nvPicPr>
          <p:cNvPr id="5" name="Picture 4">
            <a:extLst>
              <a:ext uri="{FF2B5EF4-FFF2-40B4-BE49-F238E27FC236}">
                <a16:creationId xmlns:a16="http://schemas.microsoft.com/office/drawing/2014/main" id="{04088A9B-7DA0-3849-94E9-F3F78D1B30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4243" y="4042494"/>
            <a:ext cx="10241503" cy="2684265"/>
          </a:xfrm>
          <a:prstGeom prst="rect">
            <a:avLst/>
          </a:prstGeom>
        </p:spPr>
      </p:pic>
    </p:spTree>
    <p:extLst>
      <p:ext uri="{BB962C8B-B14F-4D97-AF65-F5344CB8AC3E}">
        <p14:creationId xmlns:p14="http://schemas.microsoft.com/office/powerpoint/2010/main" val="646708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92CA-93F0-7841-8925-B95EBD65714A}"/>
              </a:ext>
            </a:extLst>
          </p:cNvPr>
          <p:cNvSpPr>
            <a:spLocks noGrp="1"/>
          </p:cNvSpPr>
          <p:nvPr>
            <p:ph type="title"/>
          </p:nvPr>
        </p:nvSpPr>
        <p:spPr>
          <a:xfrm>
            <a:off x="677334" y="155837"/>
            <a:ext cx="10695516" cy="901437"/>
          </a:xfrm>
        </p:spPr>
        <p:txBody>
          <a:bodyPr>
            <a:normAutofit/>
          </a:bodyPr>
          <a:lstStyle/>
          <a:p>
            <a:r>
              <a:rPr lang="en-US" b="1" dirty="0">
                <a:solidFill>
                  <a:srgbClr val="92D050"/>
                </a:solidFill>
              </a:rPr>
              <a:t>Traffic analysis pipeline - Preprocessing</a:t>
            </a:r>
          </a:p>
        </p:txBody>
      </p:sp>
      <p:grpSp>
        <p:nvGrpSpPr>
          <p:cNvPr id="7" name="Group 6">
            <a:extLst>
              <a:ext uri="{FF2B5EF4-FFF2-40B4-BE49-F238E27FC236}">
                <a16:creationId xmlns:a16="http://schemas.microsoft.com/office/drawing/2014/main" id="{F8A66997-A9D4-034D-B425-252CF51C9DD6}"/>
              </a:ext>
            </a:extLst>
          </p:cNvPr>
          <p:cNvGrpSpPr/>
          <p:nvPr/>
        </p:nvGrpSpPr>
        <p:grpSpPr>
          <a:xfrm>
            <a:off x="16903395" y="20226108"/>
            <a:ext cx="13506141" cy="1306216"/>
            <a:chOff x="16814867" y="20778826"/>
            <a:chExt cx="13506141" cy="1306216"/>
          </a:xfrm>
        </p:grpSpPr>
        <p:sp>
          <p:nvSpPr>
            <p:cNvPr id="8" name="Oval 7">
              <a:extLst>
                <a:ext uri="{FF2B5EF4-FFF2-40B4-BE49-F238E27FC236}">
                  <a16:creationId xmlns:a16="http://schemas.microsoft.com/office/drawing/2014/main" id="{F09BBD56-CDA4-804B-89E1-EAE9677D275C}"/>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466C9EB-7C07-DE4F-B4D5-926F58E073A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158F282-FB17-8F4C-A242-7D797A1D89DB}"/>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B77930A-90C9-5F4B-9AE3-815A16A373A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04A60BA-3D54-8044-9A62-23D699833456}"/>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87F813C-D0A1-CA46-9EB9-5D90D0B8D4F4}"/>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14" name="TextBox 13">
              <a:extLst>
                <a:ext uri="{FF2B5EF4-FFF2-40B4-BE49-F238E27FC236}">
                  <a16:creationId xmlns:a16="http://schemas.microsoft.com/office/drawing/2014/main" id="{0D8F726D-3BFF-7147-83A2-B07911B4A6DC}"/>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15" name="TextBox 14">
              <a:extLst>
                <a:ext uri="{FF2B5EF4-FFF2-40B4-BE49-F238E27FC236}">
                  <a16:creationId xmlns:a16="http://schemas.microsoft.com/office/drawing/2014/main" id="{1F6D6D12-FE96-4E48-AE01-7719B3803BFE}"/>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16" name="TextBox 15">
              <a:extLst>
                <a:ext uri="{FF2B5EF4-FFF2-40B4-BE49-F238E27FC236}">
                  <a16:creationId xmlns:a16="http://schemas.microsoft.com/office/drawing/2014/main" id="{C575AEE1-7023-9E4A-BDA6-B5FAC1B11DE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17" name="TextBox 16">
              <a:extLst>
                <a:ext uri="{FF2B5EF4-FFF2-40B4-BE49-F238E27FC236}">
                  <a16:creationId xmlns:a16="http://schemas.microsoft.com/office/drawing/2014/main" id="{152E08D2-5FEF-E240-BBF1-F29F2296582B}"/>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18" name="Straight Arrow Connector 17">
              <a:extLst>
                <a:ext uri="{FF2B5EF4-FFF2-40B4-BE49-F238E27FC236}">
                  <a16:creationId xmlns:a16="http://schemas.microsoft.com/office/drawing/2014/main" id="{DB971843-4BB3-4449-9192-14F525D4702E}"/>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3C79F70-592C-D943-8576-212161C3EC5C}"/>
                </a:ext>
              </a:extLst>
            </p:cNvPr>
            <p:cNvCxnSpPr>
              <a:cxnSpLocks/>
              <a:stCxn id="10" idx="3"/>
              <a:endCxn id="11"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DFD9BB5-F424-3D41-97F1-541E9AC37B12}"/>
                </a:ext>
              </a:extLst>
            </p:cNvPr>
            <p:cNvCxnSpPr>
              <a:cxnSpLocks/>
              <a:endCxn id="12"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C3C81D9-2DE2-2C4C-90E8-BB06EEBD7B38}"/>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22" name="Straight Arrow Connector 21">
              <a:extLst>
                <a:ext uri="{FF2B5EF4-FFF2-40B4-BE49-F238E27FC236}">
                  <a16:creationId xmlns:a16="http://schemas.microsoft.com/office/drawing/2014/main" id="{2FC0E85C-D9EB-A843-BD0D-51A7ACF2E77B}"/>
                </a:ext>
              </a:extLst>
            </p:cNvPr>
            <p:cNvCxnSpPr>
              <a:cxnSpLocks/>
              <a:endCxn id="9"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7E51838-2A16-0F49-8750-184223864D7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24" name="Group 23">
            <a:extLst>
              <a:ext uri="{FF2B5EF4-FFF2-40B4-BE49-F238E27FC236}">
                <a16:creationId xmlns:a16="http://schemas.microsoft.com/office/drawing/2014/main" id="{1B98614D-323E-1A48-9253-A81A4071FFB7}"/>
              </a:ext>
            </a:extLst>
          </p:cNvPr>
          <p:cNvGrpSpPr/>
          <p:nvPr/>
        </p:nvGrpSpPr>
        <p:grpSpPr>
          <a:xfrm>
            <a:off x="17055795" y="20378508"/>
            <a:ext cx="13506141" cy="1306216"/>
            <a:chOff x="16814867" y="20778826"/>
            <a:chExt cx="13506141" cy="1306216"/>
          </a:xfrm>
        </p:grpSpPr>
        <p:sp>
          <p:nvSpPr>
            <p:cNvPr id="25" name="Oval 24">
              <a:extLst>
                <a:ext uri="{FF2B5EF4-FFF2-40B4-BE49-F238E27FC236}">
                  <a16:creationId xmlns:a16="http://schemas.microsoft.com/office/drawing/2014/main" id="{0C6838D0-5946-7D47-9906-C9C48F312BD3}"/>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17D3B4E4-0331-0441-9652-8B2784337AC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E5C36A-9DAC-9546-9E53-6F2706ECF184}"/>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7A329BD1-70E0-174D-A3A5-CFC0738B2474}"/>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A691A9FF-9506-124A-AE60-17BB9EB30D2A}"/>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740D33D8-B3F7-D041-A52F-28AE8C28DB20}"/>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31" name="TextBox 30">
              <a:extLst>
                <a:ext uri="{FF2B5EF4-FFF2-40B4-BE49-F238E27FC236}">
                  <a16:creationId xmlns:a16="http://schemas.microsoft.com/office/drawing/2014/main" id="{2F182742-108F-7846-9E55-4D654245F680}"/>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32" name="TextBox 31">
              <a:extLst>
                <a:ext uri="{FF2B5EF4-FFF2-40B4-BE49-F238E27FC236}">
                  <a16:creationId xmlns:a16="http://schemas.microsoft.com/office/drawing/2014/main" id="{01E27EA0-53FD-5E40-82CC-6315A82C6F61}"/>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33" name="TextBox 32">
              <a:extLst>
                <a:ext uri="{FF2B5EF4-FFF2-40B4-BE49-F238E27FC236}">
                  <a16:creationId xmlns:a16="http://schemas.microsoft.com/office/drawing/2014/main" id="{110B3937-B728-5046-97B6-41A7A92F4E8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34" name="TextBox 33">
              <a:extLst>
                <a:ext uri="{FF2B5EF4-FFF2-40B4-BE49-F238E27FC236}">
                  <a16:creationId xmlns:a16="http://schemas.microsoft.com/office/drawing/2014/main" id="{A2882CC3-7020-564D-B30E-10C60DD3FB46}"/>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35" name="Straight Arrow Connector 34">
              <a:extLst>
                <a:ext uri="{FF2B5EF4-FFF2-40B4-BE49-F238E27FC236}">
                  <a16:creationId xmlns:a16="http://schemas.microsoft.com/office/drawing/2014/main" id="{D31EC270-4B15-B14C-967A-65C218B604C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0AC1935-A5FD-3E44-8774-03D2A18D3627}"/>
                </a:ext>
              </a:extLst>
            </p:cNvPr>
            <p:cNvCxnSpPr>
              <a:cxnSpLocks/>
              <a:stCxn id="27" idx="3"/>
              <a:endCxn id="28"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B13FF73D-7B54-BE48-93E3-DF63CB34F000}"/>
                </a:ext>
              </a:extLst>
            </p:cNvPr>
            <p:cNvCxnSpPr>
              <a:cxnSpLocks/>
              <a:endCxn id="29"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BA92F1C-B997-834E-A6D2-2F982E2D43E3}"/>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39" name="Straight Arrow Connector 38">
              <a:extLst>
                <a:ext uri="{FF2B5EF4-FFF2-40B4-BE49-F238E27FC236}">
                  <a16:creationId xmlns:a16="http://schemas.microsoft.com/office/drawing/2014/main" id="{7AD24528-B101-4C4B-B773-5DD19877C978}"/>
                </a:ext>
              </a:extLst>
            </p:cNvPr>
            <p:cNvCxnSpPr>
              <a:cxnSpLocks/>
              <a:endCxn id="26"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4749A7F-A83F-AA42-A1C1-F94FD9E427DD}"/>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41" name="Group 40">
            <a:extLst>
              <a:ext uri="{FF2B5EF4-FFF2-40B4-BE49-F238E27FC236}">
                <a16:creationId xmlns:a16="http://schemas.microsoft.com/office/drawing/2014/main" id="{17062DCB-8772-734D-A0EA-423D0910CC6A}"/>
              </a:ext>
            </a:extLst>
          </p:cNvPr>
          <p:cNvGrpSpPr/>
          <p:nvPr/>
        </p:nvGrpSpPr>
        <p:grpSpPr>
          <a:xfrm>
            <a:off x="17208195" y="20530908"/>
            <a:ext cx="13506141" cy="1306216"/>
            <a:chOff x="16814867" y="20778826"/>
            <a:chExt cx="13506141" cy="1306216"/>
          </a:xfrm>
        </p:grpSpPr>
        <p:sp>
          <p:nvSpPr>
            <p:cNvPr id="42" name="Oval 41">
              <a:extLst>
                <a:ext uri="{FF2B5EF4-FFF2-40B4-BE49-F238E27FC236}">
                  <a16:creationId xmlns:a16="http://schemas.microsoft.com/office/drawing/2014/main" id="{B129CFAA-29D2-A047-BE9E-39821C7B706A}"/>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B7DB62EB-CD30-F64D-81B7-770D728E90D0}"/>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AB779377-FA0A-D64F-A082-3E081CF4652C}"/>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FF8CB77-3EEA-9549-A51A-FEA3A7384B0D}"/>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8E0BA06E-D131-8C4D-B27C-30A2874FD29F}"/>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F0FB2FE8-0182-5042-95B8-89E23833DB72}"/>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48" name="TextBox 47">
              <a:extLst>
                <a:ext uri="{FF2B5EF4-FFF2-40B4-BE49-F238E27FC236}">
                  <a16:creationId xmlns:a16="http://schemas.microsoft.com/office/drawing/2014/main" id="{383DC029-53DB-7044-845A-F91C79791857}"/>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49" name="TextBox 48">
              <a:extLst>
                <a:ext uri="{FF2B5EF4-FFF2-40B4-BE49-F238E27FC236}">
                  <a16:creationId xmlns:a16="http://schemas.microsoft.com/office/drawing/2014/main" id="{4D91B52E-973F-8E47-8853-B0AC3E722665}"/>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50" name="TextBox 49">
              <a:extLst>
                <a:ext uri="{FF2B5EF4-FFF2-40B4-BE49-F238E27FC236}">
                  <a16:creationId xmlns:a16="http://schemas.microsoft.com/office/drawing/2014/main" id="{CEC1ED17-8157-B842-A816-665AE719EECE}"/>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51" name="TextBox 50">
              <a:extLst>
                <a:ext uri="{FF2B5EF4-FFF2-40B4-BE49-F238E27FC236}">
                  <a16:creationId xmlns:a16="http://schemas.microsoft.com/office/drawing/2014/main" id="{62B6AB9F-0BDB-844A-8196-ADD14DAC8AB8}"/>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52" name="Straight Arrow Connector 51">
              <a:extLst>
                <a:ext uri="{FF2B5EF4-FFF2-40B4-BE49-F238E27FC236}">
                  <a16:creationId xmlns:a16="http://schemas.microsoft.com/office/drawing/2014/main" id="{879BBD47-8718-FB45-977F-26F84E8FD0D8}"/>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FE6DBFD4-3394-E346-B54E-CB242974403E}"/>
                </a:ext>
              </a:extLst>
            </p:cNvPr>
            <p:cNvCxnSpPr>
              <a:cxnSpLocks/>
              <a:stCxn id="44" idx="3"/>
              <a:endCxn id="45"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090F315-5DED-4148-A10B-23152BFF9655}"/>
                </a:ext>
              </a:extLst>
            </p:cNvPr>
            <p:cNvCxnSpPr>
              <a:cxnSpLocks/>
              <a:endCxn id="46"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706918AC-8C64-ED49-92EC-4D0B630A6BF4}"/>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56" name="Straight Arrow Connector 55">
              <a:extLst>
                <a:ext uri="{FF2B5EF4-FFF2-40B4-BE49-F238E27FC236}">
                  <a16:creationId xmlns:a16="http://schemas.microsoft.com/office/drawing/2014/main" id="{70497CF6-E4B7-5F4F-970B-7B8EA0AE9C58}"/>
                </a:ext>
              </a:extLst>
            </p:cNvPr>
            <p:cNvCxnSpPr>
              <a:cxnSpLocks/>
              <a:endCxn id="43"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1C25B023-4B90-9248-8F67-68AD82BB064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58" name="Group 57">
            <a:extLst>
              <a:ext uri="{FF2B5EF4-FFF2-40B4-BE49-F238E27FC236}">
                <a16:creationId xmlns:a16="http://schemas.microsoft.com/office/drawing/2014/main" id="{22E9F263-65D1-3C48-8E4C-1F54D7928F54}"/>
              </a:ext>
            </a:extLst>
          </p:cNvPr>
          <p:cNvGrpSpPr/>
          <p:nvPr/>
        </p:nvGrpSpPr>
        <p:grpSpPr>
          <a:xfrm>
            <a:off x="17360595" y="20683308"/>
            <a:ext cx="13506141" cy="1306216"/>
            <a:chOff x="16814867" y="20778826"/>
            <a:chExt cx="13506141" cy="1306216"/>
          </a:xfrm>
        </p:grpSpPr>
        <p:sp>
          <p:nvSpPr>
            <p:cNvPr id="59" name="Oval 58">
              <a:extLst>
                <a:ext uri="{FF2B5EF4-FFF2-40B4-BE49-F238E27FC236}">
                  <a16:creationId xmlns:a16="http://schemas.microsoft.com/office/drawing/2014/main" id="{98DBB6C3-2043-A24B-9220-71178353D5D1}"/>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C9699BB2-BC02-6944-BED4-A4DCB628FB7B}"/>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9D73A48E-8B76-894D-B551-54F60C4782B9}"/>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955ED808-AFB5-8B41-9A7A-ECEFF3E7CED9}"/>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01F5256C-92D6-DF42-8B72-8FA4789F32FB}"/>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4" name="TextBox 63">
              <a:extLst>
                <a:ext uri="{FF2B5EF4-FFF2-40B4-BE49-F238E27FC236}">
                  <a16:creationId xmlns:a16="http://schemas.microsoft.com/office/drawing/2014/main" id="{7C60D18A-6E7A-FC41-B8DB-5A5FBD0EBE67}"/>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65" name="TextBox 64">
              <a:extLst>
                <a:ext uri="{FF2B5EF4-FFF2-40B4-BE49-F238E27FC236}">
                  <a16:creationId xmlns:a16="http://schemas.microsoft.com/office/drawing/2014/main" id="{794F3CA6-7C42-6A4F-A156-E0416BBDB19F}"/>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66" name="TextBox 65">
              <a:extLst>
                <a:ext uri="{FF2B5EF4-FFF2-40B4-BE49-F238E27FC236}">
                  <a16:creationId xmlns:a16="http://schemas.microsoft.com/office/drawing/2014/main" id="{F0A4DDAD-9C0C-564E-94AC-68668CC63E6D}"/>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67" name="TextBox 66">
              <a:extLst>
                <a:ext uri="{FF2B5EF4-FFF2-40B4-BE49-F238E27FC236}">
                  <a16:creationId xmlns:a16="http://schemas.microsoft.com/office/drawing/2014/main" id="{300739E6-7D44-C247-9964-C605D1D81D7D}"/>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68" name="TextBox 67">
              <a:extLst>
                <a:ext uri="{FF2B5EF4-FFF2-40B4-BE49-F238E27FC236}">
                  <a16:creationId xmlns:a16="http://schemas.microsoft.com/office/drawing/2014/main" id="{DCE4DED5-AB9E-8E4B-AE2C-07CB60ED6B4F}"/>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69" name="Straight Arrow Connector 68">
              <a:extLst>
                <a:ext uri="{FF2B5EF4-FFF2-40B4-BE49-F238E27FC236}">
                  <a16:creationId xmlns:a16="http://schemas.microsoft.com/office/drawing/2014/main" id="{AF97C84D-3730-8347-BBC5-022F1F3AC84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B04E845-A133-4445-B14A-194A436DFF1A}"/>
                </a:ext>
              </a:extLst>
            </p:cNvPr>
            <p:cNvCxnSpPr>
              <a:cxnSpLocks/>
              <a:stCxn id="61" idx="3"/>
              <a:endCxn id="62"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58CB560-FB47-044D-B673-F8B78DB9336D}"/>
                </a:ext>
              </a:extLst>
            </p:cNvPr>
            <p:cNvCxnSpPr>
              <a:cxnSpLocks/>
              <a:endCxn id="63"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13B8E60-3CF4-AF4E-B92F-73F3EA8B2460}"/>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73" name="Straight Arrow Connector 72">
              <a:extLst>
                <a:ext uri="{FF2B5EF4-FFF2-40B4-BE49-F238E27FC236}">
                  <a16:creationId xmlns:a16="http://schemas.microsoft.com/office/drawing/2014/main" id="{125A42D9-2E39-EF49-95A3-E4AFA83DF6ED}"/>
                </a:ext>
              </a:extLst>
            </p:cNvPr>
            <p:cNvCxnSpPr>
              <a:cxnSpLocks/>
              <a:endCxn id="60"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4BEC8D16-F5E2-3F42-A642-957F4BDE4E3C}"/>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75" name="Group 74">
            <a:extLst>
              <a:ext uri="{FF2B5EF4-FFF2-40B4-BE49-F238E27FC236}">
                <a16:creationId xmlns:a16="http://schemas.microsoft.com/office/drawing/2014/main" id="{7996F491-C179-AE42-9B8D-749DA2986535}"/>
              </a:ext>
            </a:extLst>
          </p:cNvPr>
          <p:cNvGrpSpPr/>
          <p:nvPr/>
        </p:nvGrpSpPr>
        <p:grpSpPr>
          <a:xfrm>
            <a:off x="17512995" y="20835708"/>
            <a:ext cx="13506141" cy="1306216"/>
            <a:chOff x="16814867" y="20778826"/>
            <a:chExt cx="13506141" cy="1306216"/>
          </a:xfrm>
        </p:grpSpPr>
        <p:sp>
          <p:nvSpPr>
            <p:cNvPr id="76" name="Oval 75">
              <a:extLst>
                <a:ext uri="{FF2B5EF4-FFF2-40B4-BE49-F238E27FC236}">
                  <a16:creationId xmlns:a16="http://schemas.microsoft.com/office/drawing/2014/main" id="{589ACBA8-63C2-094F-9A3D-C85D80B542A6}"/>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CC396BE-5E14-CB4B-B90A-52F68D50771A}"/>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E120AD4A-A1F3-B54B-A51C-E97D0758F0D5}"/>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9F6833F1-8522-804F-B1FB-EC5A00165A8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9399F9BD-9948-3349-9B9D-896C08E34C77}"/>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1" name="TextBox 80">
              <a:extLst>
                <a:ext uri="{FF2B5EF4-FFF2-40B4-BE49-F238E27FC236}">
                  <a16:creationId xmlns:a16="http://schemas.microsoft.com/office/drawing/2014/main" id="{1BFEC484-BF99-3D4B-A0CE-1EA0F8FC7169}"/>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82" name="TextBox 81">
              <a:extLst>
                <a:ext uri="{FF2B5EF4-FFF2-40B4-BE49-F238E27FC236}">
                  <a16:creationId xmlns:a16="http://schemas.microsoft.com/office/drawing/2014/main" id="{659F5709-4A94-B943-990F-A262F0509628}"/>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83" name="TextBox 82">
              <a:extLst>
                <a:ext uri="{FF2B5EF4-FFF2-40B4-BE49-F238E27FC236}">
                  <a16:creationId xmlns:a16="http://schemas.microsoft.com/office/drawing/2014/main" id="{6004E2A6-7345-3D4C-B3FE-067C6BF61B36}"/>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84" name="TextBox 83">
              <a:extLst>
                <a:ext uri="{FF2B5EF4-FFF2-40B4-BE49-F238E27FC236}">
                  <a16:creationId xmlns:a16="http://schemas.microsoft.com/office/drawing/2014/main" id="{65B3F74F-C9FB-494F-B25A-383ADF45BCF6}"/>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85" name="TextBox 84">
              <a:extLst>
                <a:ext uri="{FF2B5EF4-FFF2-40B4-BE49-F238E27FC236}">
                  <a16:creationId xmlns:a16="http://schemas.microsoft.com/office/drawing/2014/main" id="{A83CE28C-59A4-EA47-BF66-6DDC01BE55B9}"/>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86" name="Straight Arrow Connector 85">
              <a:extLst>
                <a:ext uri="{FF2B5EF4-FFF2-40B4-BE49-F238E27FC236}">
                  <a16:creationId xmlns:a16="http://schemas.microsoft.com/office/drawing/2014/main" id="{E2C899EA-D0FF-D043-A792-8A2BB8B23CA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D5B0821A-1A14-F44C-9953-0C07E2406100}"/>
                </a:ext>
              </a:extLst>
            </p:cNvPr>
            <p:cNvCxnSpPr>
              <a:cxnSpLocks/>
              <a:stCxn id="78" idx="3"/>
              <a:endCxn id="79"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707FC62-0E57-8247-9258-C94855578D66}"/>
                </a:ext>
              </a:extLst>
            </p:cNvPr>
            <p:cNvCxnSpPr>
              <a:cxnSpLocks/>
              <a:endCxn id="80"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C47E4A77-4CD2-764E-B660-9F2B4EF92092}"/>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90" name="Straight Arrow Connector 89">
              <a:extLst>
                <a:ext uri="{FF2B5EF4-FFF2-40B4-BE49-F238E27FC236}">
                  <a16:creationId xmlns:a16="http://schemas.microsoft.com/office/drawing/2014/main" id="{8D8F7F15-B4CA-D245-BB84-05BE86437FDB}"/>
                </a:ext>
              </a:extLst>
            </p:cNvPr>
            <p:cNvCxnSpPr>
              <a:cxnSpLocks/>
              <a:endCxn id="77"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F8C3643C-F075-B542-A421-4CE86FEAC8E9}"/>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aphicFrame>
        <p:nvGraphicFramePr>
          <p:cNvPr id="3" name="Diagram 2">
            <a:extLst>
              <a:ext uri="{FF2B5EF4-FFF2-40B4-BE49-F238E27FC236}">
                <a16:creationId xmlns:a16="http://schemas.microsoft.com/office/drawing/2014/main" id="{BCD905B6-46DC-2944-A6C9-F1687F7D65F0}"/>
              </a:ext>
            </a:extLst>
          </p:cNvPr>
          <p:cNvGraphicFramePr/>
          <p:nvPr>
            <p:extLst>
              <p:ext uri="{D42A27DB-BD31-4B8C-83A1-F6EECF244321}">
                <p14:modId xmlns:p14="http://schemas.microsoft.com/office/powerpoint/2010/main" val="593464378"/>
              </p:ext>
            </p:extLst>
          </p:nvPr>
        </p:nvGraphicFramePr>
        <p:xfrm>
          <a:off x="216568" y="1511841"/>
          <a:ext cx="11823032" cy="3351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9625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0197-A05C-1142-BD4C-CAFFE1D6F9EC}"/>
              </a:ext>
            </a:extLst>
          </p:cNvPr>
          <p:cNvSpPr>
            <a:spLocks noGrp="1"/>
          </p:cNvSpPr>
          <p:nvPr>
            <p:ph type="title"/>
          </p:nvPr>
        </p:nvSpPr>
        <p:spPr>
          <a:xfrm>
            <a:off x="677334" y="176463"/>
            <a:ext cx="8596668" cy="830534"/>
          </a:xfrm>
        </p:spPr>
        <p:txBody>
          <a:bodyPr>
            <a:normAutofit/>
          </a:bodyPr>
          <a:lstStyle/>
          <a:p>
            <a:r>
              <a:rPr lang="en-US" b="1" dirty="0">
                <a:solidFill>
                  <a:srgbClr val="92D050"/>
                </a:solidFill>
              </a:rPr>
              <a:t>Preprocessing (1/2)</a:t>
            </a:r>
          </a:p>
        </p:txBody>
      </p:sp>
      <p:sp>
        <p:nvSpPr>
          <p:cNvPr id="3" name="Content Placeholder 2">
            <a:extLst>
              <a:ext uri="{FF2B5EF4-FFF2-40B4-BE49-F238E27FC236}">
                <a16:creationId xmlns:a16="http://schemas.microsoft.com/office/drawing/2014/main" id="{C262D9A4-8AE5-7A4C-A3C3-FBCA3424E6E1}"/>
              </a:ext>
            </a:extLst>
          </p:cNvPr>
          <p:cNvSpPr>
            <a:spLocks noGrp="1"/>
          </p:cNvSpPr>
          <p:nvPr>
            <p:ph idx="1"/>
          </p:nvPr>
        </p:nvSpPr>
        <p:spPr>
          <a:xfrm>
            <a:off x="677334" y="1294316"/>
            <a:ext cx="10343592" cy="1553388"/>
          </a:xfrm>
        </p:spPr>
        <p:txBody>
          <a:bodyPr>
            <a:normAutofit/>
          </a:bodyPr>
          <a:lstStyle/>
          <a:p>
            <a:r>
              <a:rPr lang="en-US" sz="2400" dirty="0"/>
              <a:t>Check for missing values</a:t>
            </a:r>
          </a:p>
          <a:p>
            <a:pPr lvl="1">
              <a:buFont typeface="Wingdings" pitchFamily="2" charset="2"/>
              <a:buChar char="q"/>
            </a:pPr>
            <a:r>
              <a:rPr lang="en-US" sz="2200" dirty="0"/>
              <a:t>Remove records with missing values</a:t>
            </a:r>
          </a:p>
          <a:p>
            <a:pPr lvl="1">
              <a:buFont typeface="Wingdings" pitchFamily="2" charset="2"/>
              <a:buChar char="q"/>
            </a:pPr>
            <a:r>
              <a:rPr lang="en-US" sz="2200" dirty="0"/>
              <a:t>Replace the missing fields with column mean of that feature</a:t>
            </a:r>
          </a:p>
        </p:txBody>
      </p:sp>
      <p:sp>
        <p:nvSpPr>
          <p:cNvPr id="9" name="Rectangle 8">
            <a:extLst>
              <a:ext uri="{FF2B5EF4-FFF2-40B4-BE49-F238E27FC236}">
                <a16:creationId xmlns:a16="http://schemas.microsoft.com/office/drawing/2014/main" id="{EB05DB9E-015B-1B4A-8B60-2A69CA5C06F8}"/>
              </a:ext>
            </a:extLst>
          </p:cNvPr>
          <p:cNvSpPr/>
          <p:nvPr/>
        </p:nvSpPr>
        <p:spPr>
          <a:xfrm>
            <a:off x="843589" y="3135023"/>
            <a:ext cx="10038792" cy="3200876"/>
          </a:xfrm>
          <a:prstGeom prst="rect">
            <a:avLst/>
          </a:prstGeom>
        </p:spPr>
        <p:txBody>
          <a:bodyPr wrap="square">
            <a:spAutoFit/>
          </a:bodyPr>
          <a:lstStyle/>
          <a:p>
            <a:pPr>
              <a:spcBef>
                <a:spcPts val="600"/>
              </a:spcBef>
            </a:pPr>
            <a:r>
              <a:rPr lang="en-US" dirty="0">
                <a:solidFill>
                  <a:srgbClr val="0070C0"/>
                </a:solidFill>
              </a:rPr>
              <a:t># </a:t>
            </a:r>
            <a:r>
              <a:rPr lang="en-US" dirty="0" err="1">
                <a:solidFill>
                  <a:srgbClr val="0070C0"/>
                </a:solidFill>
              </a:rPr>
              <a:t>Handeling</a:t>
            </a:r>
            <a:r>
              <a:rPr lang="en-US" dirty="0">
                <a:solidFill>
                  <a:srgbClr val="0070C0"/>
                </a:solidFill>
              </a:rPr>
              <a:t> missing data</a:t>
            </a:r>
          </a:p>
          <a:p>
            <a:pPr>
              <a:spcBef>
                <a:spcPts val="600"/>
              </a:spcBef>
            </a:pPr>
            <a:r>
              <a:rPr lang="en-US" dirty="0" err="1">
                <a:solidFill>
                  <a:srgbClr val="0070C0"/>
                </a:solidFill>
              </a:rPr>
              <a:t>is.na</a:t>
            </a:r>
            <a:r>
              <a:rPr lang="en-US" dirty="0">
                <a:solidFill>
                  <a:srgbClr val="0070C0"/>
                </a:solidFill>
              </a:rPr>
              <a:t>(data) #returns TRUE of elements in 'data' are missing</a:t>
            </a:r>
          </a:p>
          <a:p>
            <a:pPr>
              <a:spcBef>
                <a:spcPts val="600"/>
              </a:spcBef>
            </a:pPr>
            <a:r>
              <a:rPr lang="en-US" dirty="0" err="1">
                <a:solidFill>
                  <a:srgbClr val="0070C0"/>
                </a:solidFill>
              </a:rPr>
              <a:t>newdata</a:t>
            </a:r>
            <a:r>
              <a:rPr lang="en-US" dirty="0">
                <a:solidFill>
                  <a:srgbClr val="0070C0"/>
                </a:solidFill>
              </a:rPr>
              <a:t> &lt;- </a:t>
            </a:r>
            <a:r>
              <a:rPr lang="en-US" dirty="0" err="1">
                <a:solidFill>
                  <a:srgbClr val="0070C0"/>
                </a:solidFill>
              </a:rPr>
              <a:t>na.omit</a:t>
            </a:r>
            <a:r>
              <a:rPr lang="en-US" dirty="0">
                <a:solidFill>
                  <a:srgbClr val="0070C0"/>
                </a:solidFill>
              </a:rPr>
              <a:t>(data) # create new dataset without missing data</a:t>
            </a:r>
          </a:p>
          <a:p>
            <a:pPr>
              <a:spcBef>
                <a:spcPts val="600"/>
              </a:spcBef>
            </a:pPr>
            <a:endParaRPr lang="en-US" dirty="0">
              <a:solidFill>
                <a:srgbClr val="0070C0"/>
              </a:solidFill>
            </a:endParaRPr>
          </a:p>
          <a:p>
            <a:pPr>
              <a:spcBef>
                <a:spcPts val="600"/>
              </a:spcBef>
            </a:pPr>
            <a:r>
              <a:rPr lang="en-US" dirty="0">
                <a:solidFill>
                  <a:srgbClr val="0070C0"/>
                </a:solidFill>
              </a:rPr>
              <a:t># Replace missing values with column mean</a:t>
            </a:r>
          </a:p>
          <a:p>
            <a:pPr>
              <a:spcBef>
                <a:spcPts val="600"/>
              </a:spcBef>
            </a:pPr>
            <a:r>
              <a:rPr lang="en-US" dirty="0">
                <a:solidFill>
                  <a:srgbClr val="0070C0"/>
                </a:solidFill>
              </a:rPr>
              <a:t># Instead of Mean can be used Median, Standard Deviation</a:t>
            </a:r>
          </a:p>
          <a:p>
            <a:pPr>
              <a:spcBef>
                <a:spcPts val="600"/>
              </a:spcBef>
            </a:pPr>
            <a:r>
              <a:rPr lang="en-US" dirty="0">
                <a:solidFill>
                  <a:srgbClr val="0070C0"/>
                </a:solidFill>
              </a:rPr>
              <a:t>for(</a:t>
            </a:r>
            <a:r>
              <a:rPr lang="en-US" dirty="0" err="1">
                <a:solidFill>
                  <a:srgbClr val="0070C0"/>
                </a:solidFill>
              </a:rPr>
              <a:t>i</a:t>
            </a:r>
            <a:r>
              <a:rPr lang="en-US" dirty="0">
                <a:solidFill>
                  <a:srgbClr val="0070C0"/>
                </a:solidFill>
              </a:rPr>
              <a:t> in 1:ncol(data)){</a:t>
            </a:r>
          </a:p>
          <a:p>
            <a:pPr>
              <a:spcBef>
                <a:spcPts val="600"/>
              </a:spcBef>
            </a:pPr>
            <a:r>
              <a:rPr lang="en-US" dirty="0">
                <a:solidFill>
                  <a:srgbClr val="0070C0"/>
                </a:solidFill>
              </a:rPr>
              <a:t>  data[</a:t>
            </a:r>
            <a:r>
              <a:rPr lang="en-US" dirty="0" err="1">
                <a:solidFill>
                  <a:srgbClr val="0070C0"/>
                </a:solidFill>
              </a:rPr>
              <a:t>is.na</a:t>
            </a:r>
            <a:r>
              <a:rPr lang="en-US" dirty="0">
                <a:solidFill>
                  <a:srgbClr val="0070C0"/>
                </a:solidFill>
              </a:rPr>
              <a:t>(data[,</a:t>
            </a:r>
            <a:r>
              <a:rPr lang="en-US" dirty="0" err="1">
                <a:solidFill>
                  <a:srgbClr val="0070C0"/>
                </a:solidFill>
              </a:rPr>
              <a:t>i</a:t>
            </a:r>
            <a:r>
              <a:rPr lang="en-US" dirty="0">
                <a:solidFill>
                  <a:srgbClr val="0070C0"/>
                </a:solidFill>
              </a:rPr>
              <a:t>]), </a:t>
            </a:r>
            <a:r>
              <a:rPr lang="en-US" dirty="0" err="1">
                <a:solidFill>
                  <a:srgbClr val="0070C0"/>
                </a:solidFill>
              </a:rPr>
              <a:t>i</a:t>
            </a:r>
            <a:r>
              <a:rPr lang="en-US" dirty="0">
                <a:solidFill>
                  <a:srgbClr val="0070C0"/>
                </a:solidFill>
              </a:rPr>
              <a:t>] &lt;- mean(data[,</a:t>
            </a:r>
            <a:r>
              <a:rPr lang="en-US" dirty="0" err="1">
                <a:solidFill>
                  <a:srgbClr val="0070C0"/>
                </a:solidFill>
              </a:rPr>
              <a:t>i</a:t>
            </a:r>
            <a:r>
              <a:rPr lang="en-US" dirty="0">
                <a:solidFill>
                  <a:srgbClr val="0070C0"/>
                </a:solidFill>
              </a:rPr>
              <a:t>], </a:t>
            </a:r>
            <a:r>
              <a:rPr lang="en-US" dirty="0" err="1">
                <a:solidFill>
                  <a:srgbClr val="0070C0"/>
                </a:solidFill>
              </a:rPr>
              <a:t>na.rm</a:t>
            </a:r>
            <a:r>
              <a:rPr lang="en-US" dirty="0">
                <a:solidFill>
                  <a:srgbClr val="0070C0"/>
                </a:solidFill>
              </a:rPr>
              <a:t> = TRUE)</a:t>
            </a:r>
          </a:p>
          <a:p>
            <a:pPr>
              <a:spcBef>
                <a:spcPts val="600"/>
              </a:spcBef>
            </a:pPr>
            <a:r>
              <a:rPr lang="en-US" dirty="0">
                <a:solidFill>
                  <a:srgbClr val="0070C0"/>
                </a:solidFill>
              </a:rPr>
              <a:t>}</a:t>
            </a:r>
          </a:p>
        </p:txBody>
      </p:sp>
    </p:spTree>
    <p:extLst>
      <p:ext uri="{BB962C8B-B14F-4D97-AF65-F5344CB8AC3E}">
        <p14:creationId xmlns:p14="http://schemas.microsoft.com/office/powerpoint/2010/main" val="1178605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04BC-8B48-8C42-A7E8-5E7E81073A8F}"/>
              </a:ext>
            </a:extLst>
          </p:cNvPr>
          <p:cNvSpPr>
            <a:spLocks noGrp="1"/>
          </p:cNvSpPr>
          <p:nvPr>
            <p:ph type="title"/>
          </p:nvPr>
        </p:nvSpPr>
        <p:spPr>
          <a:xfrm>
            <a:off x="677334" y="204486"/>
            <a:ext cx="8596668" cy="999281"/>
          </a:xfrm>
        </p:spPr>
        <p:txBody>
          <a:bodyPr/>
          <a:lstStyle/>
          <a:p>
            <a:r>
              <a:rPr lang="en-US" b="1" dirty="0">
                <a:solidFill>
                  <a:srgbClr val="92D050"/>
                </a:solidFill>
              </a:rPr>
              <a:t>Preprocessing (2/2)</a:t>
            </a:r>
          </a:p>
        </p:txBody>
      </p:sp>
      <p:sp>
        <p:nvSpPr>
          <p:cNvPr id="3" name="Content Placeholder 2">
            <a:extLst>
              <a:ext uri="{FF2B5EF4-FFF2-40B4-BE49-F238E27FC236}">
                <a16:creationId xmlns:a16="http://schemas.microsoft.com/office/drawing/2014/main" id="{553A307D-24AC-F94D-8A90-F9E27C11AE91}"/>
              </a:ext>
            </a:extLst>
          </p:cNvPr>
          <p:cNvSpPr>
            <a:spLocks noGrp="1"/>
          </p:cNvSpPr>
          <p:nvPr>
            <p:ph idx="1"/>
          </p:nvPr>
        </p:nvSpPr>
        <p:spPr>
          <a:xfrm>
            <a:off x="677334" y="1500832"/>
            <a:ext cx="5081782" cy="3880773"/>
          </a:xfrm>
        </p:spPr>
        <p:txBody>
          <a:bodyPr/>
          <a:lstStyle/>
          <a:p>
            <a:r>
              <a:rPr lang="en-US" sz="2400" dirty="0"/>
              <a:t>Redundant records</a:t>
            </a:r>
          </a:p>
          <a:p>
            <a:pPr lvl="1">
              <a:buFont typeface="Wingdings" pitchFamily="2" charset="2"/>
              <a:buChar char="q"/>
            </a:pPr>
            <a:r>
              <a:rPr lang="en-US" sz="2000" dirty="0"/>
              <a:t>How many and what was the case?</a:t>
            </a:r>
          </a:p>
          <a:p>
            <a:pPr lvl="1">
              <a:buFont typeface="Wingdings" pitchFamily="2" charset="2"/>
              <a:buChar char="q"/>
            </a:pPr>
            <a:r>
              <a:rPr lang="en-US" sz="2000" dirty="0"/>
              <a:t>Four types of network anomalies can be detected:</a:t>
            </a:r>
          </a:p>
          <a:p>
            <a:pPr lvl="2">
              <a:buFont typeface="Wingdings" pitchFamily="2" charset="2"/>
              <a:buChar char="§"/>
            </a:pPr>
            <a:r>
              <a:rPr lang="en-US" sz="1800" dirty="0"/>
              <a:t>invalid TCP flag combinations</a:t>
            </a:r>
          </a:p>
          <a:p>
            <a:pPr lvl="2">
              <a:buFont typeface="Wingdings" pitchFamily="2" charset="2"/>
              <a:buChar char="§"/>
            </a:pPr>
            <a:r>
              <a:rPr lang="en-US" sz="1800" dirty="0"/>
              <a:t>large number of TCP resets</a:t>
            </a:r>
          </a:p>
          <a:p>
            <a:pPr lvl="2">
              <a:buFont typeface="Wingdings" pitchFamily="2" charset="2"/>
              <a:buChar char="§"/>
            </a:pPr>
            <a:r>
              <a:rPr lang="en-US" sz="1800" dirty="0"/>
              <a:t>UDP and TCP port scans</a:t>
            </a:r>
          </a:p>
          <a:p>
            <a:pPr lvl="2">
              <a:buFont typeface="Wingdings" pitchFamily="2" charset="2"/>
              <a:buChar char="§"/>
            </a:pPr>
            <a:r>
              <a:rPr lang="en-US" sz="1800" dirty="0"/>
              <a:t>traffic volume anomalies</a:t>
            </a:r>
          </a:p>
          <a:p>
            <a:endParaRPr lang="en-US" dirty="0"/>
          </a:p>
        </p:txBody>
      </p:sp>
      <p:sp>
        <p:nvSpPr>
          <p:cNvPr id="4" name="Rectangle 3">
            <a:extLst>
              <a:ext uri="{FF2B5EF4-FFF2-40B4-BE49-F238E27FC236}">
                <a16:creationId xmlns:a16="http://schemas.microsoft.com/office/drawing/2014/main" id="{7E0B0AF7-10FD-784A-8E88-81850B81C326}"/>
              </a:ext>
            </a:extLst>
          </p:cNvPr>
          <p:cNvSpPr/>
          <p:nvPr/>
        </p:nvSpPr>
        <p:spPr>
          <a:xfrm>
            <a:off x="5646820" y="1741464"/>
            <a:ext cx="6383609" cy="3139321"/>
          </a:xfrm>
          <a:prstGeom prst="rect">
            <a:avLst/>
          </a:prstGeom>
        </p:spPr>
        <p:txBody>
          <a:bodyPr wrap="square">
            <a:spAutoFit/>
          </a:bodyPr>
          <a:lstStyle/>
          <a:p>
            <a:r>
              <a:rPr lang="en-US" dirty="0">
                <a:solidFill>
                  <a:srgbClr val="0070C0"/>
                </a:solidFill>
              </a:rPr>
              <a:t># Removing duplicate rows</a:t>
            </a:r>
          </a:p>
          <a:p>
            <a:r>
              <a:rPr lang="en-US" dirty="0">
                <a:solidFill>
                  <a:srgbClr val="0070C0"/>
                </a:solidFill>
              </a:rPr>
              <a:t>duplicated(data) # Find the position</a:t>
            </a:r>
          </a:p>
          <a:p>
            <a:r>
              <a:rPr lang="en-US" dirty="0">
                <a:solidFill>
                  <a:srgbClr val="0070C0"/>
                </a:solidFill>
              </a:rPr>
              <a:t>data[!duplicated(data)]</a:t>
            </a:r>
          </a:p>
          <a:p>
            <a:endParaRPr lang="en-US" dirty="0">
              <a:solidFill>
                <a:srgbClr val="0070C0"/>
              </a:solidFill>
            </a:endParaRPr>
          </a:p>
          <a:p>
            <a:r>
              <a:rPr lang="en-US" dirty="0">
                <a:solidFill>
                  <a:srgbClr val="0070C0"/>
                </a:solidFill>
              </a:rPr>
              <a:t># Another method for removing duplicate rows using '</a:t>
            </a:r>
            <a:r>
              <a:rPr lang="en-US" dirty="0" err="1">
                <a:solidFill>
                  <a:srgbClr val="0070C0"/>
                </a:solidFill>
              </a:rPr>
              <a:t>dplyr</a:t>
            </a:r>
            <a:r>
              <a:rPr lang="en-US" dirty="0">
                <a:solidFill>
                  <a:srgbClr val="0070C0"/>
                </a:solidFill>
              </a:rPr>
              <a:t>' package</a:t>
            </a:r>
          </a:p>
          <a:p>
            <a:r>
              <a:rPr lang="en-US" dirty="0" err="1">
                <a:solidFill>
                  <a:srgbClr val="0070C0"/>
                </a:solidFill>
              </a:rPr>
              <a:t>install.packages</a:t>
            </a:r>
            <a:r>
              <a:rPr lang="en-US" dirty="0">
                <a:solidFill>
                  <a:srgbClr val="0070C0"/>
                </a:solidFill>
              </a:rPr>
              <a:t>("</a:t>
            </a:r>
            <a:r>
              <a:rPr lang="en-US" dirty="0" err="1">
                <a:solidFill>
                  <a:srgbClr val="0070C0"/>
                </a:solidFill>
              </a:rPr>
              <a:t>dplyr</a:t>
            </a:r>
            <a:r>
              <a:rPr lang="en-US" dirty="0">
                <a:solidFill>
                  <a:srgbClr val="0070C0"/>
                </a:solidFill>
              </a:rPr>
              <a:t>") # Install</a:t>
            </a:r>
          </a:p>
          <a:p>
            <a:r>
              <a:rPr lang="en-US" dirty="0">
                <a:solidFill>
                  <a:srgbClr val="0070C0"/>
                </a:solidFill>
              </a:rPr>
              <a:t>library("</a:t>
            </a:r>
            <a:r>
              <a:rPr lang="en-US" dirty="0" err="1">
                <a:solidFill>
                  <a:srgbClr val="0070C0"/>
                </a:solidFill>
              </a:rPr>
              <a:t>dplyr</a:t>
            </a:r>
            <a:r>
              <a:rPr lang="en-US" dirty="0">
                <a:solidFill>
                  <a:srgbClr val="0070C0"/>
                </a:solidFill>
              </a:rPr>
              <a:t>") # Load</a:t>
            </a:r>
          </a:p>
          <a:p>
            <a:endParaRPr lang="en-US" dirty="0">
              <a:solidFill>
                <a:srgbClr val="0070C0"/>
              </a:solidFill>
            </a:endParaRPr>
          </a:p>
          <a:p>
            <a:r>
              <a:rPr lang="en-US" dirty="0">
                <a:solidFill>
                  <a:srgbClr val="0070C0"/>
                </a:solidFill>
              </a:rPr>
              <a:t>distinct(data)    # Remove duplicate based on all columns</a:t>
            </a:r>
          </a:p>
          <a:p>
            <a:r>
              <a:rPr lang="en-US" dirty="0">
                <a:solidFill>
                  <a:srgbClr val="0070C0"/>
                </a:solidFill>
              </a:rPr>
              <a:t>distinct(data, '') # Remove duplicated rows based on ''</a:t>
            </a:r>
          </a:p>
        </p:txBody>
      </p:sp>
    </p:spTree>
    <p:extLst>
      <p:ext uri="{BB962C8B-B14F-4D97-AF65-F5344CB8AC3E}">
        <p14:creationId xmlns:p14="http://schemas.microsoft.com/office/powerpoint/2010/main" val="56446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92CA-93F0-7841-8925-B95EBD65714A}"/>
              </a:ext>
            </a:extLst>
          </p:cNvPr>
          <p:cNvSpPr>
            <a:spLocks noGrp="1"/>
          </p:cNvSpPr>
          <p:nvPr>
            <p:ph type="title"/>
          </p:nvPr>
        </p:nvSpPr>
        <p:spPr>
          <a:xfrm>
            <a:off x="677333" y="155837"/>
            <a:ext cx="11181291" cy="858575"/>
          </a:xfrm>
        </p:spPr>
        <p:txBody>
          <a:bodyPr/>
          <a:lstStyle/>
          <a:p>
            <a:r>
              <a:rPr lang="en-US" b="1" dirty="0">
                <a:solidFill>
                  <a:srgbClr val="92D050"/>
                </a:solidFill>
              </a:rPr>
              <a:t>Traffic analysis pipeline – Understanding the data </a:t>
            </a:r>
          </a:p>
        </p:txBody>
      </p:sp>
      <p:grpSp>
        <p:nvGrpSpPr>
          <p:cNvPr id="7" name="Group 6">
            <a:extLst>
              <a:ext uri="{FF2B5EF4-FFF2-40B4-BE49-F238E27FC236}">
                <a16:creationId xmlns:a16="http://schemas.microsoft.com/office/drawing/2014/main" id="{F8A66997-A9D4-034D-B425-252CF51C9DD6}"/>
              </a:ext>
            </a:extLst>
          </p:cNvPr>
          <p:cNvGrpSpPr/>
          <p:nvPr/>
        </p:nvGrpSpPr>
        <p:grpSpPr>
          <a:xfrm>
            <a:off x="16903395" y="20226108"/>
            <a:ext cx="13506141" cy="1306216"/>
            <a:chOff x="16814867" y="20778826"/>
            <a:chExt cx="13506141" cy="1306216"/>
          </a:xfrm>
        </p:grpSpPr>
        <p:sp>
          <p:nvSpPr>
            <p:cNvPr id="8" name="Oval 7">
              <a:extLst>
                <a:ext uri="{FF2B5EF4-FFF2-40B4-BE49-F238E27FC236}">
                  <a16:creationId xmlns:a16="http://schemas.microsoft.com/office/drawing/2014/main" id="{F09BBD56-CDA4-804B-89E1-EAE9677D275C}"/>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466C9EB-7C07-DE4F-B4D5-926F58E073A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158F282-FB17-8F4C-A242-7D797A1D89DB}"/>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B77930A-90C9-5F4B-9AE3-815A16A373A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04A60BA-3D54-8044-9A62-23D699833456}"/>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87F813C-D0A1-CA46-9EB9-5D90D0B8D4F4}"/>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14" name="TextBox 13">
              <a:extLst>
                <a:ext uri="{FF2B5EF4-FFF2-40B4-BE49-F238E27FC236}">
                  <a16:creationId xmlns:a16="http://schemas.microsoft.com/office/drawing/2014/main" id="{0D8F726D-3BFF-7147-83A2-B07911B4A6DC}"/>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15" name="TextBox 14">
              <a:extLst>
                <a:ext uri="{FF2B5EF4-FFF2-40B4-BE49-F238E27FC236}">
                  <a16:creationId xmlns:a16="http://schemas.microsoft.com/office/drawing/2014/main" id="{1F6D6D12-FE96-4E48-AE01-7719B3803BFE}"/>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16" name="TextBox 15">
              <a:extLst>
                <a:ext uri="{FF2B5EF4-FFF2-40B4-BE49-F238E27FC236}">
                  <a16:creationId xmlns:a16="http://schemas.microsoft.com/office/drawing/2014/main" id="{C575AEE1-7023-9E4A-BDA6-B5FAC1B11DE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17" name="TextBox 16">
              <a:extLst>
                <a:ext uri="{FF2B5EF4-FFF2-40B4-BE49-F238E27FC236}">
                  <a16:creationId xmlns:a16="http://schemas.microsoft.com/office/drawing/2014/main" id="{152E08D2-5FEF-E240-BBF1-F29F2296582B}"/>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18" name="Straight Arrow Connector 17">
              <a:extLst>
                <a:ext uri="{FF2B5EF4-FFF2-40B4-BE49-F238E27FC236}">
                  <a16:creationId xmlns:a16="http://schemas.microsoft.com/office/drawing/2014/main" id="{DB971843-4BB3-4449-9192-14F525D4702E}"/>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3C79F70-592C-D943-8576-212161C3EC5C}"/>
                </a:ext>
              </a:extLst>
            </p:cNvPr>
            <p:cNvCxnSpPr>
              <a:cxnSpLocks/>
              <a:stCxn id="10" idx="3"/>
              <a:endCxn id="11"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DFD9BB5-F424-3D41-97F1-541E9AC37B12}"/>
                </a:ext>
              </a:extLst>
            </p:cNvPr>
            <p:cNvCxnSpPr>
              <a:cxnSpLocks/>
              <a:endCxn id="12"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C3C81D9-2DE2-2C4C-90E8-BB06EEBD7B38}"/>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22" name="Straight Arrow Connector 21">
              <a:extLst>
                <a:ext uri="{FF2B5EF4-FFF2-40B4-BE49-F238E27FC236}">
                  <a16:creationId xmlns:a16="http://schemas.microsoft.com/office/drawing/2014/main" id="{2FC0E85C-D9EB-A843-BD0D-51A7ACF2E77B}"/>
                </a:ext>
              </a:extLst>
            </p:cNvPr>
            <p:cNvCxnSpPr>
              <a:cxnSpLocks/>
              <a:endCxn id="9"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7E51838-2A16-0F49-8750-184223864D7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24" name="Group 23">
            <a:extLst>
              <a:ext uri="{FF2B5EF4-FFF2-40B4-BE49-F238E27FC236}">
                <a16:creationId xmlns:a16="http://schemas.microsoft.com/office/drawing/2014/main" id="{1B98614D-323E-1A48-9253-A81A4071FFB7}"/>
              </a:ext>
            </a:extLst>
          </p:cNvPr>
          <p:cNvGrpSpPr/>
          <p:nvPr/>
        </p:nvGrpSpPr>
        <p:grpSpPr>
          <a:xfrm>
            <a:off x="17055795" y="20378508"/>
            <a:ext cx="13506141" cy="1306216"/>
            <a:chOff x="16814867" y="20778826"/>
            <a:chExt cx="13506141" cy="1306216"/>
          </a:xfrm>
        </p:grpSpPr>
        <p:sp>
          <p:nvSpPr>
            <p:cNvPr id="25" name="Oval 24">
              <a:extLst>
                <a:ext uri="{FF2B5EF4-FFF2-40B4-BE49-F238E27FC236}">
                  <a16:creationId xmlns:a16="http://schemas.microsoft.com/office/drawing/2014/main" id="{0C6838D0-5946-7D47-9906-C9C48F312BD3}"/>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17D3B4E4-0331-0441-9652-8B2784337AC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E5C36A-9DAC-9546-9E53-6F2706ECF184}"/>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7A329BD1-70E0-174D-A3A5-CFC0738B2474}"/>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A691A9FF-9506-124A-AE60-17BB9EB30D2A}"/>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740D33D8-B3F7-D041-A52F-28AE8C28DB20}"/>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31" name="TextBox 30">
              <a:extLst>
                <a:ext uri="{FF2B5EF4-FFF2-40B4-BE49-F238E27FC236}">
                  <a16:creationId xmlns:a16="http://schemas.microsoft.com/office/drawing/2014/main" id="{2F182742-108F-7846-9E55-4D654245F680}"/>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32" name="TextBox 31">
              <a:extLst>
                <a:ext uri="{FF2B5EF4-FFF2-40B4-BE49-F238E27FC236}">
                  <a16:creationId xmlns:a16="http://schemas.microsoft.com/office/drawing/2014/main" id="{01E27EA0-53FD-5E40-82CC-6315A82C6F61}"/>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33" name="TextBox 32">
              <a:extLst>
                <a:ext uri="{FF2B5EF4-FFF2-40B4-BE49-F238E27FC236}">
                  <a16:creationId xmlns:a16="http://schemas.microsoft.com/office/drawing/2014/main" id="{110B3937-B728-5046-97B6-41A7A92F4E8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34" name="TextBox 33">
              <a:extLst>
                <a:ext uri="{FF2B5EF4-FFF2-40B4-BE49-F238E27FC236}">
                  <a16:creationId xmlns:a16="http://schemas.microsoft.com/office/drawing/2014/main" id="{A2882CC3-7020-564D-B30E-10C60DD3FB46}"/>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35" name="Straight Arrow Connector 34">
              <a:extLst>
                <a:ext uri="{FF2B5EF4-FFF2-40B4-BE49-F238E27FC236}">
                  <a16:creationId xmlns:a16="http://schemas.microsoft.com/office/drawing/2014/main" id="{D31EC270-4B15-B14C-967A-65C218B604C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0AC1935-A5FD-3E44-8774-03D2A18D3627}"/>
                </a:ext>
              </a:extLst>
            </p:cNvPr>
            <p:cNvCxnSpPr>
              <a:cxnSpLocks/>
              <a:stCxn id="27" idx="3"/>
              <a:endCxn id="28"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B13FF73D-7B54-BE48-93E3-DF63CB34F000}"/>
                </a:ext>
              </a:extLst>
            </p:cNvPr>
            <p:cNvCxnSpPr>
              <a:cxnSpLocks/>
              <a:endCxn id="29"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BA92F1C-B997-834E-A6D2-2F982E2D43E3}"/>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39" name="Straight Arrow Connector 38">
              <a:extLst>
                <a:ext uri="{FF2B5EF4-FFF2-40B4-BE49-F238E27FC236}">
                  <a16:creationId xmlns:a16="http://schemas.microsoft.com/office/drawing/2014/main" id="{7AD24528-B101-4C4B-B773-5DD19877C978}"/>
                </a:ext>
              </a:extLst>
            </p:cNvPr>
            <p:cNvCxnSpPr>
              <a:cxnSpLocks/>
              <a:endCxn id="26"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4749A7F-A83F-AA42-A1C1-F94FD9E427DD}"/>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41" name="Group 40">
            <a:extLst>
              <a:ext uri="{FF2B5EF4-FFF2-40B4-BE49-F238E27FC236}">
                <a16:creationId xmlns:a16="http://schemas.microsoft.com/office/drawing/2014/main" id="{17062DCB-8772-734D-A0EA-423D0910CC6A}"/>
              </a:ext>
            </a:extLst>
          </p:cNvPr>
          <p:cNvGrpSpPr/>
          <p:nvPr/>
        </p:nvGrpSpPr>
        <p:grpSpPr>
          <a:xfrm>
            <a:off x="17208195" y="20530908"/>
            <a:ext cx="13506141" cy="1306216"/>
            <a:chOff x="16814867" y="20778826"/>
            <a:chExt cx="13506141" cy="1306216"/>
          </a:xfrm>
        </p:grpSpPr>
        <p:sp>
          <p:nvSpPr>
            <p:cNvPr id="42" name="Oval 41">
              <a:extLst>
                <a:ext uri="{FF2B5EF4-FFF2-40B4-BE49-F238E27FC236}">
                  <a16:creationId xmlns:a16="http://schemas.microsoft.com/office/drawing/2014/main" id="{B129CFAA-29D2-A047-BE9E-39821C7B706A}"/>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B7DB62EB-CD30-F64D-81B7-770D728E90D0}"/>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AB779377-FA0A-D64F-A082-3E081CF4652C}"/>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FF8CB77-3EEA-9549-A51A-FEA3A7384B0D}"/>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8E0BA06E-D131-8C4D-B27C-30A2874FD29F}"/>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F0FB2FE8-0182-5042-95B8-89E23833DB72}"/>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48" name="TextBox 47">
              <a:extLst>
                <a:ext uri="{FF2B5EF4-FFF2-40B4-BE49-F238E27FC236}">
                  <a16:creationId xmlns:a16="http://schemas.microsoft.com/office/drawing/2014/main" id="{383DC029-53DB-7044-845A-F91C79791857}"/>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49" name="TextBox 48">
              <a:extLst>
                <a:ext uri="{FF2B5EF4-FFF2-40B4-BE49-F238E27FC236}">
                  <a16:creationId xmlns:a16="http://schemas.microsoft.com/office/drawing/2014/main" id="{4D91B52E-973F-8E47-8853-B0AC3E722665}"/>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50" name="TextBox 49">
              <a:extLst>
                <a:ext uri="{FF2B5EF4-FFF2-40B4-BE49-F238E27FC236}">
                  <a16:creationId xmlns:a16="http://schemas.microsoft.com/office/drawing/2014/main" id="{CEC1ED17-8157-B842-A816-665AE719EECE}"/>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51" name="TextBox 50">
              <a:extLst>
                <a:ext uri="{FF2B5EF4-FFF2-40B4-BE49-F238E27FC236}">
                  <a16:creationId xmlns:a16="http://schemas.microsoft.com/office/drawing/2014/main" id="{62B6AB9F-0BDB-844A-8196-ADD14DAC8AB8}"/>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52" name="Straight Arrow Connector 51">
              <a:extLst>
                <a:ext uri="{FF2B5EF4-FFF2-40B4-BE49-F238E27FC236}">
                  <a16:creationId xmlns:a16="http://schemas.microsoft.com/office/drawing/2014/main" id="{879BBD47-8718-FB45-977F-26F84E8FD0D8}"/>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FE6DBFD4-3394-E346-B54E-CB242974403E}"/>
                </a:ext>
              </a:extLst>
            </p:cNvPr>
            <p:cNvCxnSpPr>
              <a:cxnSpLocks/>
              <a:stCxn id="44" idx="3"/>
              <a:endCxn id="45"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090F315-5DED-4148-A10B-23152BFF9655}"/>
                </a:ext>
              </a:extLst>
            </p:cNvPr>
            <p:cNvCxnSpPr>
              <a:cxnSpLocks/>
              <a:endCxn id="46"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706918AC-8C64-ED49-92EC-4D0B630A6BF4}"/>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56" name="Straight Arrow Connector 55">
              <a:extLst>
                <a:ext uri="{FF2B5EF4-FFF2-40B4-BE49-F238E27FC236}">
                  <a16:creationId xmlns:a16="http://schemas.microsoft.com/office/drawing/2014/main" id="{70497CF6-E4B7-5F4F-970B-7B8EA0AE9C58}"/>
                </a:ext>
              </a:extLst>
            </p:cNvPr>
            <p:cNvCxnSpPr>
              <a:cxnSpLocks/>
              <a:endCxn id="43"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1C25B023-4B90-9248-8F67-68AD82BB064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58" name="Group 57">
            <a:extLst>
              <a:ext uri="{FF2B5EF4-FFF2-40B4-BE49-F238E27FC236}">
                <a16:creationId xmlns:a16="http://schemas.microsoft.com/office/drawing/2014/main" id="{22E9F263-65D1-3C48-8E4C-1F54D7928F54}"/>
              </a:ext>
            </a:extLst>
          </p:cNvPr>
          <p:cNvGrpSpPr/>
          <p:nvPr/>
        </p:nvGrpSpPr>
        <p:grpSpPr>
          <a:xfrm>
            <a:off x="17360595" y="20683308"/>
            <a:ext cx="13506141" cy="1306216"/>
            <a:chOff x="16814867" y="20778826"/>
            <a:chExt cx="13506141" cy="1306216"/>
          </a:xfrm>
        </p:grpSpPr>
        <p:sp>
          <p:nvSpPr>
            <p:cNvPr id="59" name="Oval 58">
              <a:extLst>
                <a:ext uri="{FF2B5EF4-FFF2-40B4-BE49-F238E27FC236}">
                  <a16:creationId xmlns:a16="http://schemas.microsoft.com/office/drawing/2014/main" id="{98DBB6C3-2043-A24B-9220-71178353D5D1}"/>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C9699BB2-BC02-6944-BED4-A4DCB628FB7B}"/>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9D73A48E-8B76-894D-B551-54F60C4782B9}"/>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955ED808-AFB5-8B41-9A7A-ECEFF3E7CED9}"/>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01F5256C-92D6-DF42-8B72-8FA4789F32FB}"/>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4" name="TextBox 63">
              <a:extLst>
                <a:ext uri="{FF2B5EF4-FFF2-40B4-BE49-F238E27FC236}">
                  <a16:creationId xmlns:a16="http://schemas.microsoft.com/office/drawing/2014/main" id="{7C60D18A-6E7A-FC41-B8DB-5A5FBD0EBE67}"/>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65" name="TextBox 64">
              <a:extLst>
                <a:ext uri="{FF2B5EF4-FFF2-40B4-BE49-F238E27FC236}">
                  <a16:creationId xmlns:a16="http://schemas.microsoft.com/office/drawing/2014/main" id="{794F3CA6-7C42-6A4F-A156-E0416BBDB19F}"/>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66" name="TextBox 65">
              <a:extLst>
                <a:ext uri="{FF2B5EF4-FFF2-40B4-BE49-F238E27FC236}">
                  <a16:creationId xmlns:a16="http://schemas.microsoft.com/office/drawing/2014/main" id="{F0A4DDAD-9C0C-564E-94AC-68668CC63E6D}"/>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67" name="TextBox 66">
              <a:extLst>
                <a:ext uri="{FF2B5EF4-FFF2-40B4-BE49-F238E27FC236}">
                  <a16:creationId xmlns:a16="http://schemas.microsoft.com/office/drawing/2014/main" id="{300739E6-7D44-C247-9964-C605D1D81D7D}"/>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68" name="TextBox 67">
              <a:extLst>
                <a:ext uri="{FF2B5EF4-FFF2-40B4-BE49-F238E27FC236}">
                  <a16:creationId xmlns:a16="http://schemas.microsoft.com/office/drawing/2014/main" id="{DCE4DED5-AB9E-8E4B-AE2C-07CB60ED6B4F}"/>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69" name="Straight Arrow Connector 68">
              <a:extLst>
                <a:ext uri="{FF2B5EF4-FFF2-40B4-BE49-F238E27FC236}">
                  <a16:creationId xmlns:a16="http://schemas.microsoft.com/office/drawing/2014/main" id="{AF97C84D-3730-8347-BBC5-022F1F3AC84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B04E845-A133-4445-B14A-194A436DFF1A}"/>
                </a:ext>
              </a:extLst>
            </p:cNvPr>
            <p:cNvCxnSpPr>
              <a:cxnSpLocks/>
              <a:stCxn id="61" idx="3"/>
              <a:endCxn id="62"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58CB560-FB47-044D-B673-F8B78DB9336D}"/>
                </a:ext>
              </a:extLst>
            </p:cNvPr>
            <p:cNvCxnSpPr>
              <a:cxnSpLocks/>
              <a:endCxn id="63"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13B8E60-3CF4-AF4E-B92F-73F3EA8B2460}"/>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73" name="Straight Arrow Connector 72">
              <a:extLst>
                <a:ext uri="{FF2B5EF4-FFF2-40B4-BE49-F238E27FC236}">
                  <a16:creationId xmlns:a16="http://schemas.microsoft.com/office/drawing/2014/main" id="{125A42D9-2E39-EF49-95A3-E4AFA83DF6ED}"/>
                </a:ext>
              </a:extLst>
            </p:cNvPr>
            <p:cNvCxnSpPr>
              <a:cxnSpLocks/>
              <a:endCxn id="60"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4BEC8D16-F5E2-3F42-A642-957F4BDE4E3C}"/>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75" name="Group 74">
            <a:extLst>
              <a:ext uri="{FF2B5EF4-FFF2-40B4-BE49-F238E27FC236}">
                <a16:creationId xmlns:a16="http://schemas.microsoft.com/office/drawing/2014/main" id="{7996F491-C179-AE42-9B8D-749DA2986535}"/>
              </a:ext>
            </a:extLst>
          </p:cNvPr>
          <p:cNvGrpSpPr/>
          <p:nvPr/>
        </p:nvGrpSpPr>
        <p:grpSpPr>
          <a:xfrm>
            <a:off x="17512995" y="20835708"/>
            <a:ext cx="13506141" cy="1306216"/>
            <a:chOff x="16814867" y="20778826"/>
            <a:chExt cx="13506141" cy="1306216"/>
          </a:xfrm>
        </p:grpSpPr>
        <p:sp>
          <p:nvSpPr>
            <p:cNvPr id="76" name="Oval 75">
              <a:extLst>
                <a:ext uri="{FF2B5EF4-FFF2-40B4-BE49-F238E27FC236}">
                  <a16:creationId xmlns:a16="http://schemas.microsoft.com/office/drawing/2014/main" id="{589ACBA8-63C2-094F-9A3D-C85D80B542A6}"/>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CC396BE-5E14-CB4B-B90A-52F68D50771A}"/>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E120AD4A-A1F3-B54B-A51C-E97D0758F0D5}"/>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9F6833F1-8522-804F-B1FB-EC5A00165A8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9399F9BD-9948-3349-9B9D-896C08E34C77}"/>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1" name="TextBox 80">
              <a:extLst>
                <a:ext uri="{FF2B5EF4-FFF2-40B4-BE49-F238E27FC236}">
                  <a16:creationId xmlns:a16="http://schemas.microsoft.com/office/drawing/2014/main" id="{1BFEC484-BF99-3D4B-A0CE-1EA0F8FC7169}"/>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82" name="TextBox 81">
              <a:extLst>
                <a:ext uri="{FF2B5EF4-FFF2-40B4-BE49-F238E27FC236}">
                  <a16:creationId xmlns:a16="http://schemas.microsoft.com/office/drawing/2014/main" id="{659F5709-4A94-B943-990F-A262F0509628}"/>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83" name="TextBox 82">
              <a:extLst>
                <a:ext uri="{FF2B5EF4-FFF2-40B4-BE49-F238E27FC236}">
                  <a16:creationId xmlns:a16="http://schemas.microsoft.com/office/drawing/2014/main" id="{6004E2A6-7345-3D4C-B3FE-067C6BF61B36}"/>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84" name="TextBox 83">
              <a:extLst>
                <a:ext uri="{FF2B5EF4-FFF2-40B4-BE49-F238E27FC236}">
                  <a16:creationId xmlns:a16="http://schemas.microsoft.com/office/drawing/2014/main" id="{65B3F74F-C9FB-494F-B25A-383ADF45BCF6}"/>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85" name="TextBox 84">
              <a:extLst>
                <a:ext uri="{FF2B5EF4-FFF2-40B4-BE49-F238E27FC236}">
                  <a16:creationId xmlns:a16="http://schemas.microsoft.com/office/drawing/2014/main" id="{A83CE28C-59A4-EA47-BF66-6DDC01BE55B9}"/>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86" name="Straight Arrow Connector 85">
              <a:extLst>
                <a:ext uri="{FF2B5EF4-FFF2-40B4-BE49-F238E27FC236}">
                  <a16:creationId xmlns:a16="http://schemas.microsoft.com/office/drawing/2014/main" id="{E2C899EA-D0FF-D043-A792-8A2BB8B23CA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D5B0821A-1A14-F44C-9953-0C07E2406100}"/>
                </a:ext>
              </a:extLst>
            </p:cNvPr>
            <p:cNvCxnSpPr>
              <a:cxnSpLocks/>
              <a:stCxn id="78" idx="3"/>
              <a:endCxn id="79"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707FC62-0E57-8247-9258-C94855578D66}"/>
                </a:ext>
              </a:extLst>
            </p:cNvPr>
            <p:cNvCxnSpPr>
              <a:cxnSpLocks/>
              <a:endCxn id="80"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C47E4A77-4CD2-764E-B660-9F2B4EF92092}"/>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90" name="Straight Arrow Connector 89">
              <a:extLst>
                <a:ext uri="{FF2B5EF4-FFF2-40B4-BE49-F238E27FC236}">
                  <a16:creationId xmlns:a16="http://schemas.microsoft.com/office/drawing/2014/main" id="{8D8F7F15-B4CA-D245-BB84-05BE86437FDB}"/>
                </a:ext>
              </a:extLst>
            </p:cNvPr>
            <p:cNvCxnSpPr>
              <a:cxnSpLocks/>
              <a:endCxn id="77"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F8C3643C-F075-B542-A421-4CE86FEAC8E9}"/>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aphicFrame>
        <p:nvGraphicFramePr>
          <p:cNvPr id="3" name="Diagram 2">
            <a:extLst>
              <a:ext uri="{FF2B5EF4-FFF2-40B4-BE49-F238E27FC236}">
                <a16:creationId xmlns:a16="http://schemas.microsoft.com/office/drawing/2014/main" id="{BCD905B6-46DC-2944-A6C9-F1687F7D65F0}"/>
              </a:ext>
            </a:extLst>
          </p:cNvPr>
          <p:cNvGraphicFramePr/>
          <p:nvPr>
            <p:extLst>
              <p:ext uri="{D42A27DB-BD31-4B8C-83A1-F6EECF244321}">
                <p14:modId xmlns:p14="http://schemas.microsoft.com/office/powerpoint/2010/main" val="2509833812"/>
              </p:ext>
            </p:extLst>
          </p:nvPr>
        </p:nvGraphicFramePr>
        <p:xfrm>
          <a:off x="216568" y="1511841"/>
          <a:ext cx="11823032" cy="3351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2989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4963-55A7-1B4B-B7F5-6AAFEBC04F39}"/>
              </a:ext>
            </a:extLst>
          </p:cNvPr>
          <p:cNvSpPr>
            <a:spLocks noGrp="1"/>
          </p:cNvSpPr>
          <p:nvPr>
            <p:ph type="title"/>
          </p:nvPr>
        </p:nvSpPr>
        <p:spPr>
          <a:xfrm>
            <a:off x="677334" y="143434"/>
            <a:ext cx="8596668" cy="865309"/>
          </a:xfrm>
        </p:spPr>
        <p:txBody>
          <a:bodyPr/>
          <a:lstStyle/>
          <a:p>
            <a:r>
              <a:rPr lang="en-US" b="1" dirty="0">
                <a:solidFill>
                  <a:srgbClr val="92D050"/>
                </a:solidFill>
              </a:rPr>
              <a:t>Understanding the data</a:t>
            </a:r>
          </a:p>
        </p:txBody>
      </p:sp>
      <p:sp>
        <p:nvSpPr>
          <p:cNvPr id="3" name="Content Placeholder 2">
            <a:extLst>
              <a:ext uri="{FF2B5EF4-FFF2-40B4-BE49-F238E27FC236}">
                <a16:creationId xmlns:a16="http://schemas.microsoft.com/office/drawing/2014/main" id="{D398B0CE-314F-4C45-9E31-B15938C00637}"/>
              </a:ext>
            </a:extLst>
          </p:cNvPr>
          <p:cNvSpPr>
            <a:spLocks noGrp="1"/>
          </p:cNvSpPr>
          <p:nvPr>
            <p:ph idx="1"/>
          </p:nvPr>
        </p:nvSpPr>
        <p:spPr>
          <a:xfrm>
            <a:off x="327913" y="1231200"/>
            <a:ext cx="5129910" cy="5349465"/>
          </a:xfrm>
        </p:spPr>
        <p:txBody>
          <a:bodyPr>
            <a:normAutofit lnSpcReduction="10000"/>
          </a:bodyPr>
          <a:lstStyle/>
          <a:p>
            <a:r>
              <a:rPr lang="en-US" sz="2200" dirty="0"/>
              <a:t>Visualization library – ggplot2</a:t>
            </a:r>
          </a:p>
          <a:p>
            <a:endParaRPr lang="en-US" sz="2200" dirty="0"/>
          </a:p>
          <a:p>
            <a:r>
              <a:rPr lang="en-US" sz="2200" dirty="0"/>
              <a:t>Types of visualizations (most used):</a:t>
            </a:r>
          </a:p>
          <a:p>
            <a:pPr lvl="1"/>
            <a:r>
              <a:rPr lang="en-US" sz="1800" dirty="0"/>
              <a:t>Scatter Plot - relationship between two continuous variables</a:t>
            </a:r>
          </a:p>
          <a:p>
            <a:pPr lvl="1"/>
            <a:r>
              <a:rPr lang="en-US" sz="1800" dirty="0"/>
              <a:t>Histogram - where and how the data points are distributed</a:t>
            </a:r>
          </a:p>
          <a:p>
            <a:pPr lvl="1"/>
            <a:r>
              <a:rPr lang="en-US" sz="1800" dirty="0"/>
              <a:t>Line Chart – progress of the data points over a period</a:t>
            </a:r>
          </a:p>
          <a:p>
            <a:pPr lvl="1"/>
            <a:r>
              <a:rPr lang="en-US" sz="1800" dirty="0"/>
              <a:t>Bar Chart – comparison between categorical variables</a:t>
            </a:r>
          </a:p>
          <a:p>
            <a:pPr lvl="1"/>
            <a:r>
              <a:rPr lang="en-US" sz="1800" dirty="0"/>
              <a:t>Tree Map – displaying hierarchical data</a:t>
            </a:r>
          </a:p>
          <a:p>
            <a:pPr lvl="1"/>
            <a:r>
              <a:rPr lang="en-US" sz="1800" dirty="0"/>
              <a:t>Area Chart - how a particular metric performed compared to a certain baseline</a:t>
            </a:r>
          </a:p>
          <a:p>
            <a:pPr lvl="1"/>
            <a:endParaRPr lang="en-US" dirty="0"/>
          </a:p>
          <a:p>
            <a:pPr lvl="1"/>
            <a:endParaRPr lang="en-US" dirty="0"/>
          </a:p>
          <a:p>
            <a:endParaRPr lang="en-US" sz="1100" dirty="0"/>
          </a:p>
        </p:txBody>
      </p:sp>
      <p:pic>
        <p:nvPicPr>
          <p:cNvPr id="7" name="Picture 6">
            <a:extLst>
              <a:ext uri="{FF2B5EF4-FFF2-40B4-BE49-F238E27FC236}">
                <a16:creationId xmlns:a16="http://schemas.microsoft.com/office/drawing/2014/main" id="{E37EA253-124A-9149-AB33-A00F9C601235}"/>
              </a:ext>
            </a:extLst>
          </p:cNvPr>
          <p:cNvPicPr>
            <a:picLocks noChangeAspect="1"/>
          </p:cNvPicPr>
          <p:nvPr/>
        </p:nvPicPr>
        <p:blipFill>
          <a:blip r:embed="rId3"/>
          <a:stretch>
            <a:fillRect/>
          </a:stretch>
        </p:blipFill>
        <p:spPr>
          <a:xfrm>
            <a:off x="5277853" y="1008743"/>
            <a:ext cx="6737684" cy="4706614"/>
          </a:xfrm>
          <a:prstGeom prst="rect">
            <a:avLst/>
          </a:prstGeom>
        </p:spPr>
      </p:pic>
      <p:sp>
        <p:nvSpPr>
          <p:cNvPr id="8" name="TextBox 7">
            <a:extLst>
              <a:ext uri="{FF2B5EF4-FFF2-40B4-BE49-F238E27FC236}">
                <a16:creationId xmlns:a16="http://schemas.microsoft.com/office/drawing/2014/main" id="{F62A6A30-1639-904E-8EEA-7250666A7067}"/>
              </a:ext>
            </a:extLst>
          </p:cNvPr>
          <p:cNvSpPr txBox="1"/>
          <p:nvPr/>
        </p:nvSpPr>
        <p:spPr>
          <a:xfrm>
            <a:off x="6136261" y="5789685"/>
            <a:ext cx="5278972" cy="369332"/>
          </a:xfrm>
          <a:prstGeom prst="rect">
            <a:avLst/>
          </a:prstGeom>
          <a:noFill/>
        </p:spPr>
        <p:txBody>
          <a:bodyPr wrap="square" rtlCol="0">
            <a:spAutoFit/>
          </a:bodyPr>
          <a:lstStyle/>
          <a:p>
            <a:pPr algn="ctr"/>
            <a:r>
              <a:rPr lang="en-US" sz="900" dirty="0"/>
              <a:t>Flow chart produces by Dr. Andrea Abela, Chairman of the Department of Business &amp; Economics at the Catholic University of America in Washington, DC</a:t>
            </a:r>
          </a:p>
        </p:txBody>
      </p:sp>
      <p:sp>
        <p:nvSpPr>
          <p:cNvPr id="9" name="Rectangle 8">
            <a:extLst>
              <a:ext uri="{FF2B5EF4-FFF2-40B4-BE49-F238E27FC236}">
                <a16:creationId xmlns:a16="http://schemas.microsoft.com/office/drawing/2014/main" id="{8086AA1E-CEEA-F341-AEAB-0F3B1B9DFCB5}"/>
              </a:ext>
            </a:extLst>
          </p:cNvPr>
          <p:cNvSpPr/>
          <p:nvPr/>
        </p:nvSpPr>
        <p:spPr>
          <a:xfrm>
            <a:off x="5277852" y="2628900"/>
            <a:ext cx="1199147" cy="151130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EC9D0EC0-FBFF-F741-BD86-1F0E0A4D5EF9}"/>
              </a:ext>
            </a:extLst>
          </p:cNvPr>
          <p:cNvSpPr/>
          <p:nvPr/>
        </p:nvSpPr>
        <p:spPr>
          <a:xfrm>
            <a:off x="11215882" y="2451100"/>
            <a:ext cx="761556" cy="69850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6D380B6A-C3CA-BC46-BBF9-5E4CEF9BCEB5}"/>
              </a:ext>
            </a:extLst>
          </p:cNvPr>
          <p:cNvSpPr/>
          <p:nvPr/>
        </p:nvSpPr>
        <p:spPr>
          <a:xfrm>
            <a:off x="11034455" y="5067557"/>
            <a:ext cx="761556" cy="69850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705F290C-5333-914F-BDA1-F06E9B3B1E72}"/>
              </a:ext>
            </a:extLst>
          </p:cNvPr>
          <p:cNvSpPr/>
          <p:nvPr/>
        </p:nvSpPr>
        <p:spPr>
          <a:xfrm>
            <a:off x="7864506" y="1032371"/>
            <a:ext cx="761556" cy="69850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1C96E1C2-2634-6A41-B24F-04C3E3C176EE}"/>
              </a:ext>
            </a:extLst>
          </p:cNvPr>
          <p:cNvSpPr/>
          <p:nvPr/>
        </p:nvSpPr>
        <p:spPr>
          <a:xfrm>
            <a:off x="7062848" y="5067557"/>
            <a:ext cx="761556" cy="69850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13">
            <a:extLst>
              <a:ext uri="{FF2B5EF4-FFF2-40B4-BE49-F238E27FC236}">
                <a16:creationId xmlns:a16="http://schemas.microsoft.com/office/drawing/2014/main" id="{05D44AC3-44E4-6844-A8F3-F717819F54D9}"/>
              </a:ext>
            </a:extLst>
          </p:cNvPr>
          <p:cNvSpPr/>
          <p:nvPr/>
        </p:nvSpPr>
        <p:spPr>
          <a:xfrm>
            <a:off x="9502435" y="1008743"/>
            <a:ext cx="761556" cy="69850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569074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4963-55A7-1B4B-B7F5-6AAFEBC04F39}"/>
              </a:ext>
            </a:extLst>
          </p:cNvPr>
          <p:cNvSpPr>
            <a:spLocks noGrp="1"/>
          </p:cNvSpPr>
          <p:nvPr>
            <p:ph type="title"/>
          </p:nvPr>
        </p:nvSpPr>
        <p:spPr>
          <a:xfrm>
            <a:off x="298511" y="169864"/>
            <a:ext cx="8596668" cy="843868"/>
          </a:xfrm>
        </p:spPr>
        <p:txBody>
          <a:bodyPr/>
          <a:lstStyle/>
          <a:p>
            <a:r>
              <a:rPr lang="en-US" b="1" dirty="0">
                <a:solidFill>
                  <a:srgbClr val="92D050"/>
                </a:solidFill>
              </a:rPr>
              <a:t>Understanding the data (1/3)</a:t>
            </a:r>
          </a:p>
        </p:txBody>
      </p:sp>
      <p:sp>
        <p:nvSpPr>
          <p:cNvPr id="3" name="Content Placeholder 2">
            <a:extLst>
              <a:ext uri="{FF2B5EF4-FFF2-40B4-BE49-F238E27FC236}">
                <a16:creationId xmlns:a16="http://schemas.microsoft.com/office/drawing/2014/main" id="{D398B0CE-314F-4C45-9E31-B15938C00637}"/>
              </a:ext>
            </a:extLst>
          </p:cNvPr>
          <p:cNvSpPr>
            <a:spLocks noGrp="1"/>
          </p:cNvSpPr>
          <p:nvPr>
            <p:ph idx="1"/>
          </p:nvPr>
        </p:nvSpPr>
        <p:spPr>
          <a:xfrm>
            <a:off x="298511" y="1158160"/>
            <a:ext cx="5466792" cy="5242690"/>
          </a:xfrm>
        </p:spPr>
        <p:txBody>
          <a:bodyPr>
            <a:normAutofit/>
          </a:bodyPr>
          <a:lstStyle/>
          <a:p>
            <a:r>
              <a:rPr lang="en-US" sz="2200" dirty="0"/>
              <a:t>Network traffic direction can be categorized in the following groups:</a:t>
            </a:r>
          </a:p>
          <a:p>
            <a:pPr lvl="1">
              <a:buFont typeface="Wingdings" pitchFamily="2" charset="2"/>
              <a:buChar char="q"/>
            </a:pPr>
            <a:r>
              <a:rPr lang="en-US" sz="2000" b="1" u="sng" dirty="0"/>
              <a:t>Flow or </a:t>
            </a:r>
            <a:r>
              <a:rPr lang="en-US" sz="2000" b="1" u="sng" dirty="0" err="1"/>
              <a:t>uni</a:t>
            </a:r>
            <a:r>
              <a:rPr lang="en-US" sz="2000" b="1" u="sng" dirty="0"/>
              <a:t>-directional flow</a:t>
            </a:r>
            <a:r>
              <a:rPr lang="en-US" sz="2000" dirty="0"/>
              <a:t>: </a:t>
            </a:r>
          </a:p>
          <a:p>
            <a:pPr lvl="2">
              <a:buFont typeface="Wingdings" pitchFamily="2" charset="2"/>
              <a:buChar char="§"/>
            </a:pPr>
            <a:r>
              <a:rPr lang="en-US" sz="1800" dirty="0"/>
              <a:t>A series of packets sharing the same file-tuple: source IP, destination IP, source port, destination port, protocol</a:t>
            </a:r>
          </a:p>
          <a:p>
            <a:pPr lvl="1">
              <a:buFont typeface="Wingdings" pitchFamily="2" charset="2"/>
              <a:buChar char="q"/>
            </a:pPr>
            <a:r>
              <a:rPr lang="en-US" sz="2000" dirty="0"/>
              <a:t>Bi-directional flow: </a:t>
            </a:r>
          </a:p>
          <a:p>
            <a:pPr lvl="2">
              <a:buFont typeface="Wingdings" pitchFamily="2" charset="2"/>
              <a:buChar char="§"/>
            </a:pPr>
            <a:r>
              <a:rPr lang="en-US" sz="1800" dirty="0"/>
              <a:t>Is a pair or unidirectional flows going in the opposite directions between the same source and destination IP.</a:t>
            </a:r>
          </a:p>
          <a:p>
            <a:pPr lvl="1">
              <a:buFont typeface="Wingdings" pitchFamily="2" charset="2"/>
              <a:buChar char="q"/>
            </a:pPr>
            <a:r>
              <a:rPr lang="en-US" sz="2000" dirty="0"/>
              <a:t>Full-flow: </a:t>
            </a:r>
          </a:p>
          <a:p>
            <a:pPr lvl="2">
              <a:buFont typeface="Wingdings" pitchFamily="2" charset="2"/>
              <a:buChar char="§"/>
            </a:pPr>
            <a:r>
              <a:rPr lang="en-US" sz="1800" dirty="0"/>
              <a:t>A bi-directional flow captured over its entire lifetime, from establishment to the end of the communication connection.</a:t>
            </a:r>
          </a:p>
        </p:txBody>
      </p:sp>
      <p:sp>
        <p:nvSpPr>
          <p:cNvPr id="6" name="Rectangle 5">
            <a:extLst>
              <a:ext uri="{FF2B5EF4-FFF2-40B4-BE49-F238E27FC236}">
                <a16:creationId xmlns:a16="http://schemas.microsoft.com/office/drawing/2014/main" id="{2550F856-1399-6645-8320-9D40088AA333}"/>
              </a:ext>
            </a:extLst>
          </p:cNvPr>
          <p:cNvSpPr/>
          <p:nvPr/>
        </p:nvSpPr>
        <p:spPr>
          <a:xfrm>
            <a:off x="5765303" y="942757"/>
            <a:ext cx="6426697" cy="1384995"/>
          </a:xfrm>
          <a:prstGeom prst="rect">
            <a:avLst/>
          </a:prstGeom>
        </p:spPr>
        <p:txBody>
          <a:bodyPr wrap="square">
            <a:spAutoFit/>
          </a:bodyPr>
          <a:lstStyle/>
          <a:p>
            <a:r>
              <a:rPr lang="en-US" sz="1400" dirty="0">
                <a:solidFill>
                  <a:srgbClr val="0070C0"/>
                </a:solidFill>
              </a:rPr>
              <a:t>library(</a:t>
            </a:r>
            <a:r>
              <a:rPr lang="en-US" sz="1400" dirty="0" err="1">
                <a:solidFill>
                  <a:srgbClr val="0070C0"/>
                </a:solidFill>
              </a:rPr>
              <a:t>plyr</a:t>
            </a:r>
            <a:r>
              <a:rPr lang="en-US" sz="1400" dirty="0">
                <a:solidFill>
                  <a:srgbClr val="0070C0"/>
                </a:solidFill>
              </a:rPr>
              <a:t>)</a:t>
            </a:r>
          </a:p>
          <a:p>
            <a:r>
              <a:rPr lang="en-US" sz="1400" dirty="0">
                <a:solidFill>
                  <a:srgbClr val="0070C0"/>
                </a:solidFill>
              </a:rPr>
              <a:t>library(ggplot2)</a:t>
            </a:r>
          </a:p>
          <a:p>
            <a:endParaRPr lang="en-US" sz="1400" dirty="0">
              <a:solidFill>
                <a:srgbClr val="0070C0"/>
              </a:solidFill>
            </a:endParaRPr>
          </a:p>
          <a:p>
            <a:r>
              <a:rPr lang="en-US" sz="1400" dirty="0" err="1">
                <a:solidFill>
                  <a:srgbClr val="0070C0"/>
                </a:solidFill>
              </a:rPr>
              <a:t>heatmap_data</a:t>
            </a:r>
            <a:r>
              <a:rPr lang="en-US" sz="1400" dirty="0">
                <a:solidFill>
                  <a:srgbClr val="0070C0"/>
                </a:solidFill>
              </a:rPr>
              <a:t> = </a:t>
            </a:r>
            <a:r>
              <a:rPr lang="en-US" sz="1400" dirty="0" err="1">
                <a:solidFill>
                  <a:srgbClr val="0070C0"/>
                </a:solidFill>
              </a:rPr>
              <a:t>ddply</a:t>
            </a:r>
            <a:r>
              <a:rPr lang="en-US" sz="1400" dirty="0">
                <a:solidFill>
                  <a:srgbClr val="0070C0"/>
                </a:solidFill>
              </a:rPr>
              <a:t>(data,.(</a:t>
            </a:r>
            <a:r>
              <a:rPr lang="en-US" sz="1400" dirty="0" err="1">
                <a:solidFill>
                  <a:srgbClr val="0070C0"/>
                </a:solidFill>
              </a:rPr>
              <a:t>App.protocol</a:t>
            </a:r>
            <a:r>
              <a:rPr lang="en-US" sz="1400" dirty="0">
                <a:solidFill>
                  <a:srgbClr val="0070C0"/>
                </a:solidFill>
              </a:rPr>
              <a:t>, </a:t>
            </a:r>
            <a:r>
              <a:rPr lang="en-US" sz="1400" dirty="0" err="1">
                <a:solidFill>
                  <a:srgbClr val="0070C0"/>
                </a:solidFill>
              </a:rPr>
              <a:t>Destination.adr</a:t>
            </a:r>
            <a:r>
              <a:rPr lang="en-US" sz="1400" dirty="0">
                <a:solidFill>
                  <a:srgbClr val="0070C0"/>
                </a:solidFill>
              </a:rPr>
              <a:t>, </a:t>
            </a:r>
            <a:r>
              <a:rPr lang="en-US" sz="1400" dirty="0" err="1">
                <a:solidFill>
                  <a:srgbClr val="0070C0"/>
                </a:solidFill>
              </a:rPr>
              <a:t>Destination.port</a:t>
            </a:r>
            <a:r>
              <a:rPr lang="en-US" sz="1400" dirty="0">
                <a:solidFill>
                  <a:srgbClr val="0070C0"/>
                </a:solidFill>
              </a:rPr>
              <a:t>, </a:t>
            </a:r>
            <a:r>
              <a:rPr lang="en-US" sz="1400" dirty="0" err="1">
                <a:solidFill>
                  <a:srgbClr val="0070C0"/>
                </a:solidFill>
              </a:rPr>
              <a:t>Source.adr</a:t>
            </a:r>
            <a:r>
              <a:rPr lang="en-US" sz="1400" dirty="0">
                <a:solidFill>
                  <a:srgbClr val="0070C0"/>
                </a:solidFill>
              </a:rPr>
              <a:t>, </a:t>
            </a:r>
            <a:r>
              <a:rPr lang="en-US" sz="1400" dirty="0" err="1">
                <a:solidFill>
                  <a:srgbClr val="0070C0"/>
                </a:solidFill>
              </a:rPr>
              <a:t>Source.port</a:t>
            </a:r>
            <a:r>
              <a:rPr lang="en-US" sz="1400" dirty="0">
                <a:solidFill>
                  <a:srgbClr val="0070C0"/>
                </a:solidFill>
              </a:rPr>
              <a:t>),</a:t>
            </a:r>
            <a:r>
              <a:rPr lang="en-US" sz="1400" dirty="0" err="1">
                <a:solidFill>
                  <a:srgbClr val="0070C0"/>
                </a:solidFill>
              </a:rPr>
              <a:t>nrow</a:t>
            </a:r>
            <a:r>
              <a:rPr lang="en-US" sz="1400" dirty="0">
                <a:solidFill>
                  <a:srgbClr val="0070C0"/>
                </a:solidFill>
              </a:rPr>
              <a:t>)</a:t>
            </a:r>
          </a:p>
          <a:p>
            <a:r>
              <a:rPr lang="en-US" sz="1400" dirty="0">
                <a:solidFill>
                  <a:srgbClr val="0070C0"/>
                </a:solidFill>
              </a:rPr>
              <a:t>head(</a:t>
            </a:r>
            <a:r>
              <a:rPr lang="en-US" sz="1400" dirty="0" err="1">
                <a:solidFill>
                  <a:srgbClr val="0070C0"/>
                </a:solidFill>
              </a:rPr>
              <a:t>heatmap_data</a:t>
            </a:r>
            <a:r>
              <a:rPr lang="en-US" sz="1400" dirty="0">
                <a:solidFill>
                  <a:srgbClr val="0070C0"/>
                </a:solidFill>
              </a:rPr>
              <a:t>)</a:t>
            </a:r>
          </a:p>
        </p:txBody>
      </p:sp>
      <p:pic>
        <p:nvPicPr>
          <p:cNvPr id="7" name="Picture 6">
            <a:extLst>
              <a:ext uri="{FF2B5EF4-FFF2-40B4-BE49-F238E27FC236}">
                <a16:creationId xmlns:a16="http://schemas.microsoft.com/office/drawing/2014/main" id="{F7345C24-60C1-2740-860B-09DFD6B287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5303" y="2365447"/>
            <a:ext cx="5989781" cy="1227905"/>
          </a:xfrm>
          <a:prstGeom prst="rect">
            <a:avLst/>
          </a:prstGeom>
        </p:spPr>
      </p:pic>
      <p:sp>
        <p:nvSpPr>
          <p:cNvPr id="8" name="Rectangle 7">
            <a:extLst>
              <a:ext uri="{FF2B5EF4-FFF2-40B4-BE49-F238E27FC236}">
                <a16:creationId xmlns:a16="http://schemas.microsoft.com/office/drawing/2014/main" id="{D31DC1DD-9A39-7E45-882C-1E8360B149C5}"/>
              </a:ext>
            </a:extLst>
          </p:cNvPr>
          <p:cNvSpPr/>
          <p:nvPr/>
        </p:nvSpPr>
        <p:spPr>
          <a:xfrm>
            <a:off x="5765303" y="3737780"/>
            <a:ext cx="6096000" cy="738664"/>
          </a:xfrm>
          <a:prstGeom prst="rect">
            <a:avLst/>
          </a:prstGeom>
        </p:spPr>
        <p:txBody>
          <a:bodyPr>
            <a:spAutoFit/>
          </a:bodyPr>
          <a:lstStyle/>
          <a:p>
            <a:r>
              <a:rPr lang="en-US" sz="1400" dirty="0" err="1">
                <a:solidFill>
                  <a:srgbClr val="0070C0"/>
                </a:solidFill>
              </a:rPr>
              <a:t>heatmap_data$protocol</a:t>
            </a:r>
            <a:r>
              <a:rPr lang="en-US" sz="1400" dirty="0">
                <a:solidFill>
                  <a:srgbClr val="0070C0"/>
                </a:solidFill>
              </a:rPr>
              <a:t> = factor(</a:t>
            </a:r>
            <a:r>
              <a:rPr lang="en-US" sz="1400" dirty="0" err="1">
                <a:solidFill>
                  <a:srgbClr val="0070C0"/>
                </a:solidFill>
              </a:rPr>
              <a:t>heatmap_data$protocol</a:t>
            </a:r>
            <a:r>
              <a:rPr lang="en-US" sz="1400" dirty="0">
                <a:solidFill>
                  <a:srgbClr val="0070C0"/>
                </a:solidFill>
              </a:rPr>
              <a:t>)</a:t>
            </a:r>
          </a:p>
          <a:p>
            <a:r>
              <a:rPr lang="en-US" sz="1400" dirty="0" err="1">
                <a:solidFill>
                  <a:srgbClr val="0070C0"/>
                </a:solidFill>
              </a:rPr>
              <a:t>ggplot</a:t>
            </a:r>
            <a:r>
              <a:rPr lang="en-US" sz="1400" dirty="0">
                <a:solidFill>
                  <a:srgbClr val="0070C0"/>
                </a:solidFill>
              </a:rPr>
              <a:t>(</a:t>
            </a:r>
            <a:r>
              <a:rPr lang="en-US" sz="1400" dirty="0" err="1">
                <a:solidFill>
                  <a:srgbClr val="0070C0"/>
                </a:solidFill>
              </a:rPr>
              <a:t>heatmap_data</a:t>
            </a:r>
            <a:r>
              <a:rPr lang="en-US" sz="1400" dirty="0">
                <a:solidFill>
                  <a:srgbClr val="0070C0"/>
                </a:solidFill>
              </a:rPr>
              <a:t>, </a:t>
            </a:r>
            <a:r>
              <a:rPr lang="en-US" sz="1400" dirty="0" err="1">
                <a:solidFill>
                  <a:srgbClr val="0070C0"/>
                </a:solidFill>
              </a:rPr>
              <a:t>aes</a:t>
            </a:r>
            <a:r>
              <a:rPr lang="en-US" sz="1400" dirty="0">
                <a:solidFill>
                  <a:srgbClr val="0070C0"/>
                </a:solidFill>
              </a:rPr>
              <a:t>(x = </a:t>
            </a:r>
            <a:r>
              <a:rPr lang="en-US" sz="1400" dirty="0" err="1">
                <a:solidFill>
                  <a:srgbClr val="0070C0"/>
                </a:solidFill>
              </a:rPr>
              <a:t>heatmap_data$protocol</a:t>
            </a:r>
            <a:r>
              <a:rPr lang="en-US" sz="1400" dirty="0">
                <a:solidFill>
                  <a:srgbClr val="0070C0"/>
                </a:solidFill>
              </a:rPr>
              <a:t>)) + </a:t>
            </a:r>
            <a:r>
              <a:rPr lang="en-US" sz="1400" dirty="0" err="1">
                <a:solidFill>
                  <a:srgbClr val="0070C0"/>
                </a:solidFill>
              </a:rPr>
              <a:t>geom_bar</a:t>
            </a:r>
            <a:r>
              <a:rPr lang="en-US" sz="1400" dirty="0">
                <a:solidFill>
                  <a:srgbClr val="0070C0"/>
                </a:solidFill>
              </a:rPr>
              <a:t>() + </a:t>
            </a:r>
            <a:r>
              <a:rPr lang="en-US" sz="1400" dirty="0" err="1">
                <a:solidFill>
                  <a:srgbClr val="0070C0"/>
                </a:solidFill>
              </a:rPr>
              <a:t>xlab</a:t>
            </a:r>
            <a:r>
              <a:rPr lang="en-US" sz="1400" dirty="0">
                <a:solidFill>
                  <a:srgbClr val="0070C0"/>
                </a:solidFill>
              </a:rPr>
              <a:t>('Protocol type') + </a:t>
            </a:r>
            <a:r>
              <a:rPr lang="en-US" sz="1400" dirty="0" err="1">
                <a:solidFill>
                  <a:srgbClr val="0070C0"/>
                </a:solidFill>
              </a:rPr>
              <a:t>ylab</a:t>
            </a:r>
            <a:r>
              <a:rPr lang="en-US" sz="1400" dirty="0">
                <a:solidFill>
                  <a:srgbClr val="0070C0"/>
                </a:solidFill>
              </a:rPr>
              <a:t>('Total number of packets')</a:t>
            </a:r>
          </a:p>
        </p:txBody>
      </p:sp>
      <p:pic>
        <p:nvPicPr>
          <p:cNvPr id="10" name="Picture 9">
            <a:extLst>
              <a:ext uri="{FF2B5EF4-FFF2-40B4-BE49-F238E27FC236}">
                <a16:creationId xmlns:a16="http://schemas.microsoft.com/office/drawing/2014/main" id="{E718DC41-4A80-474B-A8C2-190E9C31383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4059" y="4677429"/>
            <a:ext cx="3107503" cy="2180571"/>
          </a:xfrm>
          <a:prstGeom prst="rect">
            <a:avLst/>
          </a:prstGeom>
        </p:spPr>
      </p:pic>
      <p:sp>
        <p:nvSpPr>
          <p:cNvPr id="11" name="TextBox 10">
            <a:extLst>
              <a:ext uri="{FF2B5EF4-FFF2-40B4-BE49-F238E27FC236}">
                <a16:creationId xmlns:a16="http://schemas.microsoft.com/office/drawing/2014/main" id="{823CD275-E1FD-4548-8A6C-869E33ABF28A}"/>
              </a:ext>
            </a:extLst>
          </p:cNvPr>
          <p:cNvSpPr txBox="1"/>
          <p:nvPr/>
        </p:nvSpPr>
        <p:spPr>
          <a:xfrm>
            <a:off x="10542763" y="4501675"/>
            <a:ext cx="1667444" cy="261610"/>
          </a:xfrm>
          <a:prstGeom prst="rect">
            <a:avLst/>
          </a:prstGeom>
          <a:noFill/>
        </p:spPr>
        <p:txBody>
          <a:bodyPr wrap="none" rtlCol="0">
            <a:spAutoFit/>
          </a:bodyPr>
          <a:lstStyle/>
          <a:p>
            <a:r>
              <a:rPr lang="en-US" sz="1100" b="1" dirty="0">
                <a:solidFill>
                  <a:schemeClr val="tx1">
                    <a:lumMod val="75000"/>
                    <a:lumOff val="25000"/>
                  </a:schemeClr>
                </a:solidFill>
              </a:rPr>
              <a:t>Bar chart visualization</a:t>
            </a:r>
          </a:p>
        </p:txBody>
      </p:sp>
      <p:pic>
        <p:nvPicPr>
          <p:cNvPr id="4" name="Picture 3">
            <a:extLst>
              <a:ext uri="{FF2B5EF4-FFF2-40B4-BE49-F238E27FC236}">
                <a16:creationId xmlns:a16="http://schemas.microsoft.com/office/drawing/2014/main" id="{B3E0D2E4-CFBE-D142-B419-E212AA927B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7858" y="4677429"/>
            <a:ext cx="3103646" cy="2059628"/>
          </a:xfrm>
          <a:prstGeom prst="rect">
            <a:avLst/>
          </a:prstGeom>
        </p:spPr>
      </p:pic>
    </p:spTree>
    <p:extLst>
      <p:ext uri="{BB962C8B-B14F-4D97-AF65-F5344CB8AC3E}">
        <p14:creationId xmlns:p14="http://schemas.microsoft.com/office/powerpoint/2010/main" val="23935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4FB2-A627-4C54-9885-831662572245}"/>
              </a:ext>
            </a:extLst>
          </p:cNvPr>
          <p:cNvSpPr>
            <a:spLocks noGrp="1"/>
          </p:cNvSpPr>
          <p:nvPr>
            <p:ph type="title"/>
          </p:nvPr>
        </p:nvSpPr>
        <p:spPr>
          <a:xfrm>
            <a:off x="389474" y="111590"/>
            <a:ext cx="5223926" cy="769420"/>
          </a:xfrm>
        </p:spPr>
        <p:txBody>
          <a:bodyPr/>
          <a:lstStyle/>
          <a:p>
            <a:r>
              <a:rPr lang="en-US" b="1" dirty="0">
                <a:solidFill>
                  <a:srgbClr val="92D050"/>
                </a:solidFill>
              </a:rPr>
              <a:t>Areas of IoT</a:t>
            </a:r>
          </a:p>
        </p:txBody>
      </p:sp>
      <p:sp>
        <p:nvSpPr>
          <p:cNvPr id="3" name="Content Placeholder 2">
            <a:extLst>
              <a:ext uri="{FF2B5EF4-FFF2-40B4-BE49-F238E27FC236}">
                <a16:creationId xmlns:a16="http://schemas.microsoft.com/office/drawing/2014/main" id="{791B0F5D-F47C-4079-A178-DF8A6651D18F}"/>
              </a:ext>
            </a:extLst>
          </p:cNvPr>
          <p:cNvSpPr>
            <a:spLocks noGrp="1"/>
          </p:cNvSpPr>
          <p:nvPr>
            <p:ph idx="1"/>
          </p:nvPr>
        </p:nvSpPr>
        <p:spPr>
          <a:xfrm>
            <a:off x="226724" y="1051894"/>
            <a:ext cx="6556758" cy="5806105"/>
          </a:xfrm>
        </p:spPr>
        <p:txBody>
          <a:bodyPr>
            <a:noAutofit/>
          </a:bodyPr>
          <a:lstStyle/>
          <a:p>
            <a:r>
              <a:rPr lang="en-US" sz="2400" dirty="0"/>
              <a:t>General classification areas based on target audience (Individuals, Society, Industry):</a:t>
            </a:r>
          </a:p>
          <a:p>
            <a:pPr lvl="1">
              <a:buFont typeface="Wingdings" pitchFamily="2" charset="2"/>
              <a:buChar char="q"/>
            </a:pPr>
            <a:r>
              <a:rPr lang="en-US" sz="2000" dirty="0"/>
              <a:t>Smart Buildings, Office and Homes </a:t>
            </a:r>
          </a:p>
          <a:p>
            <a:pPr lvl="2">
              <a:buFont typeface="Wingdings" pitchFamily="2" charset="2"/>
              <a:buChar char="q"/>
            </a:pPr>
            <a:r>
              <a:rPr lang="en-US" sz="1800" dirty="0"/>
              <a:t>Smart Energy meters</a:t>
            </a:r>
          </a:p>
          <a:p>
            <a:pPr lvl="1">
              <a:buFont typeface="Wingdings" pitchFamily="2" charset="2"/>
              <a:buChar char="q"/>
            </a:pPr>
            <a:r>
              <a:rPr lang="en-US" sz="2000" dirty="0"/>
              <a:t>Smart Agriculture and Water monitoring</a:t>
            </a:r>
          </a:p>
          <a:p>
            <a:pPr lvl="2">
              <a:buFont typeface="Wingdings" pitchFamily="2" charset="2"/>
              <a:buChar char="q"/>
            </a:pPr>
            <a:r>
              <a:rPr lang="en-US" sz="1800" dirty="0"/>
              <a:t>Water levels</a:t>
            </a:r>
          </a:p>
          <a:p>
            <a:pPr lvl="1">
              <a:buFont typeface="Wingdings" pitchFamily="2" charset="2"/>
              <a:buChar char="q"/>
            </a:pPr>
            <a:r>
              <a:rPr lang="en-US" sz="2000" dirty="0"/>
              <a:t>Smart Manufacturing and Industry</a:t>
            </a:r>
          </a:p>
          <a:p>
            <a:pPr lvl="2">
              <a:buFont typeface="Wingdings" pitchFamily="2" charset="2"/>
              <a:buChar char="q"/>
            </a:pPr>
            <a:r>
              <a:rPr lang="en-US" sz="1800" dirty="0"/>
              <a:t>Industrial asset monitoring</a:t>
            </a:r>
          </a:p>
          <a:p>
            <a:pPr lvl="1">
              <a:buFont typeface="Wingdings" pitchFamily="2" charset="2"/>
              <a:buChar char="q"/>
            </a:pPr>
            <a:r>
              <a:rPr lang="en-US" sz="2000" dirty="0"/>
              <a:t>Smart Mobility and Transport</a:t>
            </a:r>
          </a:p>
          <a:p>
            <a:pPr lvl="1">
              <a:buFont typeface="Wingdings" pitchFamily="2" charset="2"/>
              <a:buChar char="q"/>
            </a:pPr>
            <a:r>
              <a:rPr lang="en-US" sz="2000" dirty="0"/>
              <a:t>Smart Health and Medicine</a:t>
            </a:r>
          </a:p>
          <a:p>
            <a:pPr lvl="2">
              <a:buFont typeface="Wingdings" pitchFamily="2" charset="2"/>
              <a:buChar char="q"/>
            </a:pPr>
            <a:r>
              <a:rPr lang="en-US" sz="1800" dirty="0"/>
              <a:t>Fitness trackers</a:t>
            </a:r>
            <a:endParaRPr lang="en-US" sz="2000" dirty="0"/>
          </a:p>
          <a:p>
            <a:pPr lvl="1">
              <a:buFont typeface="Wingdings" pitchFamily="2" charset="2"/>
              <a:buChar char="q"/>
            </a:pPr>
            <a:r>
              <a:rPr lang="en-US" sz="2000" dirty="0"/>
              <a:t>Smart Home</a:t>
            </a:r>
          </a:p>
          <a:p>
            <a:pPr lvl="2">
              <a:buFont typeface="Wingdings" pitchFamily="2" charset="2"/>
              <a:buChar char="q"/>
            </a:pPr>
            <a:r>
              <a:rPr lang="en-US" sz="1800" dirty="0"/>
              <a:t>Temperature adjustments</a:t>
            </a:r>
          </a:p>
        </p:txBody>
      </p:sp>
      <p:grpSp>
        <p:nvGrpSpPr>
          <p:cNvPr id="4" name="Group 3">
            <a:extLst>
              <a:ext uri="{FF2B5EF4-FFF2-40B4-BE49-F238E27FC236}">
                <a16:creationId xmlns:a16="http://schemas.microsoft.com/office/drawing/2014/main" id="{A8CAD4A9-2A4B-3241-A451-81A53B03C8E3}"/>
              </a:ext>
            </a:extLst>
          </p:cNvPr>
          <p:cNvGrpSpPr/>
          <p:nvPr/>
        </p:nvGrpSpPr>
        <p:grpSpPr>
          <a:xfrm>
            <a:off x="9773120" y="5268134"/>
            <a:ext cx="2127833" cy="1458996"/>
            <a:chOff x="4557585" y="4645598"/>
            <a:chExt cx="2611351" cy="1827946"/>
          </a:xfrm>
        </p:grpSpPr>
        <p:pic>
          <p:nvPicPr>
            <p:cNvPr id="8" name="Picture 12" descr="https://brewcitypc.com/wp-content/uploads/2018/01/smarthouse.jpg">
              <a:extLst>
                <a:ext uri="{FF2B5EF4-FFF2-40B4-BE49-F238E27FC236}">
                  <a16:creationId xmlns:a16="http://schemas.microsoft.com/office/drawing/2014/main" id="{505A6F60-F0E2-1648-A6AC-E56363686D3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57585" y="4645598"/>
              <a:ext cx="2611351" cy="18279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29A98B6-AF3D-214F-90D0-3A230CF77F5E}"/>
                </a:ext>
              </a:extLst>
            </p:cNvPr>
            <p:cNvSpPr/>
            <p:nvPr/>
          </p:nvSpPr>
          <p:spPr>
            <a:xfrm>
              <a:off x="4557585" y="6258100"/>
              <a:ext cx="2073004" cy="215444"/>
            </a:xfrm>
            <a:prstGeom prst="rect">
              <a:avLst/>
            </a:prstGeom>
          </p:spPr>
          <p:txBody>
            <a:bodyPr wrap="none">
              <a:spAutoFit/>
            </a:bodyPr>
            <a:lstStyle/>
            <a:p>
              <a:r>
                <a:rPr lang="en-US" sz="800" dirty="0"/>
                <a:t>https://brewcitypc.com/home-services/</a:t>
              </a:r>
            </a:p>
          </p:txBody>
        </p:sp>
      </p:grpSp>
      <p:pic>
        <p:nvPicPr>
          <p:cNvPr id="12" name="Picture 11">
            <a:extLst>
              <a:ext uri="{FF2B5EF4-FFF2-40B4-BE49-F238E27FC236}">
                <a16:creationId xmlns:a16="http://schemas.microsoft.com/office/drawing/2014/main" id="{D4651596-3465-A545-99B8-CEA03E0451A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99036" y="5420869"/>
            <a:ext cx="1483263" cy="1308762"/>
          </a:xfrm>
          <a:prstGeom prst="rect">
            <a:avLst/>
          </a:prstGeom>
        </p:spPr>
      </p:pic>
      <p:pic>
        <p:nvPicPr>
          <p:cNvPr id="13" name="Picture 12">
            <a:extLst>
              <a:ext uri="{FF2B5EF4-FFF2-40B4-BE49-F238E27FC236}">
                <a16:creationId xmlns:a16="http://schemas.microsoft.com/office/drawing/2014/main" id="{A23AFB0C-751E-1D4F-B6C9-664771657E9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21024" y="5446483"/>
            <a:ext cx="1057938" cy="1057938"/>
          </a:xfrm>
          <a:prstGeom prst="rect">
            <a:avLst/>
          </a:prstGeom>
        </p:spPr>
      </p:pic>
      <p:grpSp>
        <p:nvGrpSpPr>
          <p:cNvPr id="5" name="Group 4">
            <a:extLst>
              <a:ext uri="{FF2B5EF4-FFF2-40B4-BE49-F238E27FC236}">
                <a16:creationId xmlns:a16="http://schemas.microsoft.com/office/drawing/2014/main" id="{C928B3BB-1C99-E949-A138-7356402D2696}"/>
              </a:ext>
            </a:extLst>
          </p:cNvPr>
          <p:cNvGrpSpPr/>
          <p:nvPr/>
        </p:nvGrpSpPr>
        <p:grpSpPr>
          <a:xfrm>
            <a:off x="6914054" y="94337"/>
            <a:ext cx="3117404" cy="2063213"/>
            <a:chOff x="6398026" y="527087"/>
            <a:chExt cx="3117404" cy="2063213"/>
          </a:xfrm>
        </p:grpSpPr>
        <p:pic>
          <p:nvPicPr>
            <p:cNvPr id="14" name="Picture 13">
              <a:extLst>
                <a:ext uri="{FF2B5EF4-FFF2-40B4-BE49-F238E27FC236}">
                  <a16:creationId xmlns:a16="http://schemas.microsoft.com/office/drawing/2014/main" id="{DE42AB02-584A-4F4E-99EA-F252C55C54A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98026" y="527087"/>
              <a:ext cx="3117404" cy="1954808"/>
            </a:xfrm>
            <a:prstGeom prst="rect">
              <a:avLst/>
            </a:prstGeom>
          </p:spPr>
        </p:pic>
        <p:sp>
          <p:nvSpPr>
            <p:cNvPr id="16" name="Rectangle 15">
              <a:extLst>
                <a:ext uri="{FF2B5EF4-FFF2-40B4-BE49-F238E27FC236}">
                  <a16:creationId xmlns:a16="http://schemas.microsoft.com/office/drawing/2014/main" id="{0170E67F-E00D-4C45-B45A-A572E1D0823C}"/>
                </a:ext>
              </a:extLst>
            </p:cNvPr>
            <p:cNvSpPr/>
            <p:nvPr/>
          </p:nvSpPr>
          <p:spPr>
            <a:xfrm>
              <a:off x="6750522" y="2374856"/>
              <a:ext cx="2412412" cy="215444"/>
            </a:xfrm>
            <a:prstGeom prst="rect">
              <a:avLst/>
            </a:prstGeom>
          </p:spPr>
          <p:txBody>
            <a:bodyPr wrap="square">
              <a:spAutoFit/>
            </a:bodyPr>
            <a:lstStyle/>
            <a:p>
              <a:r>
                <a:rPr lang="en-US" sz="800" dirty="0"/>
                <a:t>http://</a:t>
              </a:r>
              <a:r>
                <a:rPr lang="en-US" sz="800" dirty="0" err="1"/>
                <a:t>www.exchangecommunications.co.uk</a:t>
              </a:r>
              <a:endParaRPr lang="en-US" sz="800" dirty="0"/>
            </a:p>
          </p:txBody>
        </p:sp>
      </p:grpSp>
      <p:pic>
        <p:nvPicPr>
          <p:cNvPr id="18" name="Picture 17">
            <a:extLst>
              <a:ext uri="{FF2B5EF4-FFF2-40B4-BE49-F238E27FC236}">
                <a16:creationId xmlns:a16="http://schemas.microsoft.com/office/drawing/2014/main" id="{B5E4FB36-BE89-D84D-B508-4253A16089C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37420" y="1942889"/>
            <a:ext cx="2683769" cy="1527959"/>
          </a:xfrm>
          <a:prstGeom prst="rect">
            <a:avLst/>
          </a:prstGeom>
        </p:spPr>
      </p:pic>
      <p:grpSp>
        <p:nvGrpSpPr>
          <p:cNvPr id="6" name="Group 5">
            <a:extLst>
              <a:ext uri="{FF2B5EF4-FFF2-40B4-BE49-F238E27FC236}">
                <a16:creationId xmlns:a16="http://schemas.microsoft.com/office/drawing/2014/main" id="{C1DB35ED-0D63-674D-A674-7FD1195C5073}"/>
              </a:ext>
            </a:extLst>
          </p:cNvPr>
          <p:cNvGrpSpPr/>
          <p:nvPr/>
        </p:nvGrpSpPr>
        <p:grpSpPr>
          <a:xfrm>
            <a:off x="10197264" y="295845"/>
            <a:ext cx="1923925" cy="1556730"/>
            <a:chOff x="10268075" y="2507244"/>
            <a:chExt cx="1923925" cy="1556730"/>
          </a:xfrm>
        </p:grpSpPr>
        <p:pic>
          <p:nvPicPr>
            <p:cNvPr id="17" name="Picture 16">
              <a:extLst>
                <a:ext uri="{FF2B5EF4-FFF2-40B4-BE49-F238E27FC236}">
                  <a16:creationId xmlns:a16="http://schemas.microsoft.com/office/drawing/2014/main" id="{10DA08B4-1AEB-7A41-9F49-3600411BA7C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63413" y="2507244"/>
              <a:ext cx="1608351" cy="1369092"/>
            </a:xfrm>
            <a:prstGeom prst="rect">
              <a:avLst/>
            </a:prstGeom>
          </p:spPr>
        </p:pic>
        <p:sp>
          <p:nvSpPr>
            <p:cNvPr id="19" name="Rectangle 18">
              <a:extLst>
                <a:ext uri="{FF2B5EF4-FFF2-40B4-BE49-F238E27FC236}">
                  <a16:creationId xmlns:a16="http://schemas.microsoft.com/office/drawing/2014/main" id="{D0F4B5BB-5DBE-4A45-869D-9AE5182691E9}"/>
                </a:ext>
              </a:extLst>
            </p:cNvPr>
            <p:cNvSpPr/>
            <p:nvPr/>
          </p:nvSpPr>
          <p:spPr>
            <a:xfrm>
              <a:off x="10268075" y="3848530"/>
              <a:ext cx="1923925" cy="215444"/>
            </a:xfrm>
            <a:prstGeom prst="rect">
              <a:avLst/>
            </a:prstGeom>
          </p:spPr>
          <p:txBody>
            <a:bodyPr wrap="none">
              <a:spAutoFit/>
            </a:bodyPr>
            <a:lstStyle/>
            <a:p>
              <a:r>
                <a:rPr lang="en-US" sz="800" dirty="0"/>
                <a:t>Tenzin, S. et al. (2017)</a:t>
              </a:r>
              <a:r>
                <a:rPr lang="en-US" sz="800" i="1" dirty="0"/>
                <a:t> KST</a:t>
              </a:r>
              <a:r>
                <a:rPr lang="en-US" sz="800" dirty="0"/>
                <a:t>, 172-177.</a:t>
              </a:r>
            </a:p>
          </p:txBody>
        </p:sp>
      </p:grpSp>
      <p:pic>
        <p:nvPicPr>
          <p:cNvPr id="7" name="Picture 6">
            <a:extLst>
              <a:ext uri="{FF2B5EF4-FFF2-40B4-BE49-F238E27FC236}">
                <a16:creationId xmlns:a16="http://schemas.microsoft.com/office/drawing/2014/main" id="{6CFA684D-36E9-8944-AB30-9DA43626F34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36342" y="4019060"/>
            <a:ext cx="1734389" cy="1155103"/>
          </a:xfrm>
          <a:prstGeom prst="rect">
            <a:avLst/>
          </a:prstGeom>
        </p:spPr>
      </p:pic>
      <p:grpSp>
        <p:nvGrpSpPr>
          <p:cNvPr id="20" name="Group 19">
            <a:extLst>
              <a:ext uri="{FF2B5EF4-FFF2-40B4-BE49-F238E27FC236}">
                <a16:creationId xmlns:a16="http://schemas.microsoft.com/office/drawing/2014/main" id="{3F2964AB-2536-FE4D-9EA1-DC02A411F14F}"/>
              </a:ext>
            </a:extLst>
          </p:cNvPr>
          <p:cNvGrpSpPr/>
          <p:nvPr/>
        </p:nvGrpSpPr>
        <p:grpSpPr>
          <a:xfrm>
            <a:off x="8883854" y="3593588"/>
            <a:ext cx="3155192" cy="1624999"/>
            <a:chOff x="8218409" y="3545965"/>
            <a:chExt cx="2950014" cy="1465380"/>
          </a:xfrm>
        </p:grpSpPr>
        <p:pic>
          <p:nvPicPr>
            <p:cNvPr id="10" name="Picture 9">
              <a:extLst>
                <a:ext uri="{FF2B5EF4-FFF2-40B4-BE49-F238E27FC236}">
                  <a16:creationId xmlns:a16="http://schemas.microsoft.com/office/drawing/2014/main" id="{E845AE9C-33C1-154E-9266-EBBFEB4D1AD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308985" y="3545965"/>
              <a:ext cx="2859438" cy="1425320"/>
            </a:xfrm>
            <a:prstGeom prst="rect">
              <a:avLst/>
            </a:prstGeom>
          </p:spPr>
        </p:pic>
        <p:sp>
          <p:nvSpPr>
            <p:cNvPr id="15" name="Rectangle 14">
              <a:extLst>
                <a:ext uri="{FF2B5EF4-FFF2-40B4-BE49-F238E27FC236}">
                  <a16:creationId xmlns:a16="http://schemas.microsoft.com/office/drawing/2014/main" id="{0F73F0E6-C77B-9C48-8A60-66705C789D08}"/>
                </a:ext>
              </a:extLst>
            </p:cNvPr>
            <p:cNvSpPr/>
            <p:nvPr/>
          </p:nvSpPr>
          <p:spPr>
            <a:xfrm>
              <a:off x="8218409" y="4795901"/>
              <a:ext cx="1369286" cy="215444"/>
            </a:xfrm>
            <a:prstGeom prst="rect">
              <a:avLst/>
            </a:prstGeom>
          </p:spPr>
          <p:txBody>
            <a:bodyPr wrap="none">
              <a:spAutoFit/>
            </a:bodyPr>
            <a:lstStyle/>
            <a:p>
              <a:r>
                <a:rPr lang="en-US" sz="800" dirty="0"/>
                <a:t>https://</a:t>
              </a:r>
              <a:r>
                <a:rPr lang="en-US" sz="800" dirty="0" err="1"/>
                <a:t>www.i-scoop.eu</a:t>
              </a:r>
              <a:r>
                <a:rPr lang="en-US" sz="800" dirty="0"/>
                <a:t>/</a:t>
              </a:r>
            </a:p>
          </p:txBody>
        </p:sp>
      </p:grpSp>
      <p:pic>
        <p:nvPicPr>
          <p:cNvPr id="21" name="Picture 20">
            <a:extLst>
              <a:ext uri="{FF2B5EF4-FFF2-40B4-BE49-F238E27FC236}">
                <a16:creationId xmlns:a16="http://schemas.microsoft.com/office/drawing/2014/main" id="{8BF1E8DE-6AE9-4148-ADE5-8B71FD243BE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10484" y="2270782"/>
            <a:ext cx="1560247" cy="1560247"/>
          </a:xfrm>
          <a:prstGeom prst="rect">
            <a:avLst/>
          </a:prstGeom>
        </p:spPr>
      </p:pic>
      <p:pic>
        <p:nvPicPr>
          <p:cNvPr id="11" name="Picture 10">
            <a:extLst>
              <a:ext uri="{FF2B5EF4-FFF2-40B4-BE49-F238E27FC236}">
                <a16:creationId xmlns:a16="http://schemas.microsoft.com/office/drawing/2014/main" id="{28E3326B-DA8D-1648-8DE5-602CDAE2F8F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589627" y="5348894"/>
            <a:ext cx="858585" cy="858585"/>
          </a:xfrm>
          <a:prstGeom prst="rect">
            <a:avLst/>
          </a:prstGeom>
        </p:spPr>
      </p:pic>
    </p:spTree>
    <p:extLst>
      <p:ext uri="{BB962C8B-B14F-4D97-AF65-F5344CB8AC3E}">
        <p14:creationId xmlns:p14="http://schemas.microsoft.com/office/powerpoint/2010/main" val="3153613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FFA6-DEEC-D744-8FC8-23C7B6184582}"/>
              </a:ext>
            </a:extLst>
          </p:cNvPr>
          <p:cNvSpPr>
            <a:spLocks noGrp="1"/>
          </p:cNvSpPr>
          <p:nvPr>
            <p:ph type="title"/>
          </p:nvPr>
        </p:nvSpPr>
        <p:spPr>
          <a:xfrm>
            <a:off x="418448" y="143543"/>
            <a:ext cx="8596668" cy="722812"/>
          </a:xfrm>
        </p:spPr>
        <p:txBody>
          <a:bodyPr/>
          <a:lstStyle/>
          <a:p>
            <a:r>
              <a:rPr lang="en-US" b="1" dirty="0">
                <a:solidFill>
                  <a:srgbClr val="92D050"/>
                </a:solidFill>
              </a:rPr>
              <a:t>Understanding the data (2/3)</a:t>
            </a:r>
            <a:endParaRPr lang="en-US" dirty="0"/>
          </a:p>
        </p:txBody>
      </p:sp>
      <p:sp>
        <p:nvSpPr>
          <p:cNvPr id="3" name="Content Placeholder 2">
            <a:extLst>
              <a:ext uri="{FF2B5EF4-FFF2-40B4-BE49-F238E27FC236}">
                <a16:creationId xmlns:a16="http://schemas.microsoft.com/office/drawing/2014/main" id="{FBD89B18-2F17-704C-84AF-BD1ADCAEB544}"/>
              </a:ext>
            </a:extLst>
          </p:cNvPr>
          <p:cNvSpPr>
            <a:spLocks noGrp="1"/>
          </p:cNvSpPr>
          <p:nvPr>
            <p:ph idx="1"/>
          </p:nvPr>
        </p:nvSpPr>
        <p:spPr>
          <a:xfrm>
            <a:off x="418448" y="940526"/>
            <a:ext cx="6432058" cy="5703598"/>
          </a:xfrm>
        </p:spPr>
        <p:txBody>
          <a:bodyPr>
            <a:normAutofit fontScale="92500" lnSpcReduction="10000"/>
          </a:bodyPr>
          <a:lstStyle/>
          <a:p>
            <a:pPr marL="0" indent="0">
              <a:buNone/>
            </a:pPr>
            <a:r>
              <a:rPr lang="en-US" dirty="0">
                <a:solidFill>
                  <a:srgbClr val="0070C0"/>
                </a:solidFill>
              </a:rPr>
              <a:t># List all the devices and protocol type usage</a:t>
            </a:r>
          </a:p>
          <a:p>
            <a:pPr marL="0" indent="0">
              <a:buNone/>
            </a:pPr>
            <a:r>
              <a:rPr lang="en-US" dirty="0" err="1">
                <a:solidFill>
                  <a:srgbClr val="0070C0"/>
                </a:solidFill>
              </a:rPr>
              <a:t>heatmap_port</a:t>
            </a:r>
            <a:r>
              <a:rPr lang="en-US" dirty="0">
                <a:solidFill>
                  <a:srgbClr val="0070C0"/>
                </a:solidFill>
              </a:rPr>
              <a:t> = </a:t>
            </a:r>
            <a:r>
              <a:rPr lang="en-US" dirty="0" err="1">
                <a:solidFill>
                  <a:srgbClr val="0070C0"/>
                </a:solidFill>
              </a:rPr>
              <a:t>ddply</a:t>
            </a:r>
            <a:r>
              <a:rPr lang="en-US" dirty="0">
                <a:solidFill>
                  <a:srgbClr val="0070C0"/>
                </a:solidFill>
              </a:rPr>
              <a:t>(</a:t>
            </a:r>
            <a:r>
              <a:rPr lang="en-US" dirty="0" err="1">
                <a:solidFill>
                  <a:srgbClr val="0070C0"/>
                </a:solidFill>
              </a:rPr>
              <a:t>heatmap_data</a:t>
            </a:r>
            <a:r>
              <a:rPr lang="en-US" dirty="0">
                <a:solidFill>
                  <a:srgbClr val="0070C0"/>
                </a:solidFill>
              </a:rPr>
              <a:t>,.(</a:t>
            </a:r>
            <a:r>
              <a:rPr lang="en-US" dirty="0" err="1">
                <a:solidFill>
                  <a:srgbClr val="0070C0"/>
                </a:solidFill>
              </a:rPr>
              <a:t>source.adr</a:t>
            </a:r>
            <a:r>
              <a:rPr lang="en-US" dirty="0">
                <a:solidFill>
                  <a:srgbClr val="0070C0"/>
                </a:solidFill>
              </a:rPr>
              <a:t>, protocol),</a:t>
            </a:r>
            <a:r>
              <a:rPr lang="en-US" dirty="0" err="1">
                <a:solidFill>
                  <a:srgbClr val="0070C0"/>
                </a:solidFill>
              </a:rPr>
              <a:t>nrow</a:t>
            </a:r>
            <a:r>
              <a:rPr lang="en-US" dirty="0">
                <a:solidFill>
                  <a:srgbClr val="0070C0"/>
                </a:solidFill>
              </a:rPr>
              <a:t>)</a:t>
            </a:r>
          </a:p>
          <a:p>
            <a:pPr marL="0" indent="0">
              <a:buNone/>
            </a:pPr>
            <a:r>
              <a:rPr lang="en-US" dirty="0" err="1">
                <a:solidFill>
                  <a:srgbClr val="0070C0"/>
                </a:solidFill>
              </a:rPr>
              <a:t>ggplot</a:t>
            </a:r>
            <a:r>
              <a:rPr lang="en-US" dirty="0">
                <a:solidFill>
                  <a:srgbClr val="0070C0"/>
                </a:solidFill>
              </a:rPr>
              <a:t>(data=</a:t>
            </a:r>
            <a:r>
              <a:rPr lang="en-US" dirty="0" err="1">
                <a:solidFill>
                  <a:srgbClr val="0070C0"/>
                </a:solidFill>
              </a:rPr>
              <a:t>heatmap_port</a:t>
            </a:r>
            <a:r>
              <a:rPr lang="en-US" dirty="0">
                <a:solidFill>
                  <a:srgbClr val="0070C0"/>
                </a:solidFill>
              </a:rPr>
              <a:t>, </a:t>
            </a:r>
            <a:r>
              <a:rPr lang="en-US" dirty="0" err="1">
                <a:solidFill>
                  <a:srgbClr val="0070C0"/>
                </a:solidFill>
              </a:rPr>
              <a:t>aes</a:t>
            </a:r>
            <a:r>
              <a:rPr lang="en-US" dirty="0">
                <a:solidFill>
                  <a:srgbClr val="0070C0"/>
                </a:solidFill>
              </a:rPr>
              <a:t>(x=Protocol, y=</a:t>
            </a:r>
            <a:r>
              <a:rPr lang="en-US" dirty="0" err="1">
                <a:solidFill>
                  <a:srgbClr val="0070C0"/>
                </a:solidFill>
              </a:rPr>
              <a:t>SourceAdr</a:t>
            </a:r>
            <a:r>
              <a:rPr lang="en-US" dirty="0">
                <a:solidFill>
                  <a:srgbClr val="0070C0"/>
                </a:solidFill>
              </a:rPr>
              <a:t>)) + </a:t>
            </a:r>
            <a:r>
              <a:rPr lang="en-US" dirty="0" err="1">
                <a:solidFill>
                  <a:srgbClr val="0070C0"/>
                </a:solidFill>
              </a:rPr>
              <a:t>geom_point</a:t>
            </a:r>
            <a:r>
              <a:rPr lang="en-US" dirty="0">
                <a:solidFill>
                  <a:srgbClr val="0070C0"/>
                </a:solidFill>
              </a:rPr>
              <a:t>() + </a:t>
            </a:r>
            <a:r>
              <a:rPr lang="en-US" dirty="0" err="1">
                <a:solidFill>
                  <a:srgbClr val="0070C0"/>
                </a:solidFill>
              </a:rPr>
              <a:t>xlab</a:t>
            </a:r>
            <a:r>
              <a:rPr lang="en-US" dirty="0">
                <a:solidFill>
                  <a:srgbClr val="0070C0"/>
                </a:solidFill>
              </a:rPr>
              <a:t>('Protocol') + </a:t>
            </a:r>
            <a:r>
              <a:rPr lang="en-US" dirty="0" err="1">
                <a:solidFill>
                  <a:srgbClr val="0070C0"/>
                </a:solidFill>
              </a:rPr>
              <a:t>ylab</a:t>
            </a:r>
            <a:r>
              <a:rPr lang="en-US" dirty="0">
                <a:solidFill>
                  <a:srgbClr val="0070C0"/>
                </a:solidFill>
              </a:rPr>
              <a:t>('Source IP’)</a:t>
            </a:r>
          </a:p>
          <a:p>
            <a:pPr marL="0" indent="0">
              <a:buNone/>
            </a:pPr>
            <a:endParaRPr lang="en-US" dirty="0"/>
          </a:p>
          <a:p>
            <a:pPr marL="0" indent="0">
              <a:buNone/>
            </a:pPr>
            <a:r>
              <a:rPr lang="en-US" dirty="0">
                <a:solidFill>
                  <a:srgbClr val="0070C0"/>
                </a:solidFill>
              </a:rPr>
              <a:t># List selected devices per MAC address</a:t>
            </a:r>
          </a:p>
          <a:p>
            <a:pPr marL="0" indent="0">
              <a:buNone/>
            </a:pPr>
            <a:r>
              <a:rPr lang="en-US" dirty="0">
                <a:solidFill>
                  <a:srgbClr val="0070C0"/>
                </a:solidFill>
              </a:rPr>
              <a:t>selected = </a:t>
            </a:r>
            <a:r>
              <a:rPr lang="en-US" dirty="0" err="1">
                <a:solidFill>
                  <a:srgbClr val="0070C0"/>
                </a:solidFill>
              </a:rPr>
              <a:t>heatmap_data</a:t>
            </a:r>
            <a:r>
              <a:rPr lang="en-US" dirty="0">
                <a:solidFill>
                  <a:srgbClr val="0070C0"/>
                </a:solidFill>
              </a:rPr>
              <a:t>[</a:t>
            </a:r>
            <a:r>
              <a:rPr lang="en-US" dirty="0" err="1">
                <a:solidFill>
                  <a:srgbClr val="0070C0"/>
                </a:solidFill>
              </a:rPr>
              <a:t>heatmap_data$source.adr</a:t>
            </a:r>
            <a:r>
              <a:rPr lang="en-US" dirty="0">
                <a:solidFill>
                  <a:srgbClr val="0070C0"/>
                </a:solidFill>
              </a:rPr>
              <a:t> == "74:da:38:80:79:fc" | </a:t>
            </a:r>
            <a:r>
              <a:rPr lang="en-US" dirty="0" err="1">
                <a:solidFill>
                  <a:srgbClr val="0070C0"/>
                </a:solidFill>
              </a:rPr>
              <a:t>heatmap_data$source.adr</a:t>
            </a:r>
            <a:r>
              <a:rPr lang="en-US" dirty="0">
                <a:solidFill>
                  <a:srgbClr val="0070C0"/>
                </a:solidFill>
              </a:rPr>
              <a:t> == "74:da:38:80:7a:08"  | </a:t>
            </a:r>
            <a:r>
              <a:rPr lang="en-US" dirty="0" err="1">
                <a:solidFill>
                  <a:srgbClr val="0070C0"/>
                </a:solidFill>
              </a:rPr>
              <a:t>heatmap_data$source.adr</a:t>
            </a:r>
            <a:r>
              <a:rPr lang="en-US" dirty="0">
                <a:solidFill>
                  <a:srgbClr val="0070C0"/>
                </a:solidFill>
              </a:rPr>
              <a:t> == "'b0:c5:54:1c:71:85" | </a:t>
            </a:r>
            <a:r>
              <a:rPr lang="en-US" dirty="0" err="1">
                <a:solidFill>
                  <a:srgbClr val="0070C0"/>
                </a:solidFill>
              </a:rPr>
              <a:t>heatmap_data$source.adr</a:t>
            </a:r>
            <a:r>
              <a:rPr lang="en-US" dirty="0">
                <a:solidFill>
                  <a:srgbClr val="0070C0"/>
                </a:solidFill>
              </a:rPr>
              <a:t> == "b0:c5:54:25:5b:0e" | </a:t>
            </a:r>
            <a:r>
              <a:rPr lang="en-US" dirty="0" err="1">
                <a:solidFill>
                  <a:srgbClr val="0070C0"/>
                </a:solidFill>
              </a:rPr>
              <a:t>heatmap_data$source.adr</a:t>
            </a:r>
            <a:r>
              <a:rPr lang="en-US" dirty="0">
                <a:solidFill>
                  <a:srgbClr val="0070C0"/>
                </a:solidFill>
              </a:rPr>
              <a:t> == "5c:cf:7f:07:ae:fb" | </a:t>
            </a:r>
            <a:r>
              <a:rPr lang="en-US" dirty="0" err="1">
                <a:solidFill>
                  <a:srgbClr val="0070C0"/>
                </a:solidFill>
              </a:rPr>
              <a:t>heatmap_data$source.adr</a:t>
            </a:r>
            <a:r>
              <a:rPr lang="en-US" dirty="0">
                <a:solidFill>
                  <a:srgbClr val="0070C0"/>
                </a:solidFill>
              </a:rPr>
              <a:t> == "5c:cf:7f:06:d9:02", ] </a:t>
            </a:r>
          </a:p>
          <a:p>
            <a:pPr marL="0" indent="0">
              <a:buNone/>
            </a:pPr>
            <a:r>
              <a:rPr lang="en-US" dirty="0" err="1">
                <a:solidFill>
                  <a:srgbClr val="0070C0"/>
                </a:solidFill>
              </a:rPr>
              <a:t>heatmap_port</a:t>
            </a:r>
            <a:r>
              <a:rPr lang="en-US" dirty="0">
                <a:solidFill>
                  <a:srgbClr val="0070C0"/>
                </a:solidFill>
              </a:rPr>
              <a:t> = </a:t>
            </a:r>
            <a:r>
              <a:rPr lang="en-US" dirty="0" err="1">
                <a:solidFill>
                  <a:srgbClr val="0070C0"/>
                </a:solidFill>
              </a:rPr>
              <a:t>ddply</a:t>
            </a:r>
            <a:r>
              <a:rPr lang="en-US" dirty="0">
                <a:solidFill>
                  <a:srgbClr val="0070C0"/>
                </a:solidFill>
              </a:rPr>
              <a:t>(selected,.(</a:t>
            </a:r>
            <a:r>
              <a:rPr lang="en-US" dirty="0" err="1">
                <a:solidFill>
                  <a:srgbClr val="0070C0"/>
                </a:solidFill>
              </a:rPr>
              <a:t>Source.adr</a:t>
            </a:r>
            <a:r>
              <a:rPr lang="en-US" dirty="0">
                <a:solidFill>
                  <a:srgbClr val="0070C0"/>
                </a:solidFill>
              </a:rPr>
              <a:t>, </a:t>
            </a:r>
            <a:r>
              <a:rPr lang="en-US" dirty="0" err="1">
                <a:solidFill>
                  <a:srgbClr val="0070C0"/>
                </a:solidFill>
              </a:rPr>
              <a:t>App.protocol</a:t>
            </a:r>
            <a:r>
              <a:rPr lang="en-US" dirty="0">
                <a:solidFill>
                  <a:srgbClr val="0070C0"/>
                </a:solidFill>
              </a:rPr>
              <a:t>),</a:t>
            </a:r>
            <a:r>
              <a:rPr lang="en-US" dirty="0" err="1">
                <a:solidFill>
                  <a:srgbClr val="0070C0"/>
                </a:solidFill>
              </a:rPr>
              <a:t>nrow</a:t>
            </a:r>
            <a:r>
              <a:rPr lang="en-US" dirty="0">
                <a:solidFill>
                  <a:srgbClr val="0070C0"/>
                </a:solidFill>
              </a:rPr>
              <a:t>)</a:t>
            </a:r>
          </a:p>
          <a:p>
            <a:pPr marL="0" indent="0">
              <a:buNone/>
            </a:pPr>
            <a:r>
              <a:rPr lang="en-US" dirty="0">
                <a:solidFill>
                  <a:srgbClr val="0070C0"/>
                </a:solidFill>
              </a:rPr>
              <a:t>names(</a:t>
            </a:r>
            <a:r>
              <a:rPr lang="en-US" dirty="0" err="1">
                <a:solidFill>
                  <a:srgbClr val="0070C0"/>
                </a:solidFill>
              </a:rPr>
              <a:t>heatmap_port</a:t>
            </a:r>
            <a:r>
              <a:rPr lang="en-US" dirty="0">
                <a:solidFill>
                  <a:srgbClr val="0070C0"/>
                </a:solidFill>
              </a:rPr>
              <a:t>) &lt;- c('</a:t>
            </a:r>
            <a:r>
              <a:rPr lang="en-US" dirty="0" err="1">
                <a:solidFill>
                  <a:srgbClr val="0070C0"/>
                </a:solidFill>
              </a:rPr>
              <a:t>SourceAdr</a:t>
            </a:r>
            <a:r>
              <a:rPr lang="en-US" dirty="0">
                <a:solidFill>
                  <a:srgbClr val="0070C0"/>
                </a:solidFill>
              </a:rPr>
              <a:t>', 'Protocol', 'Freq’)</a:t>
            </a:r>
          </a:p>
          <a:p>
            <a:pPr marL="0" indent="0">
              <a:buNone/>
            </a:pPr>
            <a:r>
              <a:rPr lang="en-US" dirty="0" err="1">
                <a:solidFill>
                  <a:srgbClr val="0070C0"/>
                </a:solidFill>
              </a:rPr>
              <a:t>ggplot</a:t>
            </a:r>
            <a:r>
              <a:rPr lang="en-US" dirty="0">
                <a:solidFill>
                  <a:srgbClr val="0070C0"/>
                </a:solidFill>
              </a:rPr>
              <a:t>(data=</a:t>
            </a:r>
            <a:r>
              <a:rPr lang="en-US" dirty="0" err="1">
                <a:solidFill>
                  <a:srgbClr val="0070C0"/>
                </a:solidFill>
              </a:rPr>
              <a:t>heatmap_port</a:t>
            </a:r>
            <a:r>
              <a:rPr lang="en-US" dirty="0">
                <a:solidFill>
                  <a:srgbClr val="0070C0"/>
                </a:solidFill>
              </a:rPr>
              <a:t>, </a:t>
            </a:r>
            <a:r>
              <a:rPr lang="en-US" dirty="0" err="1">
                <a:solidFill>
                  <a:srgbClr val="0070C0"/>
                </a:solidFill>
              </a:rPr>
              <a:t>aes</a:t>
            </a:r>
            <a:r>
              <a:rPr lang="en-US" dirty="0">
                <a:solidFill>
                  <a:srgbClr val="0070C0"/>
                </a:solidFill>
              </a:rPr>
              <a:t>(x=Protocol, y=</a:t>
            </a:r>
            <a:r>
              <a:rPr lang="en-US" dirty="0" err="1">
                <a:solidFill>
                  <a:srgbClr val="0070C0"/>
                </a:solidFill>
              </a:rPr>
              <a:t>SourceAdr</a:t>
            </a:r>
            <a:r>
              <a:rPr lang="en-US" dirty="0">
                <a:solidFill>
                  <a:srgbClr val="0070C0"/>
                </a:solidFill>
              </a:rPr>
              <a:t>)) + </a:t>
            </a:r>
            <a:r>
              <a:rPr lang="en-US" dirty="0" err="1">
                <a:solidFill>
                  <a:srgbClr val="0070C0"/>
                </a:solidFill>
              </a:rPr>
              <a:t>geom_point</a:t>
            </a:r>
            <a:r>
              <a:rPr lang="en-US" dirty="0">
                <a:solidFill>
                  <a:srgbClr val="0070C0"/>
                </a:solidFill>
              </a:rPr>
              <a:t>() + </a:t>
            </a:r>
            <a:r>
              <a:rPr lang="en-US" dirty="0" err="1">
                <a:solidFill>
                  <a:srgbClr val="0070C0"/>
                </a:solidFill>
              </a:rPr>
              <a:t>xlab</a:t>
            </a:r>
            <a:r>
              <a:rPr lang="en-US" dirty="0">
                <a:solidFill>
                  <a:srgbClr val="0070C0"/>
                </a:solidFill>
              </a:rPr>
              <a:t>('Protocol') + </a:t>
            </a:r>
            <a:r>
              <a:rPr lang="en-US" dirty="0" err="1">
                <a:solidFill>
                  <a:srgbClr val="0070C0"/>
                </a:solidFill>
              </a:rPr>
              <a:t>ylab</a:t>
            </a:r>
            <a:r>
              <a:rPr lang="en-US" dirty="0">
                <a:solidFill>
                  <a:srgbClr val="0070C0"/>
                </a:solidFill>
              </a:rPr>
              <a:t>('Source IP') </a:t>
            </a:r>
          </a:p>
          <a:p>
            <a:pPr marL="0" indent="0">
              <a:buNone/>
            </a:pPr>
            <a:endParaRPr lang="en-US" dirty="0"/>
          </a:p>
        </p:txBody>
      </p:sp>
      <p:pic>
        <p:nvPicPr>
          <p:cNvPr id="5" name="Picture 4">
            <a:extLst>
              <a:ext uri="{FF2B5EF4-FFF2-40B4-BE49-F238E27FC236}">
                <a16:creationId xmlns:a16="http://schemas.microsoft.com/office/drawing/2014/main" id="{29741892-77AE-9C4A-908E-322758AEFA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02621" y="452846"/>
            <a:ext cx="4352471" cy="3466221"/>
          </a:xfrm>
          <a:prstGeom prst="rect">
            <a:avLst/>
          </a:prstGeom>
        </p:spPr>
      </p:pic>
      <p:sp>
        <p:nvSpPr>
          <p:cNvPr id="6" name="TextBox 5">
            <a:extLst>
              <a:ext uri="{FF2B5EF4-FFF2-40B4-BE49-F238E27FC236}">
                <a16:creationId xmlns:a16="http://schemas.microsoft.com/office/drawing/2014/main" id="{01F0309C-27A8-2543-A624-EE4C966A167A}"/>
              </a:ext>
            </a:extLst>
          </p:cNvPr>
          <p:cNvSpPr txBox="1"/>
          <p:nvPr/>
        </p:nvSpPr>
        <p:spPr>
          <a:xfrm>
            <a:off x="10287311" y="217714"/>
            <a:ext cx="1986441" cy="276999"/>
          </a:xfrm>
          <a:prstGeom prst="rect">
            <a:avLst/>
          </a:prstGeom>
          <a:noFill/>
        </p:spPr>
        <p:txBody>
          <a:bodyPr wrap="none" rtlCol="0">
            <a:spAutoFit/>
          </a:bodyPr>
          <a:lstStyle/>
          <a:p>
            <a:r>
              <a:rPr lang="en-US" sz="1200" b="1" dirty="0"/>
              <a:t>Scatter plot visualization</a:t>
            </a:r>
          </a:p>
        </p:txBody>
      </p:sp>
      <p:pic>
        <p:nvPicPr>
          <p:cNvPr id="7" name="Picture 6">
            <a:extLst>
              <a:ext uri="{FF2B5EF4-FFF2-40B4-BE49-F238E27FC236}">
                <a16:creationId xmlns:a16="http://schemas.microsoft.com/office/drawing/2014/main" id="{48A2FD17-820E-B745-AA55-4C4E5F8617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73042" y="4437089"/>
            <a:ext cx="2918958" cy="2324600"/>
          </a:xfrm>
          <a:prstGeom prst="rect">
            <a:avLst/>
          </a:prstGeom>
        </p:spPr>
      </p:pic>
      <p:pic>
        <p:nvPicPr>
          <p:cNvPr id="4" name="Picture 3">
            <a:extLst>
              <a:ext uri="{FF2B5EF4-FFF2-40B4-BE49-F238E27FC236}">
                <a16:creationId xmlns:a16="http://schemas.microsoft.com/office/drawing/2014/main" id="{16E758AA-0AF9-614F-B9A2-3AB4CDBE84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86489" y="4495871"/>
            <a:ext cx="2899441" cy="2207035"/>
          </a:xfrm>
          <a:prstGeom prst="rect">
            <a:avLst/>
          </a:prstGeom>
        </p:spPr>
      </p:pic>
      <p:sp>
        <p:nvSpPr>
          <p:cNvPr id="8" name="TextBox 7">
            <a:extLst>
              <a:ext uri="{FF2B5EF4-FFF2-40B4-BE49-F238E27FC236}">
                <a16:creationId xmlns:a16="http://schemas.microsoft.com/office/drawing/2014/main" id="{E9F9DAF0-5194-5145-87B0-24922E15FA25}"/>
              </a:ext>
            </a:extLst>
          </p:cNvPr>
          <p:cNvSpPr txBox="1"/>
          <p:nvPr/>
        </p:nvSpPr>
        <p:spPr>
          <a:xfrm>
            <a:off x="6547751" y="4464667"/>
            <a:ext cx="917239" cy="276999"/>
          </a:xfrm>
          <a:prstGeom prst="rect">
            <a:avLst/>
          </a:prstGeom>
          <a:noFill/>
        </p:spPr>
        <p:txBody>
          <a:bodyPr wrap="none" rtlCol="0">
            <a:spAutoFit/>
          </a:bodyPr>
          <a:lstStyle/>
          <a:p>
            <a:r>
              <a:rPr lang="en-US" sz="1200" dirty="0">
                <a:solidFill>
                  <a:schemeClr val="tx1">
                    <a:lumMod val="75000"/>
                    <a:lumOff val="25000"/>
                  </a:schemeClr>
                </a:solidFill>
              </a:rPr>
              <a:t>D-</a:t>
            </a:r>
            <a:r>
              <a:rPr lang="en-US" sz="1200" dirty="0" err="1">
                <a:solidFill>
                  <a:schemeClr val="tx1">
                    <a:lumMod val="75000"/>
                    <a:lumOff val="25000"/>
                  </a:schemeClr>
                </a:solidFill>
              </a:rPr>
              <a:t>LinkCam</a:t>
            </a:r>
            <a:endParaRPr lang="en-US" sz="1200" dirty="0">
              <a:solidFill>
                <a:schemeClr val="tx1">
                  <a:lumMod val="75000"/>
                  <a:lumOff val="25000"/>
                </a:schemeClr>
              </a:solidFill>
            </a:endParaRPr>
          </a:p>
        </p:txBody>
      </p:sp>
      <p:sp>
        <p:nvSpPr>
          <p:cNvPr id="9" name="TextBox 8">
            <a:extLst>
              <a:ext uri="{FF2B5EF4-FFF2-40B4-BE49-F238E27FC236}">
                <a16:creationId xmlns:a16="http://schemas.microsoft.com/office/drawing/2014/main" id="{5B40E8F2-66BB-3542-A2F4-75F74C75091E}"/>
              </a:ext>
            </a:extLst>
          </p:cNvPr>
          <p:cNvSpPr txBox="1"/>
          <p:nvPr/>
        </p:nvSpPr>
        <p:spPr>
          <a:xfrm>
            <a:off x="6547751" y="4800449"/>
            <a:ext cx="979755" cy="276999"/>
          </a:xfrm>
          <a:prstGeom prst="rect">
            <a:avLst/>
          </a:prstGeom>
          <a:noFill/>
        </p:spPr>
        <p:txBody>
          <a:bodyPr wrap="none" rtlCol="0">
            <a:spAutoFit/>
          </a:bodyPr>
          <a:lstStyle/>
          <a:p>
            <a:r>
              <a:rPr lang="en-US" sz="1200" dirty="0" err="1">
                <a:solidFill>
                  <a:schemeClr val="tx1">
                    <a:lumMod val="75000"/>
                    <a:lumOff val="25000"/>
                  </a:schemeClr>
                </a:solidFill>
              </a:rPr>
              <a:t>EdimaxCam</a:t>
            </a:r>
            <a:endParaRPr lang="en-US" sz="1200" dirty="0">
              <a:solidFill>
                <a:schemeClr val="tx1">
                  <a:lumMod val="75000"/>
                  <a:lumOff val="25000"/>
                </a:schemeClr>
              </a:solidFill>
            </a:endParaRPr>
          </a:p>
        </p:txBody>
      </p:sp>
      <p:sp>
        <p:nvSpPr>
          <p:cNvPr id="10" name="TextBox 9">
            <a:extLst>
              <a:ext uri="{FF2B5EF4-FFF2-40B4-BE49-F238E27FC236}">
                <a16:creationId xmlns:a16="http://schemas.microsoft.com/office/drawing/2014/main" id="{A9906BC3-E4B3-2C4B-8401-81797516F0A3}"/>
              </a:ext>
            </a:extLst>
          </p:cNvPr>
          <p:cNvSpPr txBox="1"/>
          <p:nvPr/>
        </p:nvSpPr>
        <p:spPr>
          <a:xfrm>
            <a:off x="6547751" y="5554539"/>
            <a:ext cx="1104790" cy="261610"/>
          </a:xfrm>
          <a:prstGeom prst="rect">
            <a:avLst/>
          </a:prstGeom>
          <a:noFill/>
        </p:spPr>
        <p:txBody>
          <a:bodyPr wrap="none" rtlCol="0">
            <a:spAutoFit/>
          </a:bodyPr>
          <a:lstStyle/>
          <a:p>
            <a:r>
              <a:rPr lang="en-US" sz="1100" dirty="0" err="1">
                <a:solidFill>
                  <a:schemeClr val="tx1">
                    <a:lumMod val="75000"/>
                    <a:lumOff val="25000"/>
                  </a:schemeClr>
                </a:solidFill>
              </a:rPr>
              <a:t>SmarterCoffee</a:t>
            </a:r>
            <a:endParaRPr lang="en-US" sz="1100" dirty="0">
              <a:solidFill>
                <a:schemeClr val="tx1">
                  <a:lumMod val="75000"/>
                  <a:lumOff val="25000"/>
                </a:schemeClr>
              </a:solidFill>
            </a:endParaRPr>
          </a:p>
        </p:txBody>
      </p:sp>
      <p:sp>
        <p:nvSpPr>
          <p:cNvPr id="11" name="TextBox 10">
            <a:extLst>
              <a:ext uri="{FF2B5EF4-FFF2-40B4-BE49-F238E27FC236}">
                <a16:creationId xmlns:a16="http://schemas.microsoft.com/office/drawing/2014/main" id="{C5BF8F59-314D-0342-B61D-D9DA48D17797}"/>
              </a:ext>
            </a:extLst>
          </p:cNvPr>
          <p:cNvSpPr txBox="1"/>
          <p:nvPr/>
        </p:nvSpPr>
        <p:spPr>
          <a:xfrm>
            <a:off x="6547751" y="5898313"/>
            <a:ext cx="724878" cy="276999"/>
          </a:xfrm>
          <a:prstGeom prst="rect">
            <a:avLst/>
          </a:prstGeom>
          <a:noFill/>
        </p:spPr>
        <p:txBody>
          <a:bodyPr wrap="none" rtlCol="0">
            <a:spAutoFit/>
          </a:bodyPr>
          <a:lstStyle/>
          <a:p>
            <a:r>
              <a:rPr lang="en-US" sz="1200" dirty="0">
                <a:solidFill>
                  <a:schemeClr val="tx1">
                    <a:lumMod val="75000"/>
                    <a:lumOff val="25000"/>
                  </a:schemeClr>
                </a:solidFill>
              </a:rPr>
              <a:t>iKettle2</a:t>
            </a:r>
          </a:p>
        </p:txBody>
      </p:sp>
      <p:sp>
        <p:nvSpPr>
          <p:cNvPr id="12" name="TextBox 11">
            <a:extLst>
              <a:ext uri="{FF2B5EF4-FFF2-40B4-BE49-F238E27FC236}">
                <a16:creationId xmlns:a16="http://schemas.microsoft.com/office/drawing/2014/main" id="{B278EDEE-72D5-5840-AD57-8F1B9465EB86}"/>
              </a:ext>
            </a:extLst>
          </p:cNvPr>
          <p:cNvSpPr txBox="1"/>
          <p:nvPr/>
        </p:nvSpPr>
        <p:spPr>
          <a:xfrm>
            <a:off x="6547751" y="5182981"/>
            <a:ext cx="979755" cy="276999"/>
          </a:xfrm>
          <a:prstGeom prst="rect">
            <a:avLst/>
          </a:prstGeom>
          <a:noFill/>
        </p:spPr>
        <p:txBody>
          <a:bodyPr wrap="none" rtlCol="0">
            <a:spAutoFit/>
          </a:bodyPr>
          <a:lstStyle/>
          <a:p>
            <a:r>
              <a:rPr lang="en-US" sz="1200" dirty="0" err="1">
                <a:solidFill>
                  <a:schemeClr val="tx1">
                    <a:lumMod val="75000"/>
                    <a:lumOff val="25000"/>
                  </a:schemeClr>
                </a:solidFill>
              </a:rPr>
              <a:t>EdimaxCam</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3286860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4963-55A7-1B4B-B7F5-6AAFEBC04F39}"/>
              </a:ext>
            </a:extLst>
          </p:cNvPr>
          <p:cNvSpPr>
            <a:spLocks noGrp="1"/>
          </p:cNvSpPr>
          <p:nvPr>
            <p:ph type="title"/>
          </p:nvPr>
        </p:nvSpPr>
        <p:spPr>
          <a:xfrm>
            <a:off x="677334" y="139206"/>
            <a:ext cx="8596668" cy="844467"/>
          </a:xfrm>
        </p:spPr>
        <p:txBody>
          <a:bodyPr/>
          <a:lstStyle/>
          <a:p>
            <a:r>
              <a:rPr lang="en-US" b="1" dirty="0">
                <a:solidFill>
                  <a:srgbClr val="92D050"/>
                </a:solidFill>
              </a:rPr>
              <a:t>Understanding the data (3/3)</a:t>
            </a:r>
          </a:p>
        </p:txBody>
      </p:sp>
      <p:sp>
        <p:nvSpPr>
          <p:cNvPr id="3" name="Content Placeholder 2">
            <a:extLst>
              <a:ext uri="{FF2B5EF4-FFF2-40B4-BE49-F238E27FC236}">
                <a16:creationId xmlns:a16="http://schemas.microsoft.com/office/drawing/2014/main" id="{D398B0CE-314F-4C45-9E31-B15938C00637}"/>
              </a:ext>
            </a:extLst>
          </p:cNvPr>
          <p:cNvSpPr>
            <a:spLocks noGrp="1"/>
          </p:cNvSpPr>
          <p:nvPr>
            <p:ph idx="1"/>
          </p:nvPr>
        </p:nvSpPr>
        <p:spPr>
          <a:xfrm>
            <a:off x="559767" y="1210636"/>
            <a:ext cx="4776983" cy="1477146"/>
          </a:xfrm>
        </p:spPr>
        <p:txBody>
          <a:bodyPr>
            <a:noAutofit/>
          </a:bodyPr>
          <a:lstStyle/>
          <a:p>
            <a:r>
              <a:rPr lang="en-US" sz="2000" dirty="0"/>
              <a:t>IAT – Inter Arrival Time</a:t>
            </a:r>
          </a:p>
          <a:p>
            <a:pPr lvl="1">
              <a:buFont typeface="Wingdings" pitchFamily="2" charset="2"/>
              <a:buChar char="q"/>
            </a:pPr>
            <a:r>
              <a:rPr lang="en-US" sz="2000" dirty="0"/>
              <a:t>The time between the “start” of two events. </a:t>
            </a:r>
          </a:p>
          <a:p>
            <a:pPr lvl="1">
              <a:buFont typeface="Wingdings" pitchFamily="2" charset="2"/>
              <a:buChar char="q"/>
            </a:pPr>
            <a:r>
              <a:rPr lang="en-US" sz="2000" dirty="0"/>
              <a:t>In network context the time between arrival time of two packages.</a:t>
            </a:r>
          </a:p>
          <a:p>
            <a:pPr marL="457200" lvl="1" indent="0">
              <a:buNone/>
            </a:pPr>
            <a:endParaRPr lang="en-US" sz="2000" dirty="0"/>
          </a:p>
          <a:p>
            <a:pPr lvl="1">
              <a:buFont typeface="Wingdings" pitchFamily="2" charset="2"/>
              <a:buChar char="q"/>
            </a:pPr>
            <a:endParaRPr lang="en-US" sz="2000" dirty="0"/>
          </a:p>
          <a:p>
            <a:pPr marL="457200" lvl="1" indent="0">
              <a:buNone/>
            </a:pPr>
            <a:endParaRPr lang="en-US" sz="2000" dirty="0"/>
          </a:p>
        </p:txBody>
      </p:sp>
      <p:pic>
        <p:nvPicPr>
          <p:cNvPr id="8" name="Picture 7">
            <a:extLst>
              <a:ext uri="{FF2B5EF4-FFF2-40B4-BE49-F238E27FC236}">
                <a16:creationId xmlns:a16="http://schemas.microsoft.com/office/drawing/2014/main" id="{499FA848-4583-3D46-8CA2-7D4648D9F5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132" y="3751061"/>
            <a:ext cx="5230781" cy="2899121"/>
          </a:xfrm>
          <a:prstGeom prst="rect">
            <a:avLst/>
          </a:prstGeom>
        </p:spPr>
      </p:pic>
      <p:sp>
        <p:nvSpPr>
          <p:cNvPr id="9" name="Rectangle 8">
            <a:extLst>
              <a:ext uri="{FF2B5EF4-FFF2-40B4-BE49-F238E27FC236}">
                <a16:creationId xmlns:a16="http://schemas.microsoft.com/office/drawing/2014/main" id="{82478540-580E-B04E-A673-CA57626B8AB4}"/>
              </a:ext>
            </a:extLst>
          </p:cNvPr>
          <p:cNvSpPr/>
          <p:nvPr/>
        </p:nvSpPr>
        <p:spPr>
          <a:xfrm>
            <a:off x="6008869" y="1202072"/>
            <a:ext cx="6030731" cy="4524315"/>
          </a:xfrm>
          <a:prstGeom prst="rect">
            <a:avLst/>
          </a:prstGeom>
        </p:spPr>
        <p:txBody>
          <a:bodyPr wrap="square">
            <a:spAutoFit/>
          </a:bodyPr>
          <a:lstStyle/>
          <a:p>
            <a:r>
              <a:rPr lang="en-US" sz="1600" dirty="0">
                <a:solidFill>
                  <a:srgbClr val="0070C0"/>
                </a:solidFill>
              </a:rPr>
              <a:t>previous = 0</a:t>
            </a:r>
          </a:p>
          <a:p>
            <a:r>
              <a:rPr lang="en-US" sz="1600" dirty="0" err="1">
                <a:solidFill>
                  <a:srgbClr val="0070C0"/>
                </a:solidFill>
              </a:rPr>
              <a:t>IA_times</a:t>
            </a:r>
            <a:r>
              <a:rPr lang="en-US" sz="1600" dirty="0">
                <a:solidFill>
                  <a:srgbClr val="0070C0"/>
                </a:solidFill>
              </a:rPr>
              <a:t> = c()</a:t>
            </a:r>
          </a:p>
          <a:p>
            <a:r>
              <a:rPr lang="en-US" sz="1600" dirty="0">
                <a:solidFill>
                  <a:srgbClr val="0070C0"/>
                </a:solidFill>
              </a:rPr>
              <a:t>j = 0</a:t>
            </a:r>
          </a:p>
          <a:p>
            <a:r>
              <a:rPr lang="en-US" sz="1600" dirty="0">
                <a:solidFill>
                  <a:srgbClr val="0070C0"/>
                </a:solidFill>
              </a:rPr>
              <a:t>for (</a:t>
            </a:r>
            <a:r>
              <a:rPr lang="en-US" sz="1600" dirty="0" err="1">
                <a:solidFill>
                  <a:srgbClr val="0070C0"/>
                </a:solidFill>
              </a:rPr>
              <a:t>i</a:t>
            </a:r>
            <a:r>
              <a:rPr lang="en-US" sz="1600" dirty="0">
                <a:solidFill>
                  <a:srgbClr val="0070C0"/>
                </a:solidFill>
              </a:rPr>
              <a:t> in 1:dim(data)[1]) {</a:t>
            </a:r>
          </a:p>
          <a:p>
            <a:r>
              <a:rPr lang="en-US" sz="1600" dirty="0">
                <a:solidFill>
                  <a:srgbClr val="0070C0"/>
                </a:solidFill>
              </a:rPr>
              <a:t>  if (previous == 0) {</a:t>
            </a:r>
          </a:p>
          <a:p>
            <a:r>
              <a:rPr lang="en-US" sz="1600" dirty="0">
                <a:solidFill>
                  <a:srgbClr val="0070C0"/>
                </a:solidFill>
              </a:rPr>
              <a:t>    previous = data[i,4]</a:t>
            </a:r>
          </a:p>
          <a:p>
            <a:r>
              <a:rPr lang="en-US" sz="1600" dirty="0">
                <a:solidFill>
                  <a:srgbClr val="0070C0"/>
                </a:solidFill>
              </a:rPr>
              <a:t>  } else {</a:t>
            </a:r>
          </a:p>
          <a:p>
            <a:r>
              <a:rPr lang="en-US" sz="1600" dirty="0">
                <a:solidFill>
                  <a:srgbClr val="0070C0"/>
                </a:solidFill>
              </a:rPr>
              <a:t>    j = j + 1</a:t>
            </a:r>
          </a:p>
          <a:p>
            <a:r>
              <a:rPr lang="en-US" sz="1600" dirty="0">
                <a:solidFill>
                  <a:srgbClr val="0070C0"/>
                </a:solidFill>
              </a:rPr>
              <a:t>    </a:t>
            </a:r>
            <a:r>
              <a:rPr lang="en-US" sz="1600" dirty="0" err="1">
                <a:solidFill>
                  <a:srgbClr val="0070C0"/>
                </a:solidFill>
              </a:rPr>
              <a:t>IA_times</a:t>
            </a:r>
            <a:r>
              <a:rPr lang="en-US" sz="1600" dirty="0">
                <a:solidFill>
                  <a:srgbClr val="0070C0"/>
                </a:solidFill>
              </a:rPr>
              <a:t>[j] = data[i,4] - previous</a:t>
            </a:r>
          </a:p>
          <a:p>
            <a:r>
              <a:rPr lang="en-US" sz="1600" dirty="0">
                <a:solidFill>
                  <a:srgbClr val="0070C0"/>
                </a:solidFill>
              </a:rPr>
              <a:t>    previous = data[i,4]</a:t>
            </a:r>
          </a:p>
          <a:p>
            <a:r>
              <a:rPr lang="en-US" sz="1600" dirty="0">
                <a:solidFill>
                  <a:srgbClr val="0070C0"/>
                </a:solidFill>
              </a:rPr>
              <a:t>  }</a:t>
            </a:r>
          </a:p>
          <a:p>
            <a:r>
              <a:rPr lang="en-US" sz="1600" dirty="0">
                <a:solidFill>
                  <a:srgbClr val="0070C0"/>
                </a:solidFill>
              </a:rPr>
              <a:t>}</a:t>
            </a:r>
          </a:p>
          <a:p>
            <a:r>
              <a:rPr lang="en-US" sz="1600" dirty="0" err="1">
                <a:solidFill>
                  <a:srgbClr val="0070C0"/>
                </a:solidFill>
              </a:rPr>
              <a:t>IAT_times</a:t>
            </a:r>
            <a:r>
              <a:rPr lang="en-US" sz="1600" dirty="0">
                <a:solidFill>
                  <a:srgbClr val="0070C0"/>
                </a:solidFill>
              </a:rPr>
              <a:t> &lt;- </a:t>
            </a:r>
            <a:r>
              <a:rPr lang="en-US" sz="1600" dirty="0" err="1">
                <a:solidFill>
                  <a:srgbClr val="0070C0"/>
                </a:solidFill>
              </a:rPr>
              <a:t>as.data.frame</a:t>
            </a:r>
            <a:r>
              <a:rPr lang="en-US" sz="1600" dirty="0">
                <a:solidFill>
                  <a:srgbClr val="0070C0"/>
                </a:solidFill>
              </a:rPr>
              <a:t>(</a:t>
            </a:r>
            <a:r>
              <a:rPr lang="en-US" sz="1600" dirty="0" err="1">
                <a:solidFill>
                  <a:srgbClr val="0070C0"/>
                </a:solidFill>
              </a:rPr>
              <a:t>IA_times</a:t>
            </a:r>
            <a:r>
              <a:rPr lang="en-US" sz="1600" dirty="0">
                <a:solidFill>
                  <a:srgbClr val="0070C0"/>
                </a:solidFill>
              </a:rPr>
              <a:t>)</a:t>
            </a:r>
          </a:p>
          <a:p>
            <a:endParaRPr lang="en-US" sz="1600" dirty="0">
              <a:solidFill>
                <a:srgbClr val="0070C0"/>
              </a:solidFill>
            </a:endParaRPr>
          </a:p>
          <a:p>
            <a:r>
              <a:rPr lang="en-US" sz="1600" dirty="0" err="1">
                <a:solidFill>
                  <a:srgbClr val="0070C0"/>
                </a:solidFill>
              </a:rPr>
              <a:t>ggplot</a:t>
            </a:r>
            <a:r>
              <a:rPr lang="en-US" sz="1600" dirty="0">
                <a:solidFill>
                  <a:srgbClr val="0070C0"/>
                </a:solidFill>
              </a:rPr>
              <a:t>(</a:t>
            </a:r>
            <a:r>
              <a:rPr lang="en-US" sz="1600" dirty="0" err="1">
                <a:solidFill>
                  <a:srgbClr val="0070C0"/>
                </a:solidFill>
              </a:rPr>
              <a:t>IAT_times</a:t>
            </a:r>
            <a:r>
              <a:rPr lang="en-US" sz="1600" dirty="0">
                <a:solidFill>
                  <a:srgbClr val="0070C0"/>
                </a:solidFill>
              </a:rPr>
              <a:t>, </a:t>
            </a:r>
            <a:r>
              <a:rPr lang="en-US" sz="1600" dirty="0" err="1">
                <a:solidFill>
                  <a:srgbClr val="0070C0"/>
                </a:solidFill>
              </a:rPr>
              <a:t>aes</a:t>
            </a:r>
            <a:r>
              <a:rPr lang="en-US" sz="1600" dirty="0">
                <a:solidFill>
                  <a:srgbClr val="0070C0"/>
                </a:solidFill>
              </a:rPr>
              <a:t>(x=</a:t>
            </a:r>
            <a:r>
              <a:rPr lang="en-US" sz="1600" dirty="0" err="1">
                <a:solidFill>
                  <a:srgbClr val="0070C0"/>
                </a:solidFill>
              </a:rPr>
              <a:t>IAT_times$c</a:t>
            </a:r>
            <a:r>
              <a:rPr lang="en-US" sz="1600" dirty="0">
                <a:solidFill>
                  <a:srgbClr val="0070C0"/>
                </a:solidFill>
              </a:rPr>
              <a:t>, y=</a:t>
            </a:r>
            <a:r>
              <a:rPr lang="en-US" sz="1600" dirty="0" err="1">
                <a:solidFill>
                  <a:srgbClr val="0070C0"/>
                </a:solidFill>
              </a:rPr>
              <a:t>IAT_times$IA_times</a:t>
            </a:r>
            <a:r>
              <a:rPr lang="en-US" sz="1600" dirty="0">
                <a:solidFill>
                  <a:srgbClr val="0070C0"/>
                </a:solidFill>
              </a:rPr>
              <a:t>)) + </a:t>
            </a:r>
          </a:p>
          <a:p>
            <a:r>
              <a:rPr lang="en-US" sz="1600" dirty="0" err="1">
                <a:solidFill>
                  <a:srgbClr val="0070C0"/>
                </a:solidFill>
              </a:rPr>
              <a:t>geom_line</a:t>
            </a:r>
            <a:r>
              <a:rPr lang="en-US" sz="1600" dirty="0">
                <a:solidFill>
                  <a:srgbClr val="0070C0"/>
                </a:solidFill>
              </a:rPr>
              <a:t>(color='</a:t>
            </a:r>
            <a:r>
              <a:rPr lang="en-US" sz="1600" dirty="0" err="1">
                <a:solidFill>
                  <a:srgbClr val="0070C0"/>
                </a:solidFill>
              </a:rPr>
              <a:t>steelblue</a:t>
            </a:r>
            <a:r>
              <a:rPr lang="en-US" sz="1600" dirty="0">
                <a:solidFill>
                  <a:srgbClr val="0070C0"/>
                </a:solidFill>
              </a:rPr>
              <a:t>') + </a:t>
            </a:r>
          </a:p>
          <a:p>
            <a:r>
              <a:rPr lang="en-US" sz="1600" dirty="0" err="1">
                <a:solidFill>
                  <a:srgbClr val="0070C0"/>
                </a:solidFill>
              </a:rPr>
              <a:t>xlab</a:t>
            </a:r>
            <a:r>
              <a:rPr lang="en-US" sz="1600" dirty="0">
                <a:solidFill>
                  <a:srgbClr val="0070C0"/>
                </a:solidFill>
              </a:rPr>
              <a:t>('Number of packets') + </a:t>
            </a:r>
            <a:r>
              <a:rPr lang="en-US" sz="1600" dirty="0" err="1">
                <a:solidFill>
                  <a:srgbClr val="0070C0"/>
                </a:solidFill>
              </a:rPr>
              <a:t>ylab</a:t>
            </a:r>
            <a:r>
              <a:rPr lang="en-US" sz="1600" dirty="0">
                <a:solidFill>
                  <a:srgbClr val="0070C0"/>
                </a:solidFill>
              </a:rPr>
              <a:t>('Inter Arrival Time') </a:t>
            </a:r>
          </a:p>
          <a:p>
            <a:endParaRPr lang="en-US" sz="1600" dirty="0">
              <a:solidFill>
                <a:srgbClr val="0070C0"/>
              </a:solidFill>
            </a:endParaRPr>
          </a:p>
        </p:txBody>
      </p:sp>
      <p:sp>
        <p:nvSpPr>
          <p:cNvPr id="6" name="TextBox 5">
            <a:extLst>
              <a:ext uri="{FF2B5EF4-FFF2-40B4-BE49-F238E27FC236}">
                <a16:creationId xmlns:a16="http://schemas.microsoft.com/office/drawing/2014/main" id="{CE97CE91-1071-8D49-9709-59D7892F586B}"/>
              </a:ext>
            </a:extLst>
          </p:cNvPr>
          <p:cNvSpPr txBox="1"/>
          <p:nvPr/>
        </p:nvSpPr>
        <p:spPr>
          <a:xfrm>
            <a:off x="3925004" y="3474062"/>
            <a:ext cx="1879041" cy="276999"/>
          </a:xfrm>
          <a:prstGeom prst="rect">
            <a:avLst/>
          </a:prstGeom>
          <a:noFill/>
        </p:spPr>
        <p:txBody>
          <a:bodyPr wrap="none" rtlCol="0">
            <a:spAutoFit/>
          </a:bodyPr>
          <a:lstStyle/>
          <a:p>
            <a:r>
              <a:rPr lang="en-US" sz="1200" b="1" dirty="0">
                <a:solidFill>
                  <a:schemeClr val="tx1">
                    <a:lumMod val="75000"/>
                    <a:lumOff val="25000"/>
                  </a:schemeClr>
                </a:solidFill>
              </a:rPr>
              <a:t>Line chart visualization</a:t>
            </a:r>
          </a:p>
        </p:txBody>
      </p:sp>
    </p:spTree>
    <p:extLst>
      <p:ext uri="{BB962C8B-B14F-4D97-AF65-F5344CB8AC3E}">
        <p14:creationId xmlns:p14="http://schemas.microsoft.com/office/powerpoint/2010/main" val="3554915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92CA-93F0-7841-8925-B95EBD65714A}"/>
              </a:ext>
            </a:extLst>
          </p:cNvPr>
          <p:cNvSpPr>
            <a:spLocks noGrp="1"/>
          </p:cNvSpPr>
          <p:nvPr>
            <p:ph type="title"/>
          </p:nvPr>
        </p:nvSpPr>
        <p:spPr>
          <a:xfrm>
            <a:off x="566498" y="90651"/>
            <a:ext cx="11473102" cy="966624"/>
          </a:xfrm>
        </p:spPr>
        <p:txBody>
          <a:bodyPr/>
          <a:lstStyle/>
          <a:p>
            <a:r>
              <a:rPr lang="en-US" b="1" dirty="0">
                <a:solidFill>
                  <a:srgbClr val="92D050"/>
                </a:solidFill>
              </a:rPr>
              <a:t>Traffic analysis pipeline – Feature selection</a:t>
            </a:r>
          </a:p>
        </p:txBody>
      </p:sp>
      <p:grpSp>
        <p:nvGrpSpPr>
          <p:cNvPr id="7" name="Group 6">
            <a:extLst>
              <a:ext uri="{FF2B5EF4-FFF2-40B4-BE49-F238E27FC236}">
                <a16:creationId xmlns:a16="http://schemas.microsoft.com/office/drawing/2014/main" id="{F8A66997-A9D4-034D-B425-252CF51C9DD6}"/>
              </a:ext>
            </a:extLst>
          </p:cNvPr>
          <p:cNvGrpSpPr/>
          <p:nvPr/>
        </p:nvGrpSpPr>
        <p:grpSpPr>
          <a:xfrm>
            <a:off x="16903395" y="20226108"/>
            <a:ext cx="13506141" cy="1306216"/>
            <a:chOff x="16814867" y="20778826"/>
            <a:chExt cx="13506141" cy="1306216"/>
          </a:xfrm>
        </p:grpSpPr>
        <p:sp>
          <p:nvSpPr>
            <p:cNvPr id="8" name="Oval 7">
              <a:extLst>
                <a:ext uri="{FF2B5EF4-FFF2-40B4-BE49-F238E27FC236}">
                  <a16:creationId xmlns:a16="http://schemas.microsoft.com/office/drawing/2014/main" id="{F09BBD56-CDA4-804B-89E1-EAE9677D275C}"/>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466C9EB-7C07-DE4F-B4D5-926F58E073A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158F282-FB17-8F4C-A242-7D797A1D89DB}"/>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B77930A-90C9-5F4B-9AE3-815A16A373A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04A60BA-3D54-8044-9A62-23D699833456}"/>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87F813C-D0A1-CA46-9EB9-5D90D0B8D4F4}"/>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14" name="TextBox 13">
              <a:extLst>
                <a:ext uri="{FF2B5EF4-FFF2-40B4-BE49-F238E27FC236}">
                  <a16:creationId xmlns:a16="http://schemas.microsoft.com/office/drawing/2014/main" id="{0D8F726D-3BFF-7147-83A2-B07911B4A6DC}"/>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15" name="TextBox 14">
              <a:extLst>
                <a:ext uri="{FF2B5EF4-FFF2-40B4-BE49-F238E27FC236}">
                  <a16:creationId xmlns:a16="http://schemas.microsoft.com/office/drawing/2014/main" id="{1F6D6D12-FE96-4E48-AE01-7719B3803BFE}"/>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16" name="TextBox 15">
              <a:extLst>
                <a:ext uri="{FF2B5EF4-FFF2-40B4-BE49-F238E27FC236}">
                  <a16:creationId xmlns:a16="http://schemas.microsoft.com/office/drawing/2014/main" id="{C575AEE1-7023-9E4A-BDA6-B5FAC1B11DE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17" name="TextBox 16">
              <a:extLst>
                <a:ext uri="{FF2B5EF4-FFF2-40B4-BE49-F238E27FC236}">
                  <a16:creationId xmlns:a16="http://schemas.microsoft.com/office/drawing/2014/main" id="{152E08D2-5FEF-E240-BBF1-F29F2296582B}"/>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18" name="Straight Arrow Connector 17">
              <a:extLst>
                <a:ext uri="{FF2B5EF4-FFF2-40B4-BE49-F238E27FC236}">
                  <a16:creationId xmlns:a16="http://schemas.microsoft.com/office/drawing/2014/main" id="{DB971843-4BB3-4449-9192-14F525D4702E}"/>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3C79F70-592C-D943-8576-212161C3EC5C}"/>
                </a:ext>
              </a:extLst>
            </p:cNvPr>
            <p:cNvCxnSpPr>
              <a:cxnSpLocks/>
              <a:stCxn id="10" idx="3"/>
              <a:endCxn id="11"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DFD9BB5-F424-3D41-97F1-541E9AC37B12}"/>
                </a:ext>
              </a:extLst>
            </p:cNvPr>
            <p:cNvCxnSpPr>
              <a:cxnSpLocks/>
              <a:endCxn id="12"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C3C81D9-2DE2-2C4C-90E8-BB06EEBD7B38}"/>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22" name="Straight Arrow Connector 21">
              <a:extLst>
                <a:ext uri="{FF2B5EF4-FFF2-40B4-BE49-F238E27FC236}">
                  <a16:creationId xmlns:a16="http://schemas.microsoft.com/office/drawing/2014/main" id="{2FC0E85C-D9EB-A843-BD0D-51A7ACF2E77B}"/>
                </a:ext>
              </a:extLst>
            </p:cNvPr>
            <p:cNvCxnSpPr>
              <a:cxnSpLocks/>
              <a:endCxn id="9"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7E51838-2A16-0F49-8750-184223864D7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24" name="Group 23">
            <a:extLst>
              <a:ext uri="{FF2B5EF4-FFF2-40B4-BE49-F238E27FC236}">
                <a16:creationId xmlns:a16="http://schemas.microsoft.com/office/drawing/2014/main" id="{1B98614D-323E-1A48-9253-A81A4071FFB7}"/>
              </a:ext>
            </a:extLst>
          </p:cNvPr>
          <p:cNvGrpSpPr/>
          <p:nvPr/>
        </p:nvGrpSpPr>
        <p:grpSpPr>
          <a:xfrm>
            <a:off x="17055795" y="20378508"/>
            <a:ext cx="13506141" cy="1306216"/>
            <a:chOff x="16814867" y="20778826"/>
            <a:chExt cx="13506141" cy="1306216"/>
          </a:xfrm>
        </p:grpSpPr>
        <p:sp>
          <p:nvSpPr>
            <p:cNvPr id="25" name="Oval 24">
              <a:extLst>
                <a:ext uri="{FF2B5EF4-FFF2-40B4-BE49-F238E27FC236}">
                  <a16:creationId xmlns:a16="http://schemas.microsoft.com/office/drawing/2014/main" id="{0C6838D0-5946-7D47-9906-C9C48F312BD3}"/>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17D3B4E4-0331-0441-9652-8B2784337AC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E5C36A-9DAC-9546-9E53-6F2706ECF184}"/>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7A329BD1-70E0-174D-A3A5-CFC0738B2474}"/>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A691A9FF-9506-124A-AE60-17BB9EB30D2A}"/>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740D33D8-B3F7-D041-A52F-28AE8C28DB20}"/>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31" name="TextBox 30">
              <a:extLst>
                <a:ext uri="{FF2B5EF4-FFF2-40B4-BE49-F238E27FC236}">
                  <a16:creationId xmlns:a16="http://schemas.microsoft.com/office/drawing/2014/main" id="{2F182742-108F-7846-9E55-4D654245F680}"/>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32" name="TextBox 31">
              <a:extLst>
                <a:ext uri="{FF2B5EF4-FFF2-40B4-BE49-F238E27FC236}">
                  <a16:creationId xmlns:a16="http://schemas.microsoft.com/office/drawing/2014/main" id="{01E27EA0-53FD-5E40-82CC-6315A82C6F61}"/>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33" name="TextBox 32">
              <a:extLst>
                <a:ext uri="{FF2B5EF4-FFF2-40B4-BE49-F238E27FC236}">
                  <a16:creationId xmlns:a16="http://schemas.microsoft.com/office/drawing/2014/main" id="{110B3937-B728-5046-97B6-41A7A92F4E8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34" name="TextBox 33">
              <a:extLst>
                <a:ext uri="{FF2B5EF4-FFF2-40B4-BE49-F238E27FC236}">
                  <a16:creationId xmlns:a16="http://schemas.microsoft.com/office/drawing/2014/main" id="{A2882CC3-7020-564D-B30E-10C60DD3FB46}"/>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35" name="Straight Arrow Connector 34">
              <a:extLst>
                <a:ext uri="{FF2B5EF4-FFF2-40B4-BE49-F238E27FC236}">
                  <a16:creationId xmlns:a16="http://schemas.microsoft.com/office/drawing/2014/main" id="{D31EC270-4B15-B14C-967A-65C218B604C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0AC1935-A5FD-3E44-8774-03D2A18D3627}"/>
                </a:ext>
              </a:extLst>
            </p:cNvPr>
            <p:cNvCxnSpPr>
              <a:cxnSpLocks/>
              <a:stCxn id="27" idx="3"/>
              <a:endCxn id="28"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B13FF73D-7B54-BE48-93E3-DF63CB34F000}"/>
                </a:ext>
              </a:extLst>
            </p:cNvPr>
            <p:cNvCxnSpPr>
              <a:cxnSpLocks/>
              <a:endCxn id="29"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BA92F1C-B997-834E-A6D2-2F982E2D43E3}"/>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39" name="Straight Arrow Connector 38">
              <a:extLst>
                <a:ext uri="{FF2B5EF4-FFF2-40B4-BE49-F238E27FC236}">
                  <a16:creationId xmlns:a16="http://schemas.microsoft.com/office/drawing/2014/main" id="{7AD24528-B101-4C4B-B773-5DD19877C978}"/>
                </a:ext>
              </a:extLst>
            </p:cNvPr>
            <p:cNvCxnSpPr>
              <a:cxnSpLocks/>
              <a:endCxn id="26"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4749A7F-A83F-AA42-A1C1-F94FD9E427DD}"/>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41" name="Group 40">
            <a:extLst>
              <a:ext uri="{FF2B5EF4-FFF2-40B4-BE49-F238E27FC236}">
                <a16:creationId xmlns:a16="http://schemas.microsoft.com/office/drawing/2014/main" id="{17062DCB-8772-734D-A0EA-423D0910CC6A}"/>
              </a:ext>
            </a:extLst>
          </p:cNvPr>
          <p:cNvGrpSpPr/>
          <p:nvPr/>
        </p:nvGrpSpPr>
        <p:grpSpPr>
          <a:xfrm>
            <a:off x="17208195" y="20530908"/>
            <a:ext cx="13506141" cy="1306216"/>
            <a:chOff x="16814867" y="20778826"/>
            <a:chExt cx="13506141" cy="1306216"/>
          </a:xfrm>
        </p:grpSpPr>
        <p:sp>
          <p:nvSpPr>
            <p:cNvPr id="42" name="Oval 41">
              <a:extLst>
                <a:ext uri="{FF2B5EF4-FFF2-40B4-BE49-F238E27FC236}">
                  <a16:creationId xmlns:a16="http://schemas.microsoft.com/office/drawing/2014/main" id="{B129CFAA-29D2-A047-BE9E-39821C7B706A}"/>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B7DB62EB-CD30-F64D-81B7-770D728E90D0}"/>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AB779377-FA0A-D64F-A082-3E081CF4652C}"/>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FF8CB77-3EEA-9549-A51A-FEA3A7384B0D}"/>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8E0BA06E-D131-8C4D-B27C-30A2874FD29F}"/>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F0FB2FE8-0182-5042-95B8-89E23833DB72}"/>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48" name="TextBox 47">
              <a:extLst>
                <a:ext uri="{FF2B5EF4-FFF2-40B4-BE49-F238E27FC236}">
                  <a16:creationId xmlns:a16="http://schemas.microsoft.com/office/drawing/2014/main" id="{383DC029-53DB-7044-845A-F91C79791857}"/>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49" name="TextBox 48">
              <a:extLst>
                <a:ext uri="{FF2B5EF4-FFF2-40B4-BE49-F238E27FC236}">
                  <a16:creationId xmlns:a16="http://schemas.microsoft.com/office/drawing/2014/main" id="{4D91B52E-973F-8E47-8853-B0AC3E722665}"/>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50" name="TextBox 49">
              <a:extLst>
                <a:ext uri="{FF2B5EF4-FFF2-40B4-BE49-F238E27FC236}">
                  <a16:creationId xmlns:a16="http://schemas.microsoft.com/office/drawing/2014/main" id="{CEC1ED17-8157-B842-A816-665AE719EECE}"/>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51" name="TextBox 50">
              <a:extLst>
                <a:ext uri="{FF2B5EF4-FFF2-40B4-BE49-F238E27FC236}">
                  <a16:creationId xmlns:a16="http://schemas.microsoft.com/office/drawing/2014/main" id="{62B6AB9F-0BDB-844A-8196-ADD14DAC8AB8}"/>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52" name="Straight Arrow Connector 51">
              <a:extLst>
                <a:ext uri="{FF2B5EF4-FFF2-40B4-BE49-F238E27FC236}">
                  <a16:creationId xmlns:a16="http://schemas.microsoft.com/office/drawing/2014/main" id="{879BBD47-8718-FB45-977F-26F84E8FD0D8}"/>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FE6DBFD4-3394-E346-B54E-CB242974403E}"/>
                </a:ext>
              </a:extLst>
            </p:cNvPr>
            <p:cNvCxnSpPr>
              <a:cxnSpLocks/>
              <a:stCxn id="44" idx="3"/>
              <a:endCxn id="45"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090F315-5DED-4148-A10B-23152BFF9655}"/>
                </a:ext>
              </a:extLst>
            </p:cNvPr>
            <p:cNvCxnSpPr>
              <a:cxnSpLocks/>
              <a:endCxn id="46"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706918AC-8C64-ED49-92EC-4D0B630A6BF4}"/>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56" name="Straight Arrow Connector 55">
              <a:extLst>
                <a:ext uri="{FF2B5EF4-FFF2-40B4-BE49-F238E27FC236}">
                  <a16:creationId xmlns:a16="http://schemas.microsoft.com/office/drawing/2014/main" id="{70497CF6-E4B7-5F4F-970B-7B8EA0AE9C58}"/>
                </a:ext>
              </a:extLst>
            </p:cNvPr>
            <p:cNvCxnSpPr>
              <a:cxnSpLocks/>
              <a:endCxn id="43"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1C25B023-4B90-9248-8F67-68AD82BB064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58" name="Group 57">
            <a:extLst>
              <a:ext uri="{FF2B5EF4-FFF2-40B4-BE49-F238E27FC236}">
                <a16:creationId xmlns:a16="http://schemas.microsoft.com/office/drawing/2014/main" id="{22E9F263-65D1-3C48-8E4C-1F54D7928F54}"/>
              </a:ext>
            </a:extLst>
          </p:cNvPr>
          <p:cNvGrpSpPr/>
          <p:nvPr/>
        </p:nvGrpSpPr>
        <p:grpSpPr>
          <a:xfrm>
            <a:off x="17360595" y="20683308"/>
            <a:ext cx="13506141" cy="1306216"/>
            <a:chOff x="16814867" y="20778826"/>
            <a:chExt cx="13506141" cy="1306216"/>
          </a:xfrm>
        </p:grpSpPr>
        <p:sp>
          <p:nvSpPr>
            <p:cNvPr id="59" name="Oval 58">
              <a:extLst>
                <a:ext uri="{FF2B5EF4-FFF2-40B4-BE49-F238E27FC236}">
                  <a16:creationId xmlns:a16="http://schemas.microsoft.com/office/drawing/2014/main" id="{98DBB6C3-2043-A24B-9220-71178353D5D1}"/>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C9699BB2-BC02-6944-BED4-A4DCB628FB7B}"/>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9D73A48E-8B76-894D-B551-54F60C4782B9}"/>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955ED808-AFB5-8B41-9A7A-ECEFF3E7CED9}"/>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01F5256C-92D6-DF42-8B72-8FA4789F32FB}"/>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4" name="TextBox 63">
              <a:extLst>
                <a:ext uri="{FF2B5EF4-FFF2-40B4-BE49-F238E27FC236}">
                  <a16:creationId xmlns:a16="http://schemas.microsoft.com/office/drawing/2014/main" id="{7C60D18A-6E7A-FC41-B8DB-5A5FBD0EBE67}"/>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65" name="TextBox 64">
              <a:extLst>
                <a:ext uri="{FF2B5EF4-FFF2-40B4-BE49-F238E27FC236}">
                  <a16:creationId xmlns:a16="http://schemas.microsoft.com/office/drawing/2014/main" id="{794F3CA6-7C42-6A4F-A156-E0416BBDB19F}"/>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66" name="TextBox 65">
              <a:extLst>
                <a:ext uri="{FF2B5EF4-FFF2-40B4-BE49-F238E27FC236}">
                  <a16:creationId xmlns:a16="http://schemas.microsoft.com/office/drawing/2014/main" id="{F0A4DDAD-9C0C-564E-94AC-68668CC63E6D}"/>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67" name="TextBox 66">
              <a:extLst>
                <a:ext uri="{FF2B5EF4-FFF2-40B4-BE49-F238E27FC236}">
                  <a16:creationId xmlns:a16="http://schemas.microsoft.com/office/drawing/2014/main" id="{300739E6-7D44-C247-9964-C605D1D81D7D}"/>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68" name="TextBox 67">
              <a:extLst>
                <a:ext uri="{FF2B5EF4-FFF2-40B4-BE49-F238E27FC236}">
                  <a16:creationId xmlns:a16="http://schemas.microsoft.com/office/drawing/2014/main" id="{DCE4DED5-AB9E-8E4B-AE2C-07CB60ED6B4F}"/>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69" name="Straight Arrow Connector 68">
              <a:extLst>
                <a:ext uri="{FF2B5EF4-FFF2-40B4-BE49-F238E27FC236}">
                  <a16:creationId xmlns:a16="http://schemas.microsoft.com/office/drawing/2014/main" id="{AF97C84D-3730-8347-BBC5-022F1F3AC84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B04E845-A133-4445-B14A-194A436DFF1A}"/>
                </a:ext>
              </a:extLst>
            </p:cNvPr>
            <p:cNvCxnSpPr>
              <a:cxnSpLocks/>
              <a:stCxn id="61" idx="3"/>
              <a:endCxn id="62"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58CB560-FB47-044D-B673-F8B78DB9336D}"/>
                </a:ext>
              </a:extLst>
            </p:cNvPr>
            <p:cNvCxnSpPr>
              <a:cxnSpLocks/>
              <a:endCxn id="63"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13B8E60-3CF4-AF4E-B92F-73F3EA8B2460}"/>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73" name="Straight Arrow Connector 72">
              <a:extLst>
                <a:ext uri="{FF2B5EF4-FFF2-40B4-BE49-F238E27FC236}">
                  <a16:creationId xmlns:a16="http://schemas.microsoft.com/office/drawing/2014/main" id="{125A42D9-2E39-EF49-95A3-E4AFA83DF6ED}"/>
                </a:ext>
              </a:extLst>
            </p:cNvPr>
            <p:cNvCxnSpPr>
              <a:cxnSpLocks/>
              <a:endCxn id="60"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4BEC8D16-F5E2-3F42-A642-957F4BDE4E3C}"/>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75" name="Group 74">
            <a:extLst>
              <a:ext uri="{FF2B5EF4-FFF2-40B4-BE49-F238E27FC236}">
                <a16:creationId xmlns:a16="http://schemas.microsoft.com/office/drawing/2014/main" id="{7996F491-C179-AE42-9B8D-749DA2986535}"/>
              </a:ext>
            </a:extLst>
          </p:cNvPr>
          <p:cNvGrpSpPr/>
          <p:nvPr/>
        </p:nvGrpSpPr>
        <p:grpSpPr>
          <a:xfrm>
            <a:off x="17512995" y="20835708"/>
            <a:ext cx="13506141" cy="1306216"/>
            <a:chOff x="16814867" y="20778826"/>
            <a:chExt cx="13506141" cy="1306216"/>
          </a:xfrm>
        </p:grpSpPr>
        <p:sp>
          <p:nvSpPr>
            <p:cNvPr id="76" name="Oval 75">
              <a:extLst>
                <a:ext uri="{FF2B5EF4-FFF2-40B4-BE49-F238E27FC236}">
                  <a16:creationId xmlns:a16="http://schemas.microsoft.com/office/drawing/2014/main" id="{589ACBA8-63C2-094F-9A3D-C85D80B542A6}"/>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CC396BE-5E14-CB4B-B90A-52F68D50771A}"/>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E120AD4A-A1F3-B54B-A51C-E97D0758F0D5}"/>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9F6833F1-8522-804F-B1FB-EC5A00165A8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9399F9BD-9948-3349-9B9D-896C08E34C77}"/>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1" name="TextBox 80">
              <a:extLst>
                <a:ext uri="{FF2B5EF4-FFF2-40B4-BE49-F238E27FC236}">
                  <a16:creationId xmlns:a16="http://schemas.microsoft.com/office/drawing/2014/main" id="{1BFEC484-BF99-3D4B-A0CE-1EA0F8FC7169}"/>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82" name="TextBox 81">
              <a:extLst>
                <a:ext uri="{FF2B5EF4-FFF2-40B4-BE49-F238E27FC236}">
                  <a16:creationId xmlns:a16="http://schemas.microsoft.com/office/drawing/2014/main" id="{659F5709-4A94-B943-990F-A262F0509628}"/>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83" name="TextBox 82">
              <a:extLst>
                <a:ext uri="{FF2B5EF4-FFF2-40B4-BE49-F238E27FC236}">
                  <a16:creationId xmlns:a16="http://schemas.microsoft.com/office/drawing/2014/main" id="{6004E2A6-7345-3D4C-B3FE-067C6BF61B36}"/>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84" name="TextBox 83">
              <a:extLst>
                <a:ext uri="{FF2B5EF4-FFF2-40B4-BE49-F238E27FC236}">
                  <a16:creationId xmlns:a16="http://schemas.microsoft.com/office/drawing/2014/main" id="{65B3F74F-C9FB-494F-B25A-383ADF45BCF6}"/>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85" name="TextBox 84">
              <a:extLst>
                <a:ext uri="{FF2B5EF4-FFF2-40B4-BE49-F238E27FC236}">
                  <a16:creationId xmlns:a16="http://schemas.microsoft.com/office/drawing/2014/main" id="{A83CE28C-59A4-EA47-BF66-6DDC01BE55B9}"/>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86" name="Straight Arrow Connector 85">
              <a:extLst>
                <a:ext uri="{FF2B5EF4-FFF2-40B4-BE49-F238E27FC236}">
                  <a16:creationId xmlns:a16="http://schemas.microsoft.com/office/drawing/2014/main" id="{E2C899EA-D0FF-D043-A792-8A2BB8B23CA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D5B0821A-1A14-F44C-9953-0C07E2406100}"/>
                </a:ext>
              </a:extLst>
            </p:cNvPr>
            <p:cNvCxnSpPr>
              <a:cxnSpLocks/>
              <a:stCxn id="78" idx="3"/>
              <a:endCxn id="79"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707FC62-0E57-8247-9258-C94855578D66}"/>
                </a:ext>
              </a:extLst>
            </p:cNvPr>
            <p:cNvCxnSpPr>
              <a:cxnSpLocks/>
              <a:endCxn id="80"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C47E4A77-4CD2-764E-B660-9F2B4EF92092}"/>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90" name="Straight Arrow Connector 89">
              <a:extLst>
                <a:ext uri="{FF2B5EF4-FFF2-40B4-BE49-F238E27FC236}">
                  <a16:creationId xmlns:a16="http://schemas.microsoft.com/office/drawing/2014/main" id="{8D8F7F15-B4CA-D245-BB84-05BE86437FDB}"/>
                </a:ext>
              </a:extLst>
            </p:cNvPr>
            <p:cNvCxnSpPr>
              <a:cxnSpLocks/>
              <a:endCxn id="77"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F8C3643C-F075-B542-A421-4CE86FEAC8E9}"/>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aphicFrame>
        <p:nvGraphicFramePr>
          <p:cNvPr id="3" name="Diagram 2">
            <a:extLst>
              <a:ext uri="{FF2B5EF4-FFF2-40B4-BE49-F238E27FC236}">
                <a16:creationId xmlns:a16="http://schemas.microsoft.com/office/drawing/2014/main" id="{BCD905B6-46DC-2944-A6C9-F1687F7D65F0}"/>
              </a:ext>
            </a:extLst>
          </p:cNvPr>
          <p:cNvGraphicFramePr/>
          <p:nvPr>
            <p:extLst>
              <p:ext uri="{D42A27DB-BD31-4B8C-83A1-F6EECF244321}">
                <p14:modId xmlns:p14="http://schemas.microsoft.com/office/powerpoint/2010/main" val="874103033"/>
              </p:ext>
            </p:extLst>
          </p:nvPr>
        </p:nvGraphicFramePr>
        <p:xfrm>
          <a:off x="216568" y="1511841"/>
          <a:ext cx="11823032" cy="3351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1530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66A4-1546-B04B-BDB1-BBD9736D1976}"/>
              </a:ext>
            </a:extLst>
          </p:cNvPr>
          <p:cNvSpPr>
            <a:spLocks noGrp="1"/>
          </p:cNvSpPr>
          <p:nvPr>
            <p:ph type="title"/>
          </p:nvPr>
        </p:nvSpPr>
        <p:spPr>
          <a:xfrm>
            <a:off x="677334" y="181314"/>
            <a:ext cx="8596668" cy="789709"/>
          </a:xfrm>
        </p:spPr>
        <p:txBody>
          <a:bodyPr/>
          <a:lstStyle/>
          <a:p>
            <a:r>
              <a:rPr lang="en-US" b="1" dirty="0">
                <a:solidFill>
                  <a:srgbClr val="92D050"/>
                </a:solidFill>
              </a:rPr>
              <a:t>Feature selection (1/5)</a:t>
            </a:r>
            <a:endParaRPr lang="en-US" dirty="0"/>
          </a:p>
        </p:txBody>
      </p:sp>
      <p:sp>
        <p:nvSpPr>
          <p:cNvPr id="3" name="Content Placeholder 2">
            <a:extLst>
              <a:ext uri="{FF2B5EF4-FFF2-40B4-BE49-F238E27FC236}">
                <a16:creationId xmlns:a16="http://schemas.microsoft.com/office/drawing/2014/main" id="{95FEB1A1-5D35-A54E-AFA6-3ED480ED3A1A}"/>
              </a:ext>
            </a:extLst>
          </p:cNvPr>
          <p:cNvSpPr>
            <a:spLocks noGrp="1"/>
          </p:cNvSpPr>
          <p:nvPr>
            <p:ph idx="1"/>
          </p:nvPr>
        </p:nvSpPr>
        <p:spPr>
          <a:xfrm>
            <a:off x="812325" y="2391908"/>
            <a:ext cx="8596667" cy="2911544"/>
          </a:xfrm>
        </p:spPr>
        <p:txBody>
          <a:bodyPr/>
          <a:lstStyle/>
          <a:p>
            <a:r>
              <a:rPr lang="en-US" sz="2000" dirty="0">
                <a:solidFill>
                  <a:srgbClr val="0070C0"/>
                </a:solidFill>
              </a:rPr>
              <a:t>Pearson Correlation </a:t>
            </a:r>
            <a:r>
              <a:rPr lang="en-US" sz="2000" dirty="0"/>
              <a:t>- is a number between -1 and 1 that indicates the extent to which two variables are linearly related.</a:t>
            </a:r>
          </a:p>
          <a:p>
            <a:endParaRPr lang="en-US" dirty="0"/>
          </a:p>
          <a:p>
            <a:endParaRPr lang="en-US" dirty="0">
              <a:solidFill>
                <a:srgbClr val="0070C0"/>
              </a:solidFill>
            </a:endParaRPr>
          </a:p>
          <a:p>
            <a:endParaRPr lang="en-US" dirty="0">
              <a:solidFill>
                <a:srgbClr val="0070C0"/>
              </a:solidFill>
            </a:endParaRPr>
          </a:p>
          <a:p>
            <a:endParaRPr lang="en-US" dirty="0">
              <a:solidFill>
                <a:srgbClr val="0070C0"/>
              </a:solidFill>
            </a:endParaRPr>
          </a:p>
          <a:p>
            <a:r>
              <a:rPr lang="en-US" sz="2000" dirty="0">
                <a:solidFill>
                  <a:srgbClr val="0070C0"/>
                </a:solidFill>
              </a:rPr>
              <a:t>Chi-Square </a:t>
            </a:r>
            <a:r>
              <a:rPr lang="en-US" sz="2000" dirty="0"/>
              <a:t>- is used to determine relationship between two variables.</a:t>
            </a:r>
            <a:endParaRPr lang="en-US" sz="2000" dirty="0">
              <a:solidFill>
                <a:srgbClr val="0070C0"/>
              </a:solidFill>
            </a:endParaRPr>
          </a:p>
        </p:txBody>
      </p:sp>
      <p:grpSp>
        <p:nvGrpSpPr>
          <p:cNvPr id="4" name="Group 3">
            <a:extLst>
              <a:ext uri="{FF2B5EF4-FFF2-40B4-BE49-F238E27FC236}">
                <a16:creationId xmlns:a16="http://schemas.microsoft.com/office/drawing/2014/main" id="{44CDABCD-112E-BB46-8FEE-32CA40116491}"/>
              </a:ext>
            </a:extLst>
          </p:cNvPr>
          <p:cNvGrpSpPr/>
          <p:nvPr/>
        </p:nvGrpSpPr>
        <p:grpSpPr>
          <a:xfrm>
            <a:off x="2266007" y="1124813"/>
            <a:ext cx="7142985" cy="976060"/>
            <a:chOff x="677334" y="1106006"/>
            <a:chExt cx="7142985" cy="976060"/>
          </a:xfrm>
        </p:grpSpPr>
        <p:pic>
          <p:nvPicPr>
            <p:cNvPr id="5" name="Picture 4">
              <a:extLst>
                <a:ext uri="{FF2B5EF4-FFF2-40B4-BE49-F238E27FC236}">
                  <a16:creationId xmlns:a16="http://schemas.microsoft.com/office/drawing/2014/main" id="{C4BFFD3B-ACBB-7440-9B22-DAD1C54C18F7}"/>
                </a:ext>
              </a:extLst>
            </p:cNvPr>
            <p:cNvPicPr>
              <a:picLocks noChangeAspect="1"/>
            </p:cNvPicPr>
            <p:nvPr/>
          </p:nvPicPr>
          <p:blipFill>
            <a:blip r:embed="rId3"/>
            <a:stretch>
              <a:fillRect/>
            </a:stretch>
          </p:blipFill>
          <p:spPr>
            <a:xfrm>
              <a:off x="677334" y="1106006"/>
              <a:ext cx="7142985" cy="976060"/>
            </a:xfrm>
            <a:prstGeom prst="rect">
              <a:avLst/>
            </a:prstGeom>
          </p:spPr>
        </p:pic>
        <p:sp>
          <p:nvSpPr>
            <p:cNvPr id="6" name="Rectangle 5">
              <a:extLst>
                <a:ext uri="{FF2B5EF4-FFF2-40B4-BE49-F238E27FC236}">
                  <a16:creationId xmlns:a16="http://schemas.microsoft.com/office/drawing/2014/main" id="{90C3A6A9-263A-9F4F-B5A0-017A7099A3EE}"/>
                </a:ext>
              </a:extLst>
            </p:cNvPr>
            <p:cNvSpPr/>
            <p:nvPr/>
          </p:nvSpPr>
          <p:spPr>
            <a:xfrm>
              <a:off x="3108960" y="1410789"/>
              <a:ext cx="2220686" cy="26125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Rectangle 6">
              <a:extLst>
                <a:ext uri="{FF2B5EF4-FFF2-40B4-BE49-F238E27FC236}">
                  <a16:creationId xmlns:a16="http://schemas.microsoft.com/office/drawing/2014/main" id="{632A4E89-B704-714D-829B-65F01290126C}"/>
                </a:ext>
              </a:extLst>
            </p:cNvPr>
            <p:cNvSpPr/>
            <p:nvPr/>
          </p:nvSpPr>
          <p:spPr>
            <a:xfrm>
              <a:off x="5329646" y="1684125"/>
              <a:ext cx="2220686" cy="26125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D97BFC8-2B7C-804A-B26E-B2F78ABEFD4C}"/>
              </a:ext>
            </a:extLst>
          </p:cNvPr>
          <p:cNvGrpSpPr/>
          <p:nvPr/>
        </p:nvGrpSpPr>
        <p:grpSpPr>
          <a:xfrm>
            <a:off x="9292080" y="1603620"/>
            <a:ext cx="2777506" cy="3605238"/>
            <a:chOff x="8755640" y="1705428"/>
            <a:chExt cx="2777506" cy="3605238"/>
          </a:xfrm>
        </p:grpSpPr>
        <p:grpSp>
          <p:nvGrpSpPr>
            <p:cNvPr id="9" name="Group 8">
              <a:extLst>
                <a:ext uri="{FF2B5EF4-FFF2-40B4-BE49-F238E27FC236}">
                  <a16:creationId xmlns:a16="http://schemas.microsoft.com/office/drawing/2014/main" id="{1118E855-D78A-214D-A9D5-76ED83AF5743}"/>
                </a:ext>
              </a:extLst>
            </p:cNvPr>
            <p:cNvGrpSpPr/>
            <p:nvPr/>
          </p:nvGrpSpPr>
          <p:grpSpPr>
            <a:xfrm>
              <a:off x="9256032" y="1705428"/>
              <a:ext cx="2277114" cy="3605238"/>
              <a:chOff x="8996628" y="1429307"/>
              <a:chExt cx="2832515" cy="3970007"/>
            </a:xfrm>
          </p:grpSpPr>
          <p:sp>
            <p:nvSpPr>
              <p:cNvPr id="11" name="Rectangle 10">
                <a:extLst>
                  <a:ext uri="{FF2B5EF4-FFF2-40B4-BE49-F238E27FC236}">
                    <a16:creationId xmlns:a16="http://schemas.microsoft.com/office/drawing/2014/main" id="{E17A9C9D-F06D-E340-9DF0-DBEC1F1401BE}"/>
                  </a:ext>
                </a:extLst>
              </p:cNvPr>
              <p:cNvSpPr/>
              <p:nvPr/>
            </p:nvSpPr>
            <p:spPr>
              <a:xfrm>
                <a:off x="9855200" y="4789714"/>
                <a:ext cx="197394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Traffic observations</a:t>
                </a:r>
              </a:p>
            </p:txBody>
          </p:sp>
          <p:sp>
            <p:nvSpPr>
              <p:cNvPr id="12" name="Rectangle 11">
                <a:extLst>
                  <a:ext uri="{FF2B5EF4-FFF2-40B4-BE49-F238E27FC236}">
                    <a16:creationId xmlns:a16="http://schemas.microsoft.com/office/drawing/2014/main" id="{85152224-7097-C64A-A3FB-5C2786AF51B4}"/>
                  </a:ext>
                </a:extLst>
              </p:cNvPr>
              <p:cNvSpPr/>
              <p:nvPr/>
            </p:nvSpPr>
            <p:spPr>
              <a:xfrm>
                <a:off x="9855197" y="3645814"/>
                <a:ext cx="197394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Post processing</a:t>
                </a:r>
              </a:p>
            </p:txBody>
          </p:sp>
          <p:sp>
            <p:nvSpPr>
              <p:cNvPr id="13" name="Rectangle 12">
                <a:extLst>
                  <a:ext uri="{FF2B5EF4-FFF2-40B4-BE49-F238E27FC236}">
                    <a16:creationId xmlns:a16="http://schemas.microsoft.com/office/drawing/2014/main" id="{69FDC9F2-21DF-E14B-A2ED-ED3EE54DD776}"/>
                  </a:ext>
                </a:extLst>
              </p:cNvPr>
              <p:cNvSpPr/>
              <p:nvPr/>
            </p:nvSpPr>
            <p:spPr>
              <a:xfrm>
                <a:off x="9855198" y="2394857"/>
                <a:ext cx="197394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rPr>
                  <a:t>Traffic analysis</a:t>
                </a:r>
              </a:p>
            </p:txBody>
          </p:sp>
          <p:cxnSp>
            <p:nvCxnSpPr>
              <p:cNvPr id="14" name="Straight Arrow Connector 13">
                <a:extLst>
                  <a:ext uri="{FF2B5EF4-FFF2-40B4-BE49-F238E27FC236}">
                    <a16:creationId xmlns:a16="http://schemas.microsoft.com/office/drawing/2014/main" id="{A4F7E97E-3E17-9746-B5A9-1E18ACA02F13}"/>
                  </a:ext>
                </a:extLst>
              </p:cNvPr>
              <p:cNvCxnSpPr>
                <a:stCxn id="11" idx="0"/>
              </p:cNvCxnSpPr>
              <p:nvPr/>
            </p:nvCxnSpPr>
            <p:spPr>
              <a:xfrm flipH="1" flipV="1">
                <a:off x="10842168" y="4318000"/>
                <a:ext cx="4" cy="471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777BA83-E1DC-7143-9E62-6DE569155B4A}"/>
                  </a:ext>
                </a:extLst>
              </p:cNvPr>
              <p:cNvCxnSpPr/>
              <p:nvPr/>
            </p:nvCxnSpPr>
            <p:spPr>
              <a:xfrm flipH="1" flipV="1">
                <a:off x="10842164" y="3142807"/>
                <a:ext cx="4" cy="471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C7B0EE-A787-F146-A201-AB649FEE3D23}"/>
                  </a:ext>
                </a:extLst>
              </p:cNvPr>
              <p:cNvCxnSpPr/>
              <p:nvPr/>
            </p:nvCxnSpPr>
            <p:spPr>
              <a:xfrm flipH="1" flipV="1">
                <a:off x="10842160" y="1867814"/>
                <a:ext cx="4" cy="471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98E694-C09B-9F45-8FEF-D755817F4A0C}"/>
                  </a:ext>
                </a:extLst>
              </p:cNvPr>
              <p:cNvSpPr txBox="1"/>
              <p:nvPr/>
            </p:nvSpPr>
            <p:spPr>
              <a:xfrm>
                <a:off x="10363197" y="1429307"/>
                <a:ext cx="1262746" cy="369332"/>
              </a:xfrm>
              <a:prstGeom prst="rect">
                <a:avLst/>
              </a:prstGeom>
              <a:noFill/>
            </p:spPr>
            <p:txBody>
              <a:bodyPr wrap="square" rtlCol="0">
                <a:spAutoFit/>
              </a:bodyPr>
              <a:lstStyle/>
              <a:p>
                <a:r>
                  <a:rPr lang="en-US" sz="1600" dirty="0">
                    <a:solidFill>
                      <a:schemeClr val="tx1">
                        <a:lumMod val="75000"/>
                        <a:lumOff val="25000"/>
                      </a:schemeClr>
                    </a:solidFill>
                  </a:rPr>
                  <a:t>Results</a:t>
                </a:r>
              </a:p>
            </p:txBody>
          </p:sp>
          <p:sp>
            <p:nvSpPr>
              <p:cNvPr id="18" name="TextBox 17">
                <a:extLst>
                  <a:ext uri="{FF2B5EF4-FFF2-40B4-BE49-F238E27FC236}">
                    <a16:creationId xmlns:a16="http://schemas.microsoft.com/office/drawing/2014/main" id="{194322B6-9EEF-4441-BFF6-F1AFFAB056E8}"/>
                  </a:ext>
                </a:extLst>
              </p:cNvPr>
              <p:cNvSpPr txBox="1"/>
              <p:nvPr/>
            </p:nvSpPr>
            <p:spPr>
              <a:xfrm>
                <a:off x="8996628" y="3090286"/>
                <a:ext cx="1924593" cy="372808"/>
              </a:xfrm>
              <a:prstGeom prst="rect">
                <a:avLst/>
              </a:prstGeom>
              <a:noFill/>
            </p:spPr>
            <p:txBody>
              <a:bodyPr wrap="none" rtlCol="0">
                <a:spAutoFit/>
              </a:bodyPr>
              <a:lstStyle/>
              <a:p>
                <a:r>
                  <a:rPr lang="en-US" sz="1600" dirty="0">
                    <a:solidFill>
                      <a:schemeClr val="tx1">
                        <a:lumMod val="75000"/>
                        <a:lumOff val="25000"/>
                      </a:schemeClr>
                    </a:solidFill>
                  </a:rPr>
                  <a:t>Feature vector</a:t>
                </a:r>
              </a:p>
            </p:txBody>
          </p:sp>
        </p:grpSp>
        <p:sp>
          <p:nvSpPr>
            <p:cNvPr id="10" name="TextBox 9">
              <a:extLst>
                <a:ext uri="{FF2B5EF4-FFF2-40B4-BE49-F238E27FC236}">
                  <a16:creationId xmlns:a16="http://schemas.microsoft.com/office/drawing/2014/main" id="{F5F3F33D-8142-FD42-85DE-963B577FB785}"/>
                </a:ext>
              </a:extLst>
            </p:cNvPr>
            <p:cNvSpPr txBox="1"/>
            <p:nvPr/>
          </p:nvSpPr>
          <p:spPr>
            <a:xfrm>
              <a:off x="8755640" y="4318000"/>
              <a:ext cx="1819729" cy="338554"/>
            </a:xfrm>
            <a:prstGeom prst="rect">
              <a:avLst/>
            </a:prstGeom>
            <a:noFill/>
          </p:spPr>
          <p:txBody>
            <a:bodyPr wrap="none" rtlCol="0">
              <a:spAutoFit/>
            </a:bodyPr>
            <a:lstStyle/>
            <a:p>
              <a:r>
                <a:rPr lang="en-US" sz="1600" dirty="0">
                  <a:solidFill>
                    <a:schemeClr val="tx1">
                      <a:lumMod val="75000"/>
                      <a:lumOff val="25000"/>
                    </a:schemeClr>
                  </a:solidFill>
                </a:rPr>
                <a:t>Packet/Flow Data</a:t>
              </a:r>
            </a:p>
          </p:txBody>
        </p:sp>
      </p:grpSp>
      <p:pic>
        <p:nvPicPr>
          <p:cNvPr id="19" name="Picture 18">
            <a:extLst>
              <a:ext uri="{FF2B5EF4-FFF2-40B4-BE49-F238E27FC236}">
                <a16:creationId xmlns:a16="http://schemas.microsoft.com/office/drawing/2014/main" id="{B07A320C-0F1B-6243-9F6D-3ED08BF91B3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71524" y="3057849"/>
            <a:ext cx="3906030" cy="150003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5354C3-C306-7B49-BA08-326DCCE29466}"/>
                  </a:ext>
                </a:extLst>
              </p:cNvPr>
              <p:cNvSpPr txBox="1"/>
              <p:nvPr/>
            </p:nvSpPr>
            <p:spPr>
              <a:xfrm>
                <a:off x="1867351" y="3414065"/>
                <a:ext cx="1762342" cy="6079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i="1" smtClean="0">
                              <a:latin typeface="Cambria Math" panose="02040503050406030204" pitchFamily="18" charset="0"/>
                              <a:ea typeface="Cambria Math" panose="02040503050406030204" pitchFamily="18" charset="0"/>
                            </a:rPr>
                            <m:t>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sub>
                      </m:sSub>
                      <m:r>
                        <a:rPr lang="en-US" i="1" smtClean="0">
                          <a:latin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𝑐𝑜𝑣</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𝛾</m:t>
                              </m:r>
                            </m:sub>
                          </m:sSub>
                        </m:den>
                      </m:f>
                    </m:oMath>
                  </m:oMathPara>
                </a14:m>
                <a:endParaRPr lang="en-US" dirty="0"/>
              </a:p>
            </p:txBody>
          </p:sp>
        </mc:Choice>
        <mc:Fallback xmlns="">
          <p:sp>
            <p:nvSpPr>
              <p:cNvPr id="20" name="TextBox 19">
                <a:extLst>
                  <a:ext uri="{FF2B5EF4-FFF2-40B4-BE49-F238E27FC236}">
                    <a16:creationId xmlns:a16="http://schemas.microsoft.com/office/drawing/2014/main" id="{665354C3-C306-7B49-BA08-326DCCE29466}"/>
                  </a:ext>
                </a:extLst>
              </p:cNvPr>
              <p:cNvSpPr txBox="1">
                <a:spLocks noRot="1" noChangeAspect="1" noMove="1" noResize="1" noEditPoints="1" noAdjustHandles="1" noChangeArrowheads="1" noChangeShapeType="1" noTextEdit="1"/>
              </p:cNvSpPr>
              <p:nvPr/>
            </p:nvSpPr>
            <p:spPr>
              <a:xfrm>
                <a:off x="1867351" y="3414065"/>
                <a:ext cx="1762342" cy="607987"/>
              </a:xfrm>
              <a:prstGeom prst="rect">
                <a:avLst/>
              </a:prstGeom>
              <a:blipFill>
                <a:blip r:embed="rId5"/>
                <a:stretch>
                  <a:fillRect l="-2143" t="-6122" r="-3571"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EC707AA-3BD4-2D4E-9EBF-D6D45FF014BE}"/>
                  </a:ext>
                </a:extLst>
              </p:cNvPr>
              <p:cNvSpPr txBox="1"/>
              <p:nvPr/>
            </p:nvSpPr>
            <p:spPr>
              <a:xfrm>
                <a:off x="1723812" y="5375000"/>
                <a:ext cx="3309239" cy="602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𝒳</m:t>
                          </m:r>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𝑂𝑏𝑠𝑒𝑟𝑣𝑒𝑑</m:t>
                                  </m:r>
                                  <m:r>
                                    <a:rPr lang="en-US" b="0" i="1" smtClean="0">
                                      <a:latin typeface="Cambria Math" panose="02040503050406030204" pitchFamily="18" charset="0"/>
                                    </a:rPr>
                                    <m:t> −</m:t>
                                  </m:r>
                                  <m:r>
                                    <a:rPr lang="en-US" b="0" i="1" smtClean="0">
                                      <a:latin typeface="Cambria Math" panose="02040503050406030204" pitchFamily="18" charset="0"/>
                                    </a:rPr>
                                    <m:t>𝐸𝑥𝑝𝑒𝑐𝑡𝑒𝑑</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𝐸𝑥𝑝𝑒𝑐𝑡𝑒𝑑</m:t>
                          </m:r>
                        </m:den>
                      </m:f>
                    </m:oMath>
                  </m:oMathPara>
                </a14:m>
                <a:endParaRPr lang="en-US" dirty="0"/>
              </a:p>
            </p:txBody>
          </p:sp>
        </mc:Choice>
        <mc:Fallback xmlns="">
          <p:sp>
            <p:nvSpPr>
              <p:cNvPr id="21" name="TextBox 20">
                <a:extLst>
                  <a:ext uri="{FF2B5EF4-FFF2-40B4-BE49-F238E27FC236}">
                    <a16:creationId xmlns:a16="http://schemas.microsoft.com/office/drawing/2014/main" id="{1EC707AA-3BD4-2D4E-9EBF-D6D45FF014BE}"/>
                  </a:ext>
                </a:extLst>
              </p:cNvPr>
              <p:cNvSpPr txBox="1">
                <a:spLocks noRot="1" noChangeAspect="1" noMove="1" noResize="1" noEditPoints="1" noAdjustHandles="1" noChangeArrowheads="1" noChangeShapeType="1" noTextEdit="1"/>
              </p:cNvSpPr>
              <p:nvPr/>
            </p:nvSpPr>
            <p:spPr>
              <a:xfrm>
                <a:off x="1723812" y="5375000"/>
                <a:ext cx="3309239" cy="602473"/>
              </a:xfrm>
              <a:prstGeom prst="rect">
                <a:avLst/>
              </a:prstGeom>
              <a:blipFill>
                <a:blip r:embed="rId6"/>
                <a:stretch>
                  <a:fillRect l="-766" t="-2041" b="-1632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C733801F-F6F2-E444-8F22-EE9F577E7680}"/>
              </a:ext>
            </a:extLst>
          </p:cNvPr>
          <p:cNvSpPr txBox="1"/>
          <p:nvPr/>
        </p:nvSpPr>
        <p:spPr>
          <a:xfrm>
            <a:off x="5507165" y="5403975"/>
            <a:ext cx="5307701" cy="923330"/>
          </a:xfrm>
          <a:prstGeom prst="rect">
            <a:avLst/>
          </a:prstGeom>
          <a:noFill/>
        </p:spPr>
        <p:txBody>
          <a:bodyPr wrap="square" rtlCol="0">
            <a:spAutoFit/>
          </a:bodyPr>
          <a:lstStyle/>
          <a:p>
            <a:r>
              <a:rPr lang="en-US" dirty="0">
                <a:solidFill>
                  <a:schemeClr val="tx1">
                    <a:lumMod val="75000"/>
                    <a:lumOff val="25000"/>
                  </a:schemeClr>
                </a:solidFill>
              </a:rPr>
              <a:t>Probability of having those results considering the null hypothesis is true, which is the variables are not associated. </a:t>
            </a:r>
          </a:p>
        </p:txBody>
      </p:sp>
    </p:spTree>
    <p:extLst>
      <p:ext uri="{BB962C8B-B14F-4D97-AF65-F5344CB8AC3E}">
        <p14:creationId xmlns:p14="http://schemas.microsoft.com/office/powerpoint/2010/main" val="3313265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188C-A4F0-B748-86A0-3DA4B94DB5F9}"/>
              </a:ext>
            </a:extLst>
          </p:cNvPr>
          <p:cNvSpPr>
            <a:spLocks noGrp="1"/>
          </p:cNvSpPr>
          <p:nvPr>
            <p:ph type="title"/>
          </p:nvPr>
        </p:nvSpPr>
        <p:spPr>
          <a:xfrm>
            <a:off x="677334" y="157048"/>
            <a:ext cx="8596668" cy="868188"/>
          </a:xfrm>
        </p:spPr>
        <p:txBody>
          <a:bodyPr/>
          <a:lstStyle/>
          <a:p>
            <a:r>
              <a:rPr lang="en-US" b="1" dirty="0">
                <a:solidFill>
                  <a:srgbClr val="92D050"/>
                </a:solidFill>
              </a:rPr>
              <a:t>Feature selection (2/5)</a:t>
            </a:r>
          </a:p>
        </p:txBody>
      </p:sp>
      <p:sp>
        <p:nvSpPr>
          <p:cNvPr id="3" name="Content Placeholder 2">
            <a:extLst>
              <a:ext uri="{FF2B5EF4-FFF2-40B4-BE49-F238E27FC236}">
                <a16:creationId xmlns:a16="http://schemas.microsoft.com/office/drawing/2014/main" id="{069880C0-49C1-654F-91DC-B7DD00BCB831}"/>
              </a:ext>
            </a:extLst>
          </p:cNvPr>
          <p:cNvSpPr>
            <a:spLocks noGrp="1"/>
          </p:cNvSpPr>
          <p:nvPr>
            <p:ph idx="1"/>
          </p:nvPr>
        </p:nvSpPr>
        <p:spPr>
          <a:xfrm>
            <a:off x="677334" y="1150117"/>
            <a:ext cx="10794229" cy="3463447"/>
          </a:xfrm>
        </p:spPr>
        <p:txBody>
          <a:bodyPr>
            <a:normAutofit lnSpcReduction="10000"/>
          </a:bodyPr>
          <a:lstStyle/>
          <a:p>
            <a:r>
              <a:rPr lang="en-US" sz="2200" u="sng" dirty="0"/>
              <a:t>Filter method </a:t>
            </a:r>
            <a:r>
              <a:rPr lang="en-US" sz="2200" dirty="0"/>
              <a:t>analysis using Pearson’s correlation with package ‘caret’</a:t>
            </a:r>
          </a:p>
          <a:p>
            <a:pPr marL="0" indent="0">
              <a:buNone/>
            </a:pPr>
            <a:endParaRPr lang="en-US" sz="2200" dirty="0">
              <a:solidFill>
                <a:srgbClr val="0070C0"/>
              </a:solidFill>
            </a:endParaRPr>
          </a:p>
          <a:p>
            <a:pPr marL="0" indent="0">
              <a:buNone/>
            </a:pPr>
            <a:r>
              <a:rPr lang="en-US" sz="2000" dirty="0">
                <a:solidFill>
                  <a:srgbClr val="0070C0"/>
                </a:solidFill>
              </a:rPr>
              <a:t>library(caret)</a:t>
            </a:r>
            <a:endParaRPr lang="en-US" sz="1200" dirty="0">
              <a:solidFill>
                <a:srgbClr val="0070C0"/>
              </a:solidFill>
            </a:endParaRPr>
          </a:p>
          <a:p>
            <a:pPr marL="0" indent="0">
              <a:buNone/>
            </a:pPr>
            <a:r>
              <a:rPr lang="en-US" sz="2000" dirty="0" err="1">
                <a:solidFill>
                  <a:srgbClr val="0070C0"/>
                </a:solidFill>
              </a:rPr>
              <a:t>correlationMatrix</a:t>
            </a:r>
            <a:r>
              <a:rPr lang="en-US" sz="2000" dirty="0">
                <a:solidFill>
                  <a:srgbClr val="0070C0"/>
                </a:solidFill>
              </a:rPr>
              <a:t> &lt;- </a:t>
            </a:r>
            <a:r>
              <a:rPr lang="en-US" sz="2000" dirty="0" err="1">
                <a:solidFill>
                  <a:srgbClr val="0070C0"/>
                </a:solidFill>
              </a:rPr>
              <a:t>cor</a:t>
            </a:r>
            <a:r>
              <a:rPr lang="en-US" sz="2000" dirty="0">
                <a:solidFill>
                  <a:srgbClr val="0070C0"/>
                </a:solidFill>
              </a:rPr>
              <a:t>(</a:t>
            </a:r>
            <a:r>
              <a:rPr lang="en-US" sz="2000" dirty="0" err="1">
                <a:solidFill>
                  <a:srgbClr val="0070C0"/>
                </a:solidFill>
              </a:rPr>
              <a:t>basic.features</a:t>
            </a:r>
            <a:r>
              <a:rPr lang="en-US" sz="2000" dirty="0">
                <a:solidFill>
                  <a:srgbClr val="0070C0"/>
                </a:solidFill>
              </a:rPr>
              <a:t>[,5:7]) # calculate correlation matrix</a:t>
            </a:r>
          </a:p>
          <a:p>
            <a:pPr marL="0" indent="0">
              <a:buNone/>
            </a:pPr>
            <a:r>
              <a:rPr lang="en-US" sz="2000" dirty="0">
                <a:solidFill>
                  <a:srgbClr val="0070C0"/>
                </a:solidFill>
              </a:rPr>
              <a:t>print(</a:t>
            </a:r>
            <a:r>
              <a:rPr lang="en-US" sz="2000" dirty="0" err="1">
                <a:solidFill>
                  <a:srgbClr val="0070C0"/>
                </a:solidFill>
              </a:rPr>
              <a:t>correlationMatrix</a:t>
            </a:r>
            <a:r>
              <a:rPr lang="en-US" sz="2000" dirty="0">
                <a:solidFill>
                  <a:srgbClr val="0070C0"/>
                </a:solidFill>
              </a:rPr>
              <a:t>) # summarize the correlation matrix</a:t>
            </a:r>
          </a:p>
          <a:p>
            <a:pPr marL="0" indent="0">
              <a:buNone/>
            </a:pPr>
            <a:r>
              <a:rPr lang="en-US" sz="2000" dirty="0">
                <a:solidFill>
                  <a:srgbClr val="0070C0"/>
                </a:solidFill>
              </a:rPr>
              <a:t># find attributes that are highly corrected (ideally &gt;0.75)</a:t>
            </a:r>
          </a:p>
          <a:p>
            <a:pPr marL="0" indent="0">
              <a:buNone/>
            </a:pPr>
            <a:r>
              <a:rPr lang="en-US" sz="2000" dirty="0" err="1">
                <a:solidFill>
                  <a:srgbClr val="0070C0"/>
                </a:solidFill>
              </a:rPr>
              <a:t>highlyCorrelated</a:t>
            </a:r>
            <a:r>
              <a:rPr lang="en-US" sz="2000" dirty="0">
                <a:solidFill>
                  <a:srgbClr val="0070C0"/>
                </a:solidFill>
              </a:rPr>
              <a:t> &lt;- </a:t>
            </a:r>
            <a:r>
              <a:rPr lang="en-US" sz="2000" dirty="0" err="1">
                <a:solidFill>
                  <a:srgbClr val="0070C0"/>
                </a:solidFill>
              </a:rPr>
              <a:t>findCorrelation</a:t>
            </a:r>
            <a:r>
              <a:rPr lang="en-US" sz="2000" dirty="0">
                <a:solidFill>
                  <a:srgbClr val="0070C0"/>
                </a:solidFill>
              </a:rPr>
              <a:t>(</a:t>
            </a:r>
            <a:r>
              <a:rPr lang="en-US" sz="2000" dirty="0" err="1">
                <a:solidFill>
                  <a:srgbClr val="0070C0"/>
                </a:solidFill>
              </a:rPr>
              <a:t>correlationMatrix</a:t>
            </a:r>
            <a:r>
              <a:rPr lang="en-US" sz="2000" dirty="0">
                <a:solidFill>
                  <a:srgbClr val="0070C0"/>
                </a:solidFill>
              </a:rPr>
              <a:t>, cutoff=0.5)</a:t>
            </a:r>
          </a:p>
          <a:p>
            <a:pPr marL="0" indent="0">
              <a:buNone/>
            </a:pPr>
            <a:r>
              <a:rPr lang="en-US" sz="2000" dirty="0">
                <a:solidFill>
                  <a:srgbClr val="0070C0"/>
                </a:solidFill>
              </a:rPr>
              <a:t>print(</a:t>
            </a:r>
            <a:r>
              <a:rPr lang="en-US" sz="2000" dirty="0" err="1">
                <a:solidFill>
                  <a:srgbClr val="0070C0"/>
                </a:solidFill>
              </a:rPr>
              <a:t>highlyCorrelated</a:t>
            </a:r>
            <a:r>
              <a:rPr lang="en-US" sz="2000" dirty="0">
                <a:solidFill>
                  <a:srgbClr val="0070C0"/>
                </a:solidFill>
              </a:rPr>
              <a:t>) # print indexes of highly correlated attributes</a:t>
            </a:r>
            <a:endParaRPr lang="en-US" sz="2000" dirty="0"/>
          </a:p>
          <a:p>
            <a:pPr marL="0" indent="0">
              <a:buNone/>
            </a:pPr>
            <a:endParaRPr lang="en-US" sz="2000" dirty="0">
              <a:solidFill>
                <a:srgbClr val="0070C0"/>
              </a:solidFill>
            </a:endParaRPr>
          </a:p>
          <a:p>
            <a:endParaRPr lang="en-US" sz="2000" dirty="0"/>
          </a:p>
        </p:txBody>
      </p:sp>
      <p:pic>
        <p:nvPicPr>
          <p:cNvPr id="15" name="Picture 14">
            <a:extLst>
              <a:ext uri="{FF2B5EF4-FFF2-40B4-BE49-F238E27FC236}">
                <a16:creationId xmlns:a16="http://schemas.microsoft.com/office/drawing/2014/main" id="{8B5AAD4D-A6D1-4A45-8BA5-2CE77E7E41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72969" y="4920095"/>
            <a:ext cx="4025900" cy="1562100"/>
          </a:xfrm>
          <a:prstGeom prst="rect">
            <a:avLst/>
          </a:prstGeom>
        </p:spPr>
      </p:pic>
    </p:spTree>
    <p:extLst>
      <p:ext uri="{BB962C8B-B14F-4D97-AF65-F5344CB8AC3E}">
        <p14:creationId xmlns:p14="http://schemas.microsoft.com/office/powerpoint/2010/main" val="2736690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0F3E2-FA35-DE41-86AF-F7252318231D}"/>
              </a:ext>
            </a:extLst>
          </p:cNvPr>
          <p:cNvSpPr>
            <a:spLocks noGrp="1"/>
          </p:cNvSpPr>
          <p:nvPr>
            <p:ph type="title"/>
          </p:nvPr>
        </p:nvSpPr>
        <p:spPr>
          <a:xfrm>
            <a:off x="677334" y="152400"/>
            <a:ext cx="8596668" cy="1320800"/>
          </a:xfrm>
        </p:spPr>
        <p:txBody>
          <a:bodyPr/>
          <a:lstStyle/>
          <a:p>
            <a:r>
              <a:rPr lang="en-US" b="1" dirty="0">
                <a:solidFill>
                  <a:srgbClr val="92D050"/>
                </a:solidFill>
              </a:rPr>
              <a:t>Feature selection (3/5)</a:t>
            </a:r>
            <a:endParaRPr lang="en-US" dirty="0"/>
          </a:p>
        </p:txBody>
      </p:sp>
      <p:sp>
        <p:nvSpPr>
          <p:cNvPr id="3" name="Content Placeholder 2">
            <a:extLst>
              <a:ext uri="{FF2B5EF4-FFF2-40B4-BE49-F238E27FC236}">
                <a16:creationId xmlns:a16="http://schemas.microsoft.com/office/drawing/2014/main" id="{56E0E314-FF63-5846-802B-E349107505FC}"/>
              </a:ext>
            </a:extLst>
          </p:cNvPr>
          <p:cNvSpPr>
            <a:spLocks noGrp="1"/>
          </p:cNvSpPr>
          <p:nvPr>
            <p:ph idx="1"/>
          </p:nvPr>
        </p:nvSpPr>
        <p:spPr>
          <a:xfrm>
            <a:off x="677334" y="1357745"/>
            <a:ext cx="10961672" cy="2615047"/>
          </a:xfrm>
        </p:spPr>
        <p:txBody>
          <a:bodyPr>
            <a:normAutofit/>
          </a:bodyPr>
          <a:lstStyle/>
          <a:p>
            <a:r>
              <a:rPr lang="en-US" sz="2200" u="sng" dirty="0"/>
              <a:t>Filter method </a:t>
            </a:r>
            <a:r>
              <a:rPr lang="en-US" sz="2200" dirty="0"/>
              <a:t>analysis using </a:t>
            </a:r>
            <a:r>
              <a:rPr lang="en-US" sz="2200" b="1" dirty="0"/>
              <a:t>Chi-Square</a:t>
            </a:r>
            <a:r>
              <a:rPr lang="en-US" sz="2200" dirty="0"/>
              <a:t> correlation with package ‘MASS’</a:t>
            </a:r>
          </a:p>
          <a:p>
            <a:endParaRPr lang="en-US" sz="2000" dirty="0">
              <a:solidFill>
                <a:srgbClr val="0070C0"/>
              </a:solidFill>
            </a:endParaRPr>
          </a:p>
          <a:p>
            <a:pPr marL="0" indent="0">
              <a:buNone/>
            </a:pPr>
            <a:r>
              <a:rPr lang="en-US" sz="2000" dirty="0">
                <a:solidFill>
                  <a:srgbClr val="0070C0"/>
                </a:solidFill>
              </a:rPr>
              <a:t>library(MASS)</a:t>
            </a:r>
          </a:p>
          <a:p>
            <a:pPr marL="0" indent="0">
              <a:buNone/>
            </a:pPr>
            <a:r>
              <a:rPr lang="en-US" sz="2000" dirty="0" err="1">
                <a:solidFill>
                  <a:srgbClr val="0070C0"/>
                </a:solidFill>
              </a:rPr>
              <a:t>tbl</a:t>
            </a:r>
            <a:r>
              <a:rPr lang="en-US" sz="2000" dirty="0">
                <a:solidFill>
                  <a:srgbClr val="0070C0"/>
                </a:solidFill>
              </a:rPr>
              <a:t> = table(selected$V1, selected$V2)</a:t>
            </a:r>
          </a:p>
          <a:p>
            <a:pPr marL="0" indent="0">
              <a:buNone/>
            </a:pPr>
            <a:r>
              <a:rPr lang="en-US" sz="2000" dirty="0">
                <a:solidFill>
                  <a:srgbClr val="0070C0"/>
                </a:solidFill>
              </a:rPr>
              <a:t>print(</a:t>
            </a:r>
            <a:r>
              <a:rPr lang="en-US" sz="2000" dirty="0" err="1">
                <a:solidFill>
                  <a:srgbClr val="0070C0"/>
                </a:solidFill>
              </a:rPr>
              <a:t>tbl</a:t>
            </a:r>
            <a:r>
              <a:rPr lang="en-US" sz="2000" dirty="0">
                <a:solidFill>
                  <a:srgbClr val="0070C0"/>
                </a:solidFill>
              </a:rPr>
              <a:t>)</a:t>
            </a:r>
          </a:p>
          <a:p>
            <a:pPr marL="0" indent="0">
              <a:buNone/>
            </a:pPr>
            <a:r>
              <a:rPr lang="en-US" sz="2000" dirty="0" err="1">
                <a:solidFill>
                  <a:srgbClr val="0070C0"/>
                </a:solidFill>
              </a:rPr>
              <a:t>chisq.test</a:t>
            </a:r>
            <a:r>
              <a:rPr lang="en-US" sz="2000" dirty="0">
                <a:solidFill>
                  <a:srgbClr val="0070C0"/>
                </a:solidFill>
              </a:rPr>
              <a:t>(</a:t>
            </a:r>
            <a:r>
              <a:rPr lang="en-US" sz="2000" dirty="0" err="1">
                <a:solidFill>
                  <a:srgbClr val="0070C0"/>
                </a:solidFill>
              </a:rPr>
              <a:t>tbl</a:t>
            </a:r>
            <a:r>
              <a:rPr lang="en-US" sz="2000" dirty="0">
                <a:solidFill>
                  <a:srgbClr val="0070C0"/>
                </a:solidFill>
              </a:rPr>
              <a:t>) # is the destination IP independent of the protocol at .05 significance level</a:t>
            </a:r>
          </a:p>
          <a:p>
            <a:endParaRPr lang="en-US" sz="2000" dirty="0"/>
          </a:p>
        </p:txBody>
      </p:sp>
      <p:pic>
        <p:nvPicPr>
          <p:cNvPr id="9" name="Picture 8">
            <a:extLst>
              <a:ext uri="{FF2B5EF4-FFF2-40B4-BE49-F238E27FC236}">
                <a16:creationId xmlns:a16="http://schemas.microsoft.com/office/drawing/2014/main" id="{72C2398F-8F36-3B4A-8208-49477E372B0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4395" y="3972792"/>
            <a:ext cx="9105900" cy="2209800"/>
          </a:xfrm>
          <a:prstGeom prst="rect">
            <a:avLst/>
          </a:prstGeom>
        </p:spPr>
      </p:pic>
    </p:spTree>
    <p:extLst>
      <p:ext uri="{BB962C8B-B14F-4D97-AF65-F5344CB8AC3E}">
        <p14:creationId xmlns:p14="http://schemas.microsoft.com/office/powerpoint/2010/main" val="46525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188C-A4F0-B748-86A0-3DA4B94DB5F9}"/>
              </a:ext>
            </a:extLst>
          </p:cNvPr>
          <p:cNvSpPr>
            <a:spLocks noGrp="1"/>
          </p:cNvSpPr>
          <p:nvPr>
            <p:ph type="title"/>
          </p:nvPr>
        </p:nvSpPr>
        <p:spPr>
          <a:xfrm>
            <a:off x="677334" y="138546"/>
            <a:ext cx="8596668" cy="1011382"/>
          </a:xfrm>
        </p:spPr>
        <p:txBody>
          <a:bodyPr/>
          <a:lstStyle/>
          <a:p>
            <a:r>
              <a:rPr lang="en-US" b="1" dirty="0">
                <a:solidFill>
                  <a:srgbClr val="92D050"/>
                </a:solidFill>
              </a:rPr>
              <a:t>Feature selection (4/5)</a:t>
            </a:r>
          </a:p>
        </p:txBody>
      </p:sp>
      <p:sp>
        <p:nvSpPr>
          <p:cNvPr id="3" name="Content Placeholder 2">
            <a:extLst>
              <a:ext uri="{FF2B5EF4-FFF2-40B4-BE49-F238E27FC236}">
                <a16:creationId xmlns:a16="http://schemas.microsoft.com/office/drawing/2014/main" id="{069880C0-49C1-654F-91DC-B7DD00BCB831}"/>
              </a:ext>
            </a:extLst>
          </p:cNvPr>
          <p:cNvSpPr>
            <a:spLocks noGrp="1"/>
          </p:cNvSpPr>
          <p:nvPr>
            <p:ph idx="1"/>
          </p:nvPr>
        </p:nvSpPr>
        <p:spPr>
          <a:xfrm>
            <a:off x="607831" y="985321"/>
            <a:ext cx="6085730" cy="1486665"/>
          </a:xfrm>
        </p:spPr>
        <p:txBody>
          <a:bodyPr>
            <a:normAutofit/>
          </a:bodyPr>
          <a:lstStyle/>
          <a:p>
            <a:r>
              <a:rPr lang="en-US" sz="2000" u="sng" dirty="0"/>
              <a:t>Wrapper analysis </a:t>
            </a:r>
            <a:r>
              <a:rPr lang="en-US" sz="2000" dirty="0"/>
              <a:t>using regression technique with package ‘‘</a:t>
            </a:r>
            <a:r>
              <a:rPr lang="en-US" sz="2000" dirty="0" err="1"/>
              <a:t>gml</a:t>
            </a:r>
            <a:r>
              <a:rPr lang="en-US" sz="2000" dirty="0"/>
              <a:t>’</a:t>
            </a:r>
          </a:p>
          <a:p>
            <a:r>
              <a:rPr lang="en-US" sz="2000" dirty="0"/>
              <a:t>We used features from TCP/IP Header, packet time, and IAT value</a:t>
            </a:r>
          </a:p>
          <a:p>
            <a:pPr marL="0" indent="0">
              <a:buNone/>
            </a:pPr>
            <a:endParaRPr lang="en-US" sz="2000" dirty="0">
              <a:solidFill>
                <a:srgbClr val="0070C0"/>
              </a:solidFill>
            </a:endParaRPr>
          </a:p>
        </p:txBody>
      </p:sp>
      <p:sp>
        <p:nvSpPr>
          <p:cNvPr id="5" name="Rectangle 4">
            <a:extLst>
              <a:ext uri="{FF2B5EF4-FFF2-40B4-BE49-F238E27FC236}">
                <a16:creationId xmlns:a16="http://schemas.microsoft.com/office/drawing/2014/main" id="{D0BEC055-06DF-8B46-975E-1773266BDCEF}"/>
              </a:ext>
            </a:extLst>
          </p:cNvPr>
          <p:cNvSpPr/>
          <p:nvPr/>
        </p:nvSpPr>
        <p:spPr>
          <a:xfrm>
            <a:off x="529684" y="6437432"/>
            <a:ext cx="6716243" cy="230832"/>
          </a:xfrm>
          <a:prstGeom prst="rect">
            <a:avLst/>
          </a:prstGeom>
        </p:spPr>
        <p:txBody>
          <a:bodyPr wrap="square">
            <a:spAutoFit/>
          </a:bodyPr>
          <a:lstStyle/>
          <a:p>
            <a:r>
              <a:rPr lang="en-US" sz="900" dirty="0">
                <a:solidFill>
                  <a:srgbClr val="222222"/>
                </a:solidFill>
                <a:latin typeface="Arial" panose="020B0604020202020204" pitchFamily="34" charset="0"/>
              </a:rPr>
              <a:t>Fonti, V., &amp; </a:t>
            </a:r>
            <a:r>
              <a:rPr lang="en-US" sz="900" dirty="0" err="1">
                <a:solidFill>
                  <a:srgbClr val="222222"/>
                </a:solidFill>
                <a:latin typeface="Arial" panose="020B0604020202020204" pitchFamily="34" charset="0"/>
              </a:rPr>
              <a:t>Belitser</a:t>
            </a:r>
            <a:r>
              <a:rPr lang="en-US" sz="900" dirty="0">
                <a:solidFill>
                  <a:srgbClr val="222222"/>
                </a:solidFill>
                <a:latin typeface="Arial" panose="020B0604020202020204" pitchFamily="34" charset="0"/>
              </a:rPr>
              <a:t>, E. (2017). Feature selection using lasso. </a:t>
            </a:r>
            <a:r>
              <a:rPr lang="en-US" sz="900" i="1" dirty="0">
                <a:solidFill>
                  <a:srgbClr val="222222"/>
                </a:solidFill>
                <a:latin typeface="Arial" panose="020B0604020202020204" pitchFamily="34" charset="0"/>
              </a:rPr>
              <a:t>VU Amsterdam Research Paper in Business Analytics</a:t>
            </a:r>
            <a:r>
              <a:rPr lang="en-US" sz="900" dirty="0">
                <a:solidFill>
                  <a:srgbClr val="222222"/>
                </a:solidFill>
                <a:latin typeface="Arial" panose="020B0604020202020204" pitchFamily="34" charset="0"/>
              </a:rPr>
              <a:t>.</a:t>
            </a:r>
            <a:endParaRPr lang="en-US" sz="900" dirty="0"/>
          </a:p>
        </p:txBody>
      </p:sp>
      <p:grpSp>
        <p:nvGrpSpPr>
          <p:cNvPr id="12" name="Group 11">
            <a:extLst>
              <a:ext uri="{FF2B5EF4-FFF2-40B4-BE49-F238E27FC236}">
                <a16:creationId xmlns:a16="http://schemas.microsoft.com/office/drawing/2014/main" id="{17CC3D7D-E4AE-D246-9587-C7D678933FC0}"/>
              </a:ext>
            </a:extLst>
          </p:cNvPr>
          <p:cNvGrpSpPr/>
          <p:nvPr/>
        </p:nvGrpSpPr>
        <p:grpSpPr>
          <a:xfrm>
            <a:off x="677334" y="2639763"/>
            <a:ext cx="5219753" cy="3629891"/>
            <a:chOff x="6460761" y="1149928"/>
            <a:chExt cx="5731239" cy="4111620"/>
          </a:xfrm>
        </p:grpSpPr>
        <p:pic>
          <p:nvPicPr>
            <p:cNvPr id="8" name="Picture 7" descr="http://www.potaroo.net/ispcol/2004-07/fig1.jpg">
              <a:extLst>
                <a:ext uri="{FF2B5EF4-FFF2-40B4-BE49-F238E27FC236}">
                  <a16:creationId xmlns:a16="http://schemas.microsoft.com/office/drawing/2014/main" id="{AD65A5BA-3D79-BA4A-9DDA-B24A523FA512}"/>
                </a:ext>
              </a:extLst>
            </p:cNvPr>
            <p:cNvPicPr/>
            <p:nvPr/>
          </p:nvPicPr>
          <p:blipFill rotWithShape="1">
            <a:blip r:embed="rId3" cstate="email">
              <a:extLst>
                <a:ext uri="{28A0092B-C50C-407E-A947-70E740481C1C}">
                  <a14:useLocalDpi xmlns:a14="http://schemas.microsoft.com/office/drawing/2010/main"/>
                </a:ext>
              </a:extLst>
            </a:blip>
            <a:srcRect/>
            <a:stretch/>
          </p:blipFill>
          <p:spPr bwMode="auto">
            <a:xfrm>
              <a:off x="6460761" y="1149928"/>
              <a:ext cx="5731239" cy="4111620"/>
            </a:xfrm>
            <a:prstGeom prst="rect">
              <a:avLst/>
            </a:prstGeom>
            <a:noFill/>
            <a:ln>
              <a:noFill/>
            </a:ln>
          </p:spPr>
        </p:pic>
        <p:sp>
          <p:nvSpPr>
            <p:cNvPr id="4" name="Rectangle 3">
              <a:extLst>
                <a:ext uri="{FF2B5EF4-FFF2-40B4-BE49-F238E27FC236}">
                  <a16:creationId xmlns:a16="http://schemas.microsoft.com/office/drawing/2014/main" id="{6084CE7C-B04B-F445-B7C8-D126F333DEE0}"/>
                </a:ext>
              </a:extLst>
            </p:cNvPr>
            <p:cNvSpPr/>
            <p:nvPr/>
          </p:nvSpPr>
          <p:spPr>
            <a:xfrm>
              <a:off x="8465127" y="2299855"/>
              <a:ext cx="1856509" cy="2355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7" name="Rectangle 6">
              <a:extLst>
                <a:ext uri="{FF2B5EF4-FFF2-40B4-BE49-F238E27FC236}">
                  <a16:creationId xmlns:a16="http://schemas.microsoft.com/office/drawing/2014/main" id="{7B8F268C-75B8-E04F-836C-11DAA34C84A2}"/>
                </a:ext>
              </a:extLst>
            </p:cNvPr>
            <p:cNvSpPr/>
            <p:nvPr/>
          </p:nvSpPr>
          <p:spPr>
            <a:xfrm>
              <a:off x="8472054" y="2535382"/>
              <a:ext cx="1856509" cy="2355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Rectangle 8">
              <a:extLst>
                <a:ext uri="{FF2B5EF4-FFF2-40B4-BE49-F238E27FC236}">
                  <a16:creationId xmlns:a16="http://schemas.microsoft.com/office/drawing/2014/main" id="{614AB5AB-1CEF-DA40-8029-CEC743F4B130}"/>
                </a:ext>
              </a:extLst>
            </p:cNvPr>
            <p:cNvSpPr/>
            <p:nvPr/>
          </p:nvSpPr>
          <p:spPr>
            <a:xfrm>
              <a:off x="7245927" y="3087974"/>
              <a:ext cx="1856509" cy="2355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Rectangle 9">
              <a:extLst>
                <a:ext uri="{FF2B5EF4-FFF2-40B4-BE49-F238E27FC236}">
                  <a16:creationId xmlns:a16="http://schemas.microsoft.com/office/drawing/2014/main" id="{0FFD5007-8DCB-CA47-9E58-1F0465D1E8F7}"/>
                </a:ext>
              </a:extLst>
            </p:cNvPr>
            <p:cNvSpPr/>
            <p:nvPr/>
          </p:nvSpPr>
          <p:spPr>
            <a:xfrm>
              <a:off x="9887602" y="3081046"/>
              <a:ext cx="1856509" cy="2355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pic>
        <p:nvPicPr>
          <p:cNvPr id="6" name="Picture 5">
            <a:extLst>
              <a:ext uri="{FF2B5EF4-FFF2-40B4-BE49-F238E27FC236}">
                <a16:creationId xmlns:a16="http://schemas.microsoft.com/office/drawing/2014/main" id="{057DB513-0D79-4B45-80CC-C1A43432246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93561" y="2353681"/>
            <a:ext cx="4750971" cy="3880938"/>
          </a:xfrm>
          <a:prstGeom prst="rect">
            <a:avLst/>
          </a:prstGeom>
        </p:spPr>
      </p:pic>
      <p:sp>
        <p:nvSpPr>
          <p:cNvPr id="13" name="Rectangle 12">
            <a:extLst>
              <a:ext uri="{FF2B5EF4-FFF2-40B4-BE49-F238E27FC236}">
                <a16:creationId xmlns:a16="http://schemas.microsoft.com/office/drawing/2014/main" id="{A15ADE38-1EE8-F44A-9B00-EA9E0FFF2E41}"/>
              </a:ext>
            </a:extLst>
          </p:cNvPr>
          <p:cNvSpPr/>
          <p:nvPr/>
        </p:nvSpPr>
        <p:spPr>
          <a:xfrm>
            <a:off x="6608255" y="985321"/>
            <a:ext cx="5470499" cy="1200329"/>
          </a:xfrm>
          <a:prstGeom prst="rect">
            <a:avLst/>
          </a:prstGeom>
        </p:spPr>
        <p:txBody>
          <a:bodyPr wrap="square">
            <a:spAutoFit/>
          </a:bodyPr>
          <a:lstStyle/>
          <a:p>
            <a:r>
              <a:rPr lang="en-US" dirty="0">
                <a:solidFill>
                  <a:srgbClr val="0070C0"/>
                </a:solidFill>
              </a:rPr>
              <a:t># Fit a logistic regression model</a:t>
            </a:r>
          </a:p>
          <a:p>
            <a:r>
              <a:rPr lang="en-US" dirty="0" err="1">
                <a:solidFill>
                  <a:srgbClr val="0070C0"/>
                </a:solidFill>
              </a:rPr>
              <a:t>fit_glm</a:t>
            </a:r>
            <a:r>
              <a:rPr lang="en-US" dirty="0">
                <a:solidFill>
                  <a:srgbClr val="0070C0"/>
                </a:solidFill>
              </a:rPr>
              <a:t> = </a:t>
            </a:r>
            <a:r>
              <a:rPr lang="en-US" dirty="0" err="1">
                <a:solidFill>
                  <a:srgbClr val="0070C0"/>
                </a:solidFill>
              </a:rPr>
              <a:t>glm</a:t>
            </a:r>
            <a:r>
              <a:rPr lang="en-US" dirty="0">
                <a:solidFill>
                  <a:srgbClr val="0070C0"/>
                </a:solidFill>
              </a:rPr>
              <a:t>(selected$V1 ~ selected$V5, family = "binomial”, selected)</a:t>
            </a:r>
          </a:p>
          <a:p>
            <a:r>
              <a:rPr lang="en-US" dirty="0">
                <a:solidFill>
                  <a:srgbClr val="0070C0"/>
                </a:solidFill>
              </a:rPr>
              <a:t>summary(</a:t>
            </a:r>
            <a:r>
              <a:rPr lang="en-US" dirty="0" err="1">
                <a:solidFill>
                  <a:srgbClr val="0070C0"/>
                </a:solidFill>
              </a:rPr>
              <a:t>fit_glm</a:t>
            </a:r>
            <a:r>
              <a:rPr lang="en-US" dirty="0">
                <a:solidFill>
                  <a:srgbClr val="0070C0"/>
                </a:solidFill>
              </a:rPr>
              <a:t>) # generate summary</a:t>
            </a:r>
            <a:endParaRPr lang="en-US" dirty="0"/>
          </a:p>
        </p:txBody>
      </p:sp>
    </p:spTree>
    <p:extLst>
      <p:ext uri="{BB962C8B-B14F-4D97-AF65-F5344CB8AC3E}">
        <p14:creationId xmlns:p14="http://schemas.microsoft.com/office/powerpoint/2010/main" val="2632436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362E-4ED3-224E-B3DD-0E1FE834DBC5}"/>
              </a:ext>
            </a:extLst>
          </p:cNvPr>
          <p:cNvSpPr>
            <a:spLocks noGrp="1"/>
          </p:cNvSpPr>
          <p:nvPr>
            <p:ph type="title"/>
          </p:nvPr>
        </p:nvSpPr>
        <p:spPr>
          <a:xfrm>
            <a:off x="677334" y="180109"/>
            <a:ext cx="8596668" cy="734291"/>
          </a:xfrm>
        </p:spPr>
        <p:txBody>
          <a:bodyPr/>
          <a:lstStyle/>
          <a:p>
            <a:r>
              <a:rPr lang="en-US" b="1" dirty="0">
                <a:solidFill>
                  <a:srgbClr val="92D050"/>
                </a:solidFill>
              </a:rPr>
              <a:t>Feature selection (5/5)</a:t>
            </a:r>
            <a:endParaRPr lang="en-US" dirty="0"/>
          </a:p>
        </p:txBody>
      </p:sp>
      <p:sp>
        <p:nvSpPr>
          <p:cNvPr id="3" name="Content Placeholder 2">
            <a:extLst>
              <a:ext uri="{FF2B5EF4-FFF2-40B4-BE49-F238E27FC236}">
                <a16:creationId xmlns:a16="http://schemas.microsoft.com/office/drawing/2014/main" id="{125925AA-74C1-BE40-BFD2-F37959ACDEEE}"/>
              </a:ext>
            </a:extLst>
          </p:cNvPr>
          <p:cNvSpPr>
            <a:spLocks noGrp="1"/>
          </p:cNvSpPr>
          <p:nvPr>
            <p:ph idx="1"/>
          </p:nvPr>
        </p:nvSpPr>
        <p:spPr>
          <a:xfrm>
            <a:off x="677334" y="1079500"/>
            <a:ext cx="11159066" cy="5155045"/>
          </a:xfrm>
        </p:spPr>
        <p:txBody>
          <a:bodyPr>
            <a:normAutofit fontScale="92500" lnSpcReduction="20000"/>
          </a:bodyPr>
          <a:lstStyle/>
          <a:p>
            <a:r>
              <a:rPr lang="en-US" sz="2200" dirty="0"/>
              <a:t>For loop going through all the variables as potentials for finding which features is more relevant</a:t>
            </a:r>
          </a:p>
          <a:p>
            <a:pPr marL="0" indent="0">
              <a:buNone/>
            </a:pPr>
            <a:r>
              <a:rPr lang="en-US" sz="1900" dirty="0">
                <a:solidFill>
                  <a:srgbClr val="0070C0"/>
                </a:solidFill>
              </a:rPr>
              <a:t>#No. of cols in data frame</a:t>
            </a:r>
          </a:p>
          <a:p>
            <a:pPr marL="0" indent="0">
              <a:buNone/>
            </a:pPr>
            <a:r>
              <a:rPr lang="en-US" sz="1900" dirty="0">
                <a:solidFill>
                  <a:srgbClr val="0070C0"/>
                </a:solidFill>
              </a:rPr>
              <a:t>c &lt;- </a:t>
            </a:r>
            <a:r>
              <a:rPr lang="en-US" sz="1900" dirty="0" err="1">
                <a:solidFill>
                  <a:srgbClr val="0070C0"/>
                </a:solidFill>
              </a:rPr>
              <a:t>ncol</a:t>
            </a:r>
            <a:r>
              <a:rPr lang="en-US" sz="1900" dirty="0">
                <a:solidFill>
                  <a:srgbClr val="0070C0"/>
                </a:solidFill>
              </a:rPr>
              <a:t>(selected)</a:t>
            </a:r>
          </a:p>
          <a:p>
            <a:pPr marL="0" indent="0">
              <a:buNone/>
            </a:pPr>
            <a:r>
              <a:rPr lang="en-US" sz="1900" dirty="0">
                <a:solidFill>
                  <a:srgbClr val="0070C0"/>
                </a:solidFill>
              </a:rPr>
              <a:t># </a:t>
            </a:r>
            <a:r>
              <a:rPr lang="en-US" sz="1900" dirty="0" err="1">
                <a:solidFill>
                  <a:srgbClr val="0070C0"/>
                </a:solidFill>
              </a:rPr>
              <a:t>Intializing</a:t>
            </a:r>
            <a:r>
              <a:rPr lang="en-US" sz="1900" dirty="0">
                <a:solidFill>
                  <a:srgbClr val="0070C0"/>
                </a:solidFill>
              </a:rPr>
              <a:t> the vector which will contain the p-values of all variables</a:t>
            </a:r>
          </a:p>
          <a:p>
            <a:pPr marL="0" indent="0">
              <a:buNone/>
            </a:pPr>
            <a:r>
              <a:rPr lang="en-US" sz="1900" dirty="0" err="1">
                <a:solidFill>
                  <a:srgbClr val="0070C0"/>
                </a:solidFill>
              </a:rPr>
              <a:t>pvalues</a:t>
            </a:r>
            <a:r>
              <a:rPr lang="en-US" sz="1900" dirty="0">
                <a:solidFill>
                  <a:srgbClr val="0070C0"/>
                </a:solidFill>
              </a:rPr>
              <a:t> &lt;- numeric(c)</a:t>
            </a:r>
          </a:p>
          <a:p>
            <a:pPr marL="0" indent="0">
              <a:buNone/>
            </a:pPr>
            <a:r>
              <a:rPr lang="en-US" sz="1900" dirty="0">
                <a:solidFill>
                  <a:srgbClr val="0070C0"/>
                </a:solidFill>
              </a:rPr>
              <a:t># Getting the p-values</a:t>
            </a:r>
          </a:p>
          <a:p>
            <a:pPr marL="0" indent="0">
              <a:buNone/>
            </a:pPr>
            <a:r>
              <a:rPr lang="en-US" sz="1900" dirty="0">
                <a:solidFill>
                  <a:srgbClr val="0070C0"/>
                </a:solidFill>
              </a:rPr>
              <a:t>for (</a:t>
            </a:r>
            <a:r>
              <a:rPr lang="en-US" sz="1900" dirty="0" err="1">
                <a:solidFill>
                  <a:srgbClr val="0070C0"/>
                </a:solidFill>
              </a:rPr>
              <a:t>i</a:t>
            </a:r>
            <a:r>
              <a:rPr lang="en-US" sz="1900" dirty="0">
                <a:solidFill>
                  <a:srgbClr val="0070C0"/>
                </a:solidFill>
              </a:rPr>
              <a:t> in 1:c) {</a:t>
            </a:r>
          </a:p>
          <a:p>
            <a:pPr marL="0" indent="0">
              <a:buNone/>
            </a:pPr>
            <a:r>
              <a:rPr lang="en-US" sz="1900" dirty="0">
                <a:solidFill>
                  <a:srgbClr val="0070C0"/>
                </a:solidFill>
              </a:rPr>
              <a:t>  fit &lt;- </a:t>
            </a:r>
            <a:r>
              <a:rPr lang="en-US" sz="1900" dirty="0" err="1">
                <a:solidFill>
                  <a:srgbClr val="0070C0"/>
                </a:solidFill>
              </a:rPr>
              <a:t>glm</a:t>
            </a:r>
            <a:r>
              <a:rPr lang="en-US" sz="1900" dirty="0">
                <a:solidFill>
                  <a:srgbClr val="0070C0"/>
                </a:solidFill>
              </a:rPr>
              <a:t>(selected$V1 ~ selected[,</a:t>
            </a:r>
            <a:r>
              <a:rPr lang="en-US" sz="1900" dirty="0" err="1">
                <a:solidFill>
                  <a:srgbClr val="0070C0"/>
                </a:solidFill>
              </a:rPr>
              <a:t>i</a:t>
            </a:r>
            <a:r>
              <a:rPr lang="en-US" sz="1900" dirty="0">
                <a:solidFill>
                  <a:srgbClr val="0070C0"/>
                </a:solidFill>
              </a:rPr>
              <a:t>], selected, family = "binomial")</a:t>
            </a:r>
          </a:p>
          <a:p>
            <a:pPr marL="0" indent="0">
              <a:buNone/>
            </a:pPr>
            <a:r>
              <a:rPr lang="en-US" sz="1900" dirty="0">
                <a:solidFill>
                  <a:srgbClr val="0070C0"/>
                </a:solidFill>
              </a:rPr>
              <a:t>  </a:t>
            </a:r>
            <a:r>
              <a:rPr lang="en-US" sz="1900" dirty="0" err="1">
                <a:solidFill>
                  <a:srgbClr val="0070C0"/>
                </a:solidFill>
              </a:rPr>
              <a:t>summ</a:t>
            </a:r>
            <a:r>
              <a:rPr lang="en-US" sz="1900" dirty="0">
                <a:solidFill>
                  <a:srgbClr val="0070C0"/>
                </a:solidFill>
              </a:rPr>
              <a:t> &lt;- summary(fit)</a:t>
            </a:r>
          </a:p>
          <a:p>
            <a:pPr marL="0" indent="0">
              <a:buNone/>
            </a:pPr>
            <a:r>
              <a:rPr lang="en-US" sz="1900" dirty="0">
                <a:solidFill>
                  <a:srgbClr val="0070C0"/>
                </a:solidFill>
              </a:rPr>
              <a:t>  </a:t>
            </a:r>
            <a:r>
              <a:rPr lang="en-US" sz="1900" dirty="0" err="1">
                <a:solidFill>
                  <a:srgbClr val="0070C0"/>
                </a:solidFill>
              </a:rPr>
              <a:t>pvalues</a:t>
            </a:r>
            <a:r>
              <a:rPr lang="en-US" sz="1900" dirty="0">
                <a:solidFill>
                  <a:srgbClr val="0070C0"/>
                </a:solidFill>
              </a:rPr>
              <a:t>[</a:t>
            </a:r>
            <a:r>
              <a:rPr lang="en-US" sz="1900" dirty="0" err="1">
                <a:solidFill>
                  <a:srgbClr val="0070C0"/>
                </a:solidFill>
              </a:rPr>
              <a:t>i</a:t>
            </a:r>
            <a:r>
              <a:rPr lang="en-US" sz="1900" dirty="0">
                <a:solidFill>
                  <a:srgbClr val="0070C0"/>
                </a:solidFill>
              </a:rPr>
              <a:t>] &lt;- </a:t>
            </a:r>
            <a:r>
              <a:rPr lang="en-US" sz="1900" dirty="0" err="1">
                <a:solidFill>
                  <a:srgbClr val="0070C0"/>
                </a:solidFill>
              </a:rPr>
              <a:t>summ$coefficients</a:t>
            </a:r>
            <a:r>
              <a:rPr lang="en-US" sz="1900" dirty="0">
                <a:solidFill>
                  <a:srgbClr val="0070C0"/>
                </a:solidFill>
              </a:rPr>
              <a:t>[2,4]</a:t>
            </a:r>
          </a:p>
          <a:p>
            <a:pPr marL="0" indent="0">
              <a:buNone/>
            </a:pPr>
            <a:r>
              <a:rPr lang="en-US" sz="1900" dirty="0">
                <a:solidFill>
                  <a:srgbClr val="0070C0"/>
                </a:solidFill>
              </a:rPr>
              <a:t>}</a:t>
            </a:r>
          </a:p>
          <a:p>
            <a:pPr marL="0" indent="0">
              <a:buNone/>
            </a:pPr>
            <a:r>
              <a:rPr lang="en-US" sz="1900" dirty="0" err="1">
                <a:solidFill>
                  <a:srgbClr val="0070C0"/>
                </a:solidFill>
              </a:rPr>
              <a:t>ord</a:t>
            </a:r>
            <a:r>
              <a:rPr lang="en-US" sz="1900" dirty="0">
                <a:solidFill>
                  <a:srgbClr val="0070C0"/>
                </a:solidFill>
              </a:rPr>
              <a:t> &lt;- order(</a:t>
            </a:r>
            <a:r>
              <a:rPr lang="en-US" sz="1900" dirty="0" err="1">
                <a:solidFill>
                  <a:srgbClr val="0070C0"/>
                </a:solidFill>
              </a:rPr>
              <a:t>pvalues</a:t>
            </a:r>
            <a:r>
              <a:rPr lang="en-US" sz="1900" dirty="0">
                <a:solidFill>
                  <a:srgbClr val="0070C0"/>
                </a:solidFill>
              </a:rPr>
              <a:t>)</a:t>
            </a:r>
          </a:p>
          <a:p>
            <a:pPr marL="0" indent="0">
              <a:buNone/>
            </a:pPr>
            <a:r>
              <a:rPr lang="en-US" sz="1900" dirty="0">
                <a:solidFill>
                  <a:srgbClr val="0070C0"/>
                </a:solidFill>
              </a:rPr>
              <a:t>x10 &lt;- selected[,</a:t>
            </a:r>
            <a:r>
              <a:rPr lang="en-US" sz="1900" dirty="0" err="1">
                <a:solidFill>
                  <a:srgbClr val="0070C0"/>
                </a:solidFill>
              </a:rPr>
              <a:t>ord</a:t>
            </a:r>
            <a:r>
              <a:rPr lang="en-US" sz="1900" dirty="0">
                <a:solidFill>
                  <a:srgbClr val="0070C0"/>
                </a:solidFill>
              </a:rPr>
              <a:t>]</a:t>
            </a:r>
          </a:p>
          <a:p>
            <a:pPr marL="0" indent="0">
              <a:buNone/>
            </a:pPr>
            <a:r>
              <a:rPr lang="en-US" sz="1900" dirty="0">
                <a:solidFill>
                  <a:srgbClr val="0070C0"/>
                </a:solidFill>
              </a:rPr>
              <a:t>names(x10)</a:t>
            </a:r>
          </a:p>
        </p:txBody>
      </p:sp>
    </p:spTree>
    <p:extLst>
      <p:ext uri="{BB962C8B-B14F-4D97-AF65-F5344CB8AC3E}">
        <p14:creationId xmlns:p14="http://schemas.microsoft.com/office/powerpoint/2010/main" val="3087789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92CA-93F0-7841-8925-B95EBD65714A}"/>
              </a:ext>
            </a:extLst>
          </p:cNvPr>
          <p:cNvSpPr>
            <a:spLocks noGrp="1"/>
          </p:cNvSpPr>
          <p:nvPr>
            <p:ph type="title"/>
          </p:nvPr>
        </p:nvSpPr>
        <p:spPr>
          <a:xfrm>
            <a:off x="677334" y="155838"/>
            <a:ext cx="8596668" cy="831982"/>
          </a:xfrm>
        </p:spPr>
        <p:txBody>
          <a:bodyPr/>
          <a:lstStyle/>
          <a:p>
            <a:r>
              <a:rPr lang="en-US" b="1" dirty="0">
                <a:solidFill>
                  <a:srgbClr val="92D050"/>
                </a:solidFill>
              </a:rPr>
              <a:t>Traffic analysis pipeline - Classification</a:t>
            </a:r>
          </a:p>
        </p:txBody>
      </p:sp>
      <p:grpSp>
        <p:nvGrpSpPr>
          <p:cNvPr id="7" name="Group 6">
            <a:extLst>
              <a:ext uri="{FF2B5EF4-FFF2-40B4-BE49-F238E27FC236}">
                <a16:creationId xmlns:a16="http://schemas.microsoft.com/office/drawing/2014/main" id="{F8A66997-A9D4-034D-B425-252CF51C9DD6}"/>
              </a:ext>
            </a:extLst>
          </p:cNvPr>
          <p:cNvGrpSpPr/>
          <p:nvPr/>
        </p:nvGrpSpPr>
        <p:grpSpPr>
          <a:xfrm>
            <a:off x="16903395" y="20226108"/>
            <a:ext cx="13506141" cy="1306216"/>
            <a:chOff x="16814867" y="20778826"/>
            <a:chExt cx="13506141" cy="1306216"/>
          </a:xfrm>
        </p:grpSpPr>
        <p:sp>
          <p:nvSpPr>
            <p:cNvPr id="8" name="Oval 7">
              <a:extLst>
                <a:ext uri="{FF2B5EF4-FFF2-40B4-BE49-F238E27FC236}">
                  <a16:creationId xmlns:a16="http://schemas.microsoft.com/office/drawing/2014/main" id="{F09BBD56-CDA4-804B-89E1-EAE9677D275C}"/>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466C9EB-7C07-DE4F-B4D5-926F58E073A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158F282-FB17-8F4C-A242-7D797A1D89DB}"/>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B77930A-90C9-5F4B-9AE3-815A16A373A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04A60BA-3D54-8044-9A62-23D699833456}"/>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E87F813C-D0A1-CA46-9EB9-5D90D0B8D4F4}"/>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14" name="TextBox 13">
              <a:extLst>
                <a:ext uri="{FF2B5EF4-FFF2-40B4-BE49-F238E27FC236}">
                  <a16:creationId xmlns:a16="http://schemas.microsoft.com/office/drawing/2014/main" id="{0D8F726D-3BFF-7147-83A2-B07911B4A6DC}"/>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15" name="TextBox 14">
              <a:extLst>
                <a:ext uri="{FF2B5EF4-FFF2-40B4-BE49-F238E27FC236}">
                  <a16:creationId xmlns:a16="http://schemas.microsoft.com/office/drawing/2014/main" id="{1F6D6D12-FE96-4E48-AE01-7719B3803BFE}"/>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16" name="TextBox 15">
              <a:extLst>
                <a:ext uri="{FF2B5EF4-FFF2-40B4-BE49-F238E27FC236}">
                  <a16:creationId xmlns:a16="http://schemas.microsoft.com/office/drawing/2014/main" id="{C575AEE1-7023-9E4A-BDA6-B5FAC1B11DE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17" name="TextBox 16">
              <a:extLst>
                <a:ext uri="{FF2B5EF4-FFF2-40B4-BE49-F238E27FC236}">
                  <a16:creationId xmlns:a16="http://schemas.microsoft.com/office/drawing/2014/main" id="{152E08D2-5FEF-E240-BBF1-F29F2296582B}"/>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18" name="Straight Arrow Connector 17">
              <a:extLst>
                <a:ext uri="{FF2B5EF4-FFF2-40B4-BE49-F238E27FC236}">
                  <a16:creationId xmlns:a16="http://schemas.microsoft.com/office/drawing/2014/main" id="{DB971843-4BB3-4449-9192-14F525D4702E}"/>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3C79F70-592C-D943-8576-212161C3EC5C}"/>
                </a:ext>
              </a:extLst>
            </p:cNvPr>
            <p:cNvCxnSpPr>
              <a:cxnSpLocks/>
              <a:stCxn id="10" idx="3"/>
              <a:endCxn id="11"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DFD9BB5-F424-3D41-97F1-541E9AC37B12}"/>
                </a:ext>
              </a:extLst>
            </p:cNvPr>
            <p:cNvCxnSpPr>
              <a:cxnSpLocks/>
              <a:endCxn id="12"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C3C81D9-2DE2-2C4C-90E8-BB06EEBD7B38}"/>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22" name="Straight Arrow Connector 21">
              <a:extLst>
                <a:ext uri="{FF2B5EF4-FFF2-40B4-BE49-F238E27FC236}">
                  <a16:creationId xmlns:a16="http://schemas.microsoft.com/office/drawing/2014/main" id="{2FC0E85C-D9EB-A843-BD0D-51A7ACF2E77B}"/>
                </a:ext>
              </a:extLst>
            </p:cNvPr>
            <p:cNvCxnSpPr>
              <a:cxnSpLocks/>
              <a:endCxn id="9"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7E51838-2A16-0F49-8750-184223864D7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24" name="Group 23">
            <a:extLst>
              <a:ext uri="{FF2B5EF4-FFF2-40B4-BE49-F238E27FC236}">
                <a16:creationId xmlns:a16="http://schemas.microsoft.com/office/drawing/2014/main" id="{1B98614D-323E-1A48-9253-A81A4071FFB7}"/>
              </a:ext>
            </a:extLst>
          </p:cNvPr>
          <p:cNvGrpSpPr/>
          <p:nvPr/>
        </p:nvGrpSpPr>
        <p:grpSpPr>
          <a:xfrm>
            <a:off x="17055795" y="20378508"/>
            <a:ext cx="13506141" cy="1306216"/>
            <a:chOff x="16814867" y="20778826"/>
            <a:chExt cx="13506141" cy="1306216"/>
          </a:xfrm>
        </p:grpSpPr>
        <p:sp>
          <p:nvSpPr>
            <p:cNvPr id="25" name="Oval 24">
              <a:extLst>
                <a:ext uri="{FF2B5EF4-FFF2-40B4-BE49-F238E27FC236}">
                  <a16:creationId xmlns:a16="http://schemas.microsoft.com/office/drawing/2014/main" id="{0C6838D0-5946-7D47-9906-C9C48F312BD3}"/>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17D3B4E4-0331-0441-9652-8B2784337AC6}"/>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E5C36A-9DAC-9546-9E53-6F2706ECF184}"/>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7A329BD1-70E0-174D-A3A5-CFC0738B2474}"/>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A691A9FF-9506-124A-AE60-17BB9EB30D2A}"/>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740D33D8-B3F7-D041-A52F-28AE8C28DB20}"/>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31" name="TextBox 30">
              <a:extLst>
                <a:ext uri="{FF2B5EF4-FFF2-40B4-BE49-F238E27FC236}">
                  <a16:creationId xmlns:a16="http://schemas.microsoft.com/office/drawing/2014/main" id="{2F182742-108F-7846-9E55-4D654245F680}"/>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32" name="TextBox 31">
              <a:extLst>
                <a:ext uri="{FF2B5EF4-FFF2-40B4-BE49-F238E27FC236}">
                  <a16:creationId xmlns:a16="http://schemas.microsoft.com/office/drawing/2014/main" id="{01E27EA0-53FD-5E40-82CC-6315A82C6F61}"/>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33" name="TextBox 32">
              <a:extLst>
                <a:ext uri="{FF2B5EF4-FFF2-40B4-BE49-F238E27FC236}">
                  <a16:creationId xmlns:a16="http://schemas.microsoft.com/office/drawing/2014/main" id="{110B3937-B728-5046-97B6-41A7A92F4E8A}"/>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34" name="TextBox 33">
              <a:extLst>
                <a:ext uri="{FF2B5EF4-FFF2-40B4-BE49-F238E27FC236}">
                  <a16:creationId xmlns:a16="http://schemas.microsoft.com/office/drawing/2014/main" id="{A2882CC3-7020-564D-B30E-10C60DD3FB46}"/>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35" name="Straight Arrow Connector 34">
              <a:extLst>
                <a:ext uri="{FF2B5EF4-FFF2-40B4-BE49-F238E27FC236}">
                  <a16:creationId xmlns:a16="http://schemas.microsoft.com/office/drawing/2014/main" id="{D31EC270-4B15-B14C-967A-65C218B604C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0AC1935-A5FD-3E44-8774-03D2A18D3627}"/>
                </a:ext>
              </a:extLst>
            </p:cNvPr>
            <p:cNvCxnSpPr>
              <a:cxnSpLocks/>
              <a:stCxn id="27" idx="3"/>
              <a:endCxn id="28"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B13FF73D-7B54-BE48-93E3-DF63CB34F000}"/>
                </a:ext>
              </a:extLst>
            </p:cNvPr>
            <p:cNvCxnSpPr>
              <a:cxnSpLocks/>
              <a:endCxn id="29"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BA92F1C-B997-834E-A6D2-2F982E2D43E3}"/>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39" name="Straight Arrow Connector 38">
              <a:extLst>
                <a:ext uri="{FF2B5EF4-FFF2-40B4-BE49-F238E27FC236}">
                  <a16:creationId xmlns:a16="http://schemas.microsoft.com/office/drawing/2014/main" id="{7AD24528-B101-4C4B-B773-5DD19877C978}"/>
                </a:ext>
              </a:extLst>
            </p:cNvPr>
            <p:cNvCxnSpPr>
              <a:cxnSpLocks/>
              <a:endCxn id="26"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44749A7F-A83F-AA42-A1C1-F94FD9E427DD}"/>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41" name="Group 40">
            <a:extLst>
              <a:ext uri="{FF2B5EF4-FFF2-40B4-BE49-F238E27FC236}">
                <a16:creationId xmlns:a16="http://schemas.microsoft.com/office/drawing/2014/main" id="{17062DCB-8772-734D-A0EA-423D0910CC6A}"/>
              </a:ext>
            </a:extLst>
          </p:cNvPr>
          <p:cNvGrpSpPr/>
          <p:nvPr/>
        </p:nvGrpSpPr>
        <p:grpSpPr>
          <a:xfrm>
            <a:off x="17208195" y="20530908"/>
            <a:ext cx="13506141" cy="1306216"/>
            <a:chOff x="16814867" y="20778826"/>
            <a:chExt cx="13506141" cy="1306216"/>
          </a:xfrm>
        </p:grpSpPr>
        <p:sp>
          <p:nvSpPr>
            <p:cNvPr id="42" name="Oval 41">
              <a:extLst>
                <a:ext uri="{FF2B5EF4-FFF2-40B4-BE49-F238E27FC236}">
                  <a16:creationId xmlns:a16="http://schemas.microsoft.com/office/drawing/2014/main" id="{B129CFAA-29D2-A047-BE9E-39821C7B706A}"/>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B7DB62EB-CD30-F64D-81B7-770D728E90D0}"/>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AB779377-FA0A-D64F-A082-3E081CF4652C}"/>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EFF8CB77-3EEA-9549-A51A-FEA3A7384B0D}"/>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8E0BA06E-D131-8C4D-B27C-30A2874FD29F}"/>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F0FB2FE8-0182-5042-95B8-89E23833DB72}"/>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48" name="TextBox 47">
              <a:extLst>
                <a:ext uri="{FF2B5EF4-FFF2-40B4-BE49-F238E27FC236}">
                  <a16:creationId xmlns:a16="http://schemas.microsoft.com/office/drawing/2014/main" id="{383DC029-53DB-7044-845A-F91C79791857}"/>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49" name="TextBox 48">
              <a:extLst>
                <a:ext uri="{FF2B5EF4-FFF2-40B4-BE49-F238E27FC236}">
                  <a16:creationId xmlns:a16="http://schemas.microsoft.com/office/drawing/2014/main" id="{4D91B52E-973F-8E47-8853-B0AC3E722665}"/>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50" name="TextBox 49">
              <a:extLst>
                <a:ext uri="{FF2B5EF4-FFF2-40B4-BE49-F238E27FC236}">
                  <a16:creationId xmlns:a16="http://schemas.microsoft.com/office/drawing/2014/main" id="{CEC1ED17-8157-B842-A816-665AE719EECE}"/>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51" name="TextBox 50">
              <a:extLst>
                <a:ext uri="{FF2B5EF4-FFF2-40B4-BE49-F238E27FC236}">
                  <a16:creationId xmlns:a16="http://schemas.microsoft.com/office/drawing/2014/main" id="{62B6AB9F-0BDB-844A-8196-ADD14DAC8AB8}"/>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52" name="Straight Arrow Connector 51">
              <a:extLst>
                <a:ext uri="{FF2B5EF4-FFF2-40B4-BE49-F238E27FC236}">
                  <a16:creationId xmlns:a16="http://schemas.microsoft.com/office/drawing/2014/main" id="{879BBD47-8718-FB45-977F-26F84E8FD0D8}"/>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FE6DBFD4-3394-E346-B54E-CB242974403E}"/>
                </a:ext>
              </a:extLst>
            </p:cNvPr>
            <p:cNvCxnSpPr>
              <a:cxnSpLocks/>
              <a:stCxn id="44" idx="3"/>
              <a:endCxn id="45"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090F315-5DED-4148-A10B-23152BFF9655}"/>
                </a:ext>
              </a:extLst>
            </p:cNvPr>
            <p:cNvCxnSpPr>
              <a:cxnSpLocks/>
              <a:endCxn id="46"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706918AC-8C64-ED49-92EC-4D0B630A6BF4}"/>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56" name="Straight Arrow Connector 55">
              <a:extLst>
                <a:ext uri="{FF2B5EF4-FFF2-40B4-BE49-F238E27FC236}">
                  <a16:creationId xmlns:a16="http://schemas.microsoft.com/office/drawing/2014/main" id="{70497CF6-E4B7-5F4F-970B-7B8EA0AE9C58}"/>
                </a:ext>
              </a:extLst>
            </p:cNvPr>
            <p:cNvCxnSpPr>
              <a:cxnSpLocks/>
              <a:endCxn id="43"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1C25B023-4B90-9248-8F67-68AD82BB0644}"/>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58" name="Group 57">
            <a:extLst>
              <a:ext uri="{FF2B5EF4-FFF2-40B4-BE49-F238E27FC236}">
                <a16:creationId xmlns:a16="http://schemas.microsoft.com/office/drawing/2014/main" id="{22E9F263-65D1-3C48-8E4C-1F54D7928F54}"/>
              </a:ext>
            </a:extLst>
          </p:cNvPr>
          <p:cNvGrpSpPr/>
          <p:nvPr/>
        </p:nvGrpSpPr>
        <p:grpSpPr>
          <a:xfrm>
            <a:off x="17360595" y="20683308"/>
            <a:ext cx="13506141" cy="1306216"/>
            <a:chOff x="16814867" y="20778826"/>
            <a:chExt cx="13506141" cy="1306216"/>
          </a:xfrm>
        </p:grpSpPr>
        <p:sp>
          <p:nvSpPr>
            <p:cNvPr id="59" name="Oval 58">
              <a:extLst>
                <a:ext uri="{FF2B5EF4-FFF2-40B4-BE49-F238E27FC236}">
                  <a16:creationId xmlns:a16="http://schemas.microsoft.com/office/drawing/2014/main" id="{98DBB6C3-2043-A24B-9220-71178353D5D1}"/>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C9699BB2-BC02-6944-BED4-A4DCB628FB7B}"/>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9D73A48E-8B76-894D-B551-54F60C4782B9}"/>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955ED808-AFB5-8B41-9A7A-ECEFF3E7CED9}"/>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01F5256C-92D6-DF42-8B72-8FA4789F32FB}"/>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4" name="TextBox 63">
              <a:extLst>
                <a:ext uri="{FF2B5EF4-FFF2-40B4-BE49-F238E27FC236}">
                  <a16:creationId xmlns:a16="http://schemas.microsoft.com/office/drawing/2014/main" id="{7C60D18A-6E7A-FC41-B8DB-5A5FBD0EBE67}"/>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65" name="TextBox 64">
              <a:extLst>
                <a:ext uri="{FF2B5EF4-FFF2-40B4-BE49-F238E27FC236}">
                  <a16:creationId xmlns:a16="http://schemas.microsoft.com/office/drawing/2014/main" id="{794F3CA6-7C42-6A4F-A156-E0416BBDB19F}"/>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66" name="TextBox 65">
              <a:extLst>
                <a:ext uri="{FF2B5EF4-FFF2-40B4-BE49-F238E27FC236}">
                  <a16:creationId xmlns:a16="http://schemas.microsoft.com/office/drawing/2014/main" id="{F0A4DDAD-9C0C-564E-94AC-68668CC63E6D}"/>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67" name="TextBox 66">
              <a:extLst>
                <a:ext uri="{FF2B5EF4-FFF2-40B4-BE49-F238E27FC236}">
                  <a16:creationId xmlns:a16="http://schemas.microsoft.com/office/drawing/2014/main" id="{300739E6-7D44-C247-9964-C605D1D81D7D}"/>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68" name="TextBox 67">
              <a:extLst>
                <a:ext uri="{FF2B5EF4-FFF2-40B4-BE49-F238E27FC236}">
                  <a16:creationId xmlns:a16="http://schemas.microsoft.com/office/drawing/2014/main" id="{DCE4DED5-AB9E-8E4B-AE2C-07CB60ED6B4F}"/>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69" name="Straight Arrow Connector 68">
              <a:extLst>
                <a:ext uri="{FF2B5EF4-FFF2-40B4-BE49-F238E27FC236}">
                  <a16:creationId xmlns:a16="http://schemas.microsoft.com/office/drawing/2014/main" id="{AF97C84D-3730-8347-BBC5-022F1F3AC84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B04E845-A133-4445-B14A-194A436DFF1A}"/>
                </a:ext>
              </a:extLst>
            </p:cNvPr>
            <p:cNvCxnSpPr>
              <a:cxnSpLocks/>
              <a:stCxn id="61" idx="3"/>
              <a:endCxn id="62"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58CB560-FB47-044D-B673-F8B78DB9336D}"/>
                </a:ext>
              </a:extLst>
            </p:cNvPr>
            <p:cNvCxnSpPr>
              <a:cxnSpLocks/>
              <a:endCxn id="63"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13B8E60-3CF4-AF4E-B92F-73F3EA8B2460}"/>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73" name="Straight Arrow Connector 72">
              <a:extLst>
                <a:ext uri="{FF2B5EF4-FFF2-40B4-BE49-F238E27FC236}">
                  <a16:creationId xmlns:a16="http://schemas.microsoft.com/office/drawing/2014/main" id="{125A42D9-2E39-EF49-95A3-E4AFA83DF6ED}"/>
                </a:ext>
              </a:extLst>
            </p:cNvPr>
            <p:cNvCxnSpPr>
              <a:cxnSpLocks/>
              <a:endCxn id="60"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4BEC8D16-F5E2-3F42-A642-957F4BDE4E3C}"/>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pSp>
        <p:nvGrpSpPr>
          <p:cNvPr id="75" name="Group 74">
            <a:extLst>
              <a:ext uri="{FF2B5EF4-FFF2-40B4-BE49-F238E27FC236}">
                <a16:creationId xmlns:a16="http://schemas.microsoft.com/office/drawing/2014/main" id="{7996F491-C179-AE42-9B8D-749DA2986535}"/>
              </a:ext>
            </a:extLst>
          </p:cNvPr>
          <p:cNvGrpSpPr/>
          <p:nvPr/>
        </p:nvGrpSpPr>
        <p:grpSpPr>
          <a:xfrm>
            <a:off x="17512995" y="20835708"/>
            <a:ext cx="13506141" cy="1306216"/>
            <a:chOff x="16814867" y="20778826"/>
            <a:chExt cx="13506141" cy="1306216"/>
          </a:xfrm>
        </p:grpSpPr>
        <p:sp>
          <p:nvSpPr>
            <p:cNvPr id="76" name="Oval 75">
              <a:extLst>
                <a:ext uri="{FF2B5EF4-FFF2-40B4-BE49-F238E27FC236}">
                  <a16:creationId xmlns:a16="http://schemas.microsoft.com/office/drawing/2014/main" id="{589ACBA8-63C2-094F-9A3D-C85D80B542A6}"/>
                </a:ext>
              </a:extLst>
            </p:cNvPr>
            <p:cNvSpPr/>
            <p:nvPr/>
          </p:nvSpPr>
          <p:spPr>
            <a:xfrm>
              <a:off x="16814867" y="20833644"/>
              <a:ext cx="1690850" cy="12513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CC396BE-5E14-CB4B-B90A-52F68D50771A}"/>
                </a:ext>
              </a:extLst>
            </p:cNvPr>
            <p:cNvSpPr/>
            <p:nvPr/>
          </p:nvSpPr>
          <p:spPr>
            <a:xfrm>
              <a:off x="18963240" y="21002716"/>
              <a:ext cx="2155078" cy="830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E120AD4A-A1F3-B54B-A51C-E97D0758F0D5}"/>
                </a:ext>
              </a:extLst>
            </p:cNvPr>
            <p:cNvSpPr/>
            <p:nvPr/>
          </p:nvSpPr>
          <p:spPr>
            <a:xfrm>
              <a:off x="22648105" y="21051332"/>
              <a:ext cx="2048696"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9F6833F1-8522-804F-B1FB-EC5A00165A88}"/>
                </a:ext>
              </a:extLst>
            </p:cNvPr>
            <p:cNvSpPr/>
            <p:nvPr/>
          </p:nvSpPr>
          <p:spPr>
            <a:xfrm>
              <a:off x="25299807" y="21051332"/>
              <a:ext cx="2155078" cy="5691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9399F9BD-9948-3349-9B9D-896C08E34C77}"/>
                </a:ext>
              </a:extLst>
            </p:cNvPr>
            <p:cNvSpPr/>
            <p:nvPr/>
          </p:nvSpPr>
          <p:spPr>
            <a:xfrm>
              <a:off x="28630158" y="20778826"/>
              <a:ext cx="1690850" cy="11290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1" name="TextBox 80">
              <a:extLst>
                <a:ext uri="{FF2B5EF4-FFF2-40B4-BE49-F238E27FC236}">
                  <a16:creationId xmlns:a16="http://schemas.microsoft.com/office/drawing/2014/main" id="{1BFEC484-BF99-3D4B-A0CE-1EA0F8FC7169}"/>
                </a:ext>
              </a:extLst>
            </p:cNvPr>
            <p:cNvSpPr txBox="1"/>
            <p:nvPr/>
          </p:nvSpPr>
          <p:spPr>
            <a:xfrm>
              <a:off x="16945909" y="21251160"/>
              <a:ext cx="1585434" cy="461665"/>
            </a:xfrm>
            <a:prstGeom prst="rect">
              <a:avLst/>
            </a:prstGeom>
            <a:noFill/>
          </p:spPr>
          <p:txBody>
            <a:bodyPr wrap="none" rtlCol="0">
              <a:spAutoFit/>
            </a:bodyPr>
            <a:lstStyle/>
            <a:p>
              <a:r>
                <a:rPr lang="en-US" sz="2400" dirty="0"/>
                <a:t>Test Device</a:t>
              </a:r>
            </a:p>
          </p:txBody>
        </p:sp>
        <p:sp>
          <p:nvSpPr>
            <p:cNvPr id="82" name="TextBox 81">
              <a:extLst>
                <a:ext uri="{FF2B5EF4-FFF2-40B4-BE49-F238E27FC236}">
                  <a16:creationId xmlns:a16="http://schemas.microsoft.com/office/drawing/2014/main" id="{659F5709-4A94-B943-990F-A262F0509628}"/>
                </a:ext>
              </a:extLst>
            </p:cNvPr>
            <p:cNvSpPr txBox="1"/>
            <p:nvPr/>
          </p:nvSpPr>
          <p:spPr>
            <a:xfrm>
              <a:off x="19239855" y="21030270"/>
              <a:ext cx="1561184" cy="830997"/>
            </a:xfrm>
            <a:prstGeom prst="rect">
              <a:avLst/>
            </a:prstGeom>
            <a:noFill/>
          </p:spPr>
          <p:txBody>
            <a:bodyPr wrap="square" rtlCol="0">
              <a:spAutoFit/>
            </a:bodyPr>
            <a:lstStyle/>
            <a:p>
              <a:pPr algn="ctr"/>
              <a:r>
                <a:rPr lang="en-US" sz="2400" dirty="0"/>
                <a:t>Feature Extraction</a:t>
              </a:r>
            </a:p>
          </p:txBody>
        </p:sp>
        <p:sp>
          <p:nvSpPr>
            <p:cNvPr id="83" name="TextBox 82">
              <a:extLst>
                <a:ext uri="{FF2B5EF4-FFF2-40B4-BE49-F238E27FC236}">
                  <a16:creationId xmlns:a16="http://schemas.microsoft.com/office/drawing/2014/main" id="{6004E2A6-7345-3D4C-B3FE-067C6BF61B36}"/>
                </a:ext>
              </a:extLst>
            </p:cNvPr>
            <p:cNvSpPr txBox="1"/>
            <p:nvPr/>
          </p:nvSpPr>
          <p:spPr>
            <a:xfrm>
              <a:off x="25699419" y="21082009"/>
              <a:ext cx="1459823" cy="461665"/>
            </a:xfrm>
            <a:prstGeom prst="rect">
              <a:avLst/>
            </a:prstGeom>
            <a:noFill/>
          </p:spPr>
          <p:txBody>
            <a:bodyPr wrap="none" rtlCol="0">
              <a:spAutoFit/>
            </a:bodyPr>
            <a:lstStyle/>
            <a:p>
              <a:r>
                <a:rPr lang="en-US" sz="2400" dirty="0"/>
                <a:t>Prediction</a:t>
              </a:r>
            </a:p>
          </p:txBody>
        </p:sp>
        <p:sp>
          <p:nvSpPr>
            <p:cNvPr id="84" name="TextBox 83">
              <a:extLst>
                <a:ext uri="{FF2B5EF4-FFF2-40B4-BE49-F238E27FC236}">
                  <a16:creationId xmlns:a16="http://schemas.microsoft.com/office/drawing/2014/main" id="{65B3F74F-C9FB-494F-B25A-383ADF45BCF6}"/>
                </a:ext>
              </a:extLst>
            </p:cNvPr>
            <p:cNvSpPr txBox="1"/>
            <p:nvPr/>
          </p:nvSpPr>
          <p:spPr>
            <a:xfrm>
              <a:off x="22997739" y="21135538"/>
              <a:ext cx="1303562" cy="461665"/>
            </a:xfrm>
            <a:prstGeom prst="rect">
              <a:avLst/>
            </a:prstGeom>
            <a:noFill/>
          </p:spPr>
          <p:txBody>
            <a:bodyPr wrap="none" rtlCol="0">
              <a:spAutoFit/>
            </a:bodyPr>
            <a:lstStyle/>
            <a:p>
              <a:r>
                <a:rPr lang="en-US" sz="2400" dirty="0"/>
                <a:t>Classifier</a:t>
              </a:r>
            </a:p>
          </p:txBody>
        </p:sp>
        <p:sp>
          <p:nvSpPr>
            <p:cNvPr id="85" name="TextBox 84">
              <a:extLst>
                <a:ext uri="{FF2B5EF4-FFF2-40B4-BE49-F238E27FC236}">
                  <a16:creationId xmlns:a16="http://schemas.microsoft.com/office/drawing/2014/main" id="{A83CE28C-59A4-EA47-BF66-6DDC01BE55B9}"/>
                </a:ext>
              </a:extLst>
            </p:cNvPr>
            <p:cNvSpPr txBox="1"/>
            <p:nvPr/>
          </p:nvSpPr>
          <p:spPr>
            <a:xfrm>
              <a:off x="21118318" y="21051332"/>
              <a:ext cx="1562607" cy="461665"/>
            </a:xfrm>
            <a:prstGeom prst="rect">
              <a:avLst/>
            </a:prstGeom>
            <a:noFill/>
          </p:spPr>
          <p:txBody>
            <a:bodyPr wrap="none" rtlCol="0">
              <a:spAutoFit/>
            </a:bodyPr>
            <a:lstStyle/>
            <a:p>
              <a:r>
                <a:rPr lang="en-US" sz="2400" dirty="0"/>
                <a:t>Fingerprint</a:t>
              </a:r>
            </a:p>
          </p:txBody>
        </p:sp>
        <p:cxnSp>
          <p:nvCxnSpPr>
            <p:cNvPr id="86" name="Straight Arrow Connector 85">
              <a:extLst>
                <a:ext uri="{FF2B5EF4-FFF2-40B4-BE49-F238E27FC236}">
                  <a16:creationId xmlns:a16="http://schemas.microsoft.com/office/drawing/2014/main" id="{E2C899EA-D0FF-D043-A792-8A2BB8B23CA1}"/>
                </a:ext>
              </a:extLst>
            </p:cNvPr>
            <p:cNvCxnSpPr/>
            <p:nvPr/>
          </p:nvCxnSpPr>
          <p:spPr>
            <a:xfrm>
              <a:off x="21118318" y="21512997"/>
              <a:ext cx="152978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D5B0821A-1A14-F44C-9953-0C07E2406100}"/>
                </a:ext>
              </a:extLst>
            </p:cNvPr>
            <p:cNvCxnSpPr>
              <a:cxnSpLocks/>
              <a:stCxn id="78" idx="3"/>
              <a:endCxn id="79" idx="1"/>
            </p:cNvCxnSpPr>
            <p:nvPr/>
          </p:nvCxnSpPr>
          <p:spPr>
            <a:xfrm>
              <a:off x="24696801" y="21335896"/>
              <a:ext cx="6030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4707FC62-0E57-8247-9258-C94855578D66}"/>
                </a:ext>
              </a:extLst>
            </p:cNvPr>
            <p:cNvCxnSpPr>
              <a:cxnSpLocks/>
              <a:endCxn id="80" idx="2"/>
            </p:cNvCxnSpPr>
            <p:nvPr/>
          </p:nvCxnSpPr>
          <p:spPr>
            <a:xfrm flipV="1">
              <a:off x="27454885" y="21343345"/>
              <a:ext cx="1175273" cy="297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C47E4A77-4CD2-764E-B660-9F2B4EF92092}"/>
                </a:ext>
              </a:extLst>
            </p:cNvPr>
            <p:cNvSpPr txBox="1"/>
            <p:nvPr/>
          </p:nvSpPr>
          <p:spPr>
            <a:xfrm>
              <a:off x="27454885" y="20835741"/>
              <a:ext cx="1354602" cy="461665"/>
            </a:xfrm>
            <a:prstGeom prst="rect">
              <a:avLst/>
            </a:prstGeom>
            <a:noFill/>
          </p:spPr>
          <p:txBody>
            <a:bodyPr wrap="none" rtlCol="0">
              <a:spAutoFit/>
            </a:bodyPr>
            <a:lstStyle/>
            <a:p>
              <a:r>
                <a:rPr lang="en-US" sz="2400" dirty="0"/>
                <a:t>Highest P</a:t>
              </a:r>
            </a:p>
          </p:txBody>
        </p:sp>
        <p:cxnSp>
          <p:nvCxnSpPr>
            <p:cNvPr id="90" name="Straight Arrow Connector 89">
              <a:extLst>
                <a:ext uri="{FF2B5EF4-FFF2-40B4-BE49-F238E27FC236}">
                  <a16:creationId xmlns:a16="http://schemas.microsoft.com/office/drawing/2014/main" id="{8D8F7F15-B4CA-D245-BB84-05BE86437FDB}"/>
                </a:ext>
              </a:extLst>
            </p:cNvPr>
            <p:cNvCxnSpPr>
              <a:cxnSpLocks/>
              <a:endCxn id="77" idx="1"/>
            </p:cNvCxnSpPr>
            <p:nvPr/>
          </p:nvCxnSpPr>
          <p:spPr>
            <a:xfrm>
              <a:off x="18531343" y="21418214"/>
              <a:ext cx="4318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F8C3643C-F075-B542-A421-4CE86FEAC8E9}"/>
                </a:ext>
              </a:extLst>
            </p:cNvPr>
            <p:cNvSpPr txBox="1"/>
            <p:nvPr/>
          </p:nvSpPr>
          <p:spPr>
            <a:xfrm>
              <a:off x="28944922" y="20927845"/>
              <a:ext cx="1151597" cy="830997"/>
            </a:xfrm>
            <a:prstGeom prst="rect">
              <a:avLst/>
            </a:prstGeom>
            <a:noFill/>
          </p:spPr>
          <p:txBody>
            <a:bodyPr wrap="none" rtlCol="0">
              <a:spAutoFit/>
            </a:bodyPr>
            <a:lstStyle/>
            <a:p>
              <a:r>
                <a:rPr lang="en-US" sz="2400" dirty="0"/>
                <a:t>Device</a:t>
              </a:r>
            </a:p>
            <a:p>
              <a:r>
                <a:rPr lang="en-US" sz="2400" dirty="0"/>
                <a:t>Identity</a:t>
              </a:r>
            </a:p>
          </p:txBody>
        </p:sp>
      </p:grpSp>
      <p:graphicFrame>
        <p:nvGraphicFramePr>
          <p:cNvPr id="3" name="Diagram 2">
            <a:extLst>
              <a:ext uri="{FF2B5EF4-FFF2-40B4-BE49-F238E27FC236}">
                <a16:creationId xmlns:a16="http://schemas.microsoft.com/office/drawing/2014/main" id="{BCD905B6-46DC-2944-A6C9-F1687F7D65F0}"/>
              </a:ext>
            </a:extLst>
          </p:cNvPr>
          <p:cNvGraphicFramePr/>
          <p:nvPr>
            <p:extLst>
              <p:ext uri="{D42A27DB-BD31-4B8C-83A1-F6EECF244321}">
                <p14:modId xmlns:p14="http://schemas.microsoft.com/office/powerpoint/2010/main" val="867019452"/>
              </p:ext>
            </p:extLst>
          </p:nvPr>
        </p:nvGraphicFramePr>
        <p:xfrm>
          <a:off x="202714" y="1579418"/>
          <a:ext cx="11823032" cy="3351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9086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188C-A4F0-B748-86A0-3DA4B94DB5F9}"/>
              </a:ext>
            </a:extLst>
          </p:cNvPr>
          <p:cNvSpPr>
            <a:spLocks noGrp="1"/>
          </p:cNvSpPr>
          <p:nvPr>
            <p:ph type="title"/>
          </p:nvPr>
        </p:nvSpPr>
        <p:spPr>
          <a:xfrm>
            <a:off x="677334" y="244475"/>
            <a:ext cx="8596668" cy="746365"/>
          </a:xfrm>
        </p:spPr>
        <p:txBody>
          <a:bodyPr/>
          <a:lstStyle/>
          <a:p>
            <a:r>
              <a:rPr lang="en-US" b="1" dirty="0">
                <a:solidFill>
                  <a:srgbClr val="92D050"/>
                </a:solidFill>
              </a:rPr>
              <a:t>Classification (1/4)</a:t>
            </a:r>
          </a:p>
        </p:txBody>
      </p:sp>
      <p:sp>
        <p:nvSpPr>
          <p:cNvPr id="3" name="Content Placeholder 2">
            <a:extLst>
              <a:ext uri="{FF2B5EF4-FFF2-40B4-BE49-F238E27FC236}">
                <a16:creationId xmlns:a16="http://schemas.microsoft.com/office/drawing/2014/main" id="{069880C0-49C1-654F-91DC-B7DD00BCB831}"/>
              </a:ext>
            </a:extLst>
          </p:cNvPr>
          <p:cNvSpPr>
            <a:spLocks noGrp="1"/>
          </p:cNvSpPr>
          <p:nvPr>
            <p:ph idx="1"/>
          </p:nvPr>
        </p:nvSpPr>
        <p:spPr>
          <a:xfrm>
            <a:off x="760062" y="3717884"/>
            <a:ext cx="10885775" cy="1155418"/>
          </a:xfrm>
        </p:spPr>
        <p:txBody>
          <a:bodyPr>
            <a:normAutofit/>
          </a:bodyPr>
          <a:lstStyle/>
          <a:p>
            <a:r>
              <a:rPr lang="en-US" dirty="0"/>
              <a:t>A common way to characterize a classifier’s accuracy is through metrics known as False Positives (FP), False Negatives (FN), True Positives (TP), and True Negatives (TN) by using confusion matrix.</a:t>
            </a:r>
          </a:p>
          <a:p>
            <a:r>
              <a:rPr lang="en-US" dirty="0"/>
              <a:t>ML literature often utilizes three additional metrics known as Recall, Precision, and F-measure.</a:t>
            </a:r>
          </a:p>
          <a:p>
            <a:endParaRPr lang="en-US" sz="2000" dirty="0"/>
          </a:p>
        </p:txBody>
      </p:sp>
      <p:pic>
        <p:nvPicPr>
          <p:cNvPr id="7" name="Picture 6">
            <a:extLst>
              <a:ext uri="{FF2B5EF4-FFF2-40B4-BE49-F238E27FC236}">
                <a16:creationId xmlns:a16="http://schemas.microsoft.com/office/drawing/2014/main" id="{ABCAC3BA-97ED-E746-8F01-DA506348E1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5464" y="1227808"/>
            <a:ext cx="10566400" cy="1022876"/>
          </a:xfrm>
          <a:prstGeom prst="rect">
            <a:avLst/>
          </a:prstGeom>
        </p:spPr>
      </p:pic>
      <p:graphicFrame>
        <p:nvGraphicFramePr>
          <p:cNvPr id="5" name="Table 4">
            <a:extLst>
              <a:ext uri="{FF2B5EF4-FFF2-40B4-BE49-F238E27FC236}">
                <a16:creationId xmlns:a16="http://schemas.microsoft.com/office/drawing/2014/main" id="{4BE0026B-EB08-C343-9F77-FE7BD084D27C}"/>
              </a:ext>
            </a:extLst>
          </p:cNvPr>
          <p:cNvGraphicFramePr>
            <a:graphicFrameLocks noGrp="1"/>
          </p:cNvGraphicFramePr>
          <p:nvPr>
            <p:extLst>
              <p:ext uri="{D42A27DB-BD31-4B8C-83A1-F6EECF244321}">
                <p14:modId xmlns:p14="http://schemas.microsoft.com/office/powerpoint/2010/main" val="3374726705"/>
              </p:ext>
            </p:extLst>
          </p:nvPr>
        </p:nvGraphicFramePr>
        <p:xfrm>
          <a:off x="1380827" y="5048897"/>
          <a:ext cx="2893671" cy="1097280"/>
        </p:xfrm>
        <a:graphic>
          <a:graphicData uri="http://schemas.openxmlformats.org/drawingml/2006/table">
            <a:tbl>
              <a:tblPr firstRow="1" bandRow="1">
                <a:tableStyleId>{616DA210-FB5B-4158-B5E0-FEB733F419BA}</a:tableStyleId>
              </a:tblPr>
              <a:tblGrid>
                <a:gridCol w="964557">
                  <a:extLst>
                    <a:ext uri="{9D8B030D-6E8A-4147-A177-3AD203B41FA5}">
                      <a16:colId xmlns:a16="http://schemas.microsoft.com/office/drawing/2014/main" val="1123362732"/>
                    </a:ext>
                  </a:extLst>
                </a:gridCol>
                <a:gridCol w="964557">
                  <a:extLst>
                    <a:ext uri="{9D8B030D-6E8A-4147-A177-3AD203B41FA5}">
                      <a16:colId xmlns:a16="http://schemas.microsoft.com/office/drawing/2014/main" val="4005085076"/>
                    </a:ext>
                  </a:extLst>
                </a:gridCol>
                <a:gridCol w="964557">
                  <a:extLst>
                    <a:ext uri="{9D8B030D-6E8A-4147-A177-3AD203B41FA5}">
                      <a16:colId xmlns:a16="http://schemas.microsoft.com/office/drawing/2014/main" val="3745848856"/>
                    </a:ext>
                  </a:extLst>
                </a:gridCol>
              </a:tblGrid>
              <a:tr h="350420">
                <a:tc>
                  <a:txBody>
                    <a:bodyPr/>
                    <a:lstStyle/>
                    <a:p>
                      <a:r>
                        <a:rPr lang="en-US" sz="800" dirty="0"/>
                        <a:t>Classified as -&gt;</a:t>
                      </a:r>
                    </a:p>
                  </a:txBody>
                  <a:tcPr/>
                </a:tc>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2343582491"/>
                  </a:ext>
                </a:extLst>
              </a:tr>
              <a:tr h="350420">
                <a:tc>
                  <a:txBody>
                    <a:bodyPr/>
                    <a:lstStyle/>
                    <a:p>
                      <a:r>
                        <a:rPr lang="en-US" dirty="0"/>
                        <a:t>X</a:t>
                      </a:r>
                    </a:p>
                  </a:txBody>
                  <a:tcPr/>
                </a:tc>
                <a:tc>
                  <a:txBody>
                    <a:bodyPr/>
                    <a:lstStyle/>
                    <a:p>
                      <a:r>
                        <a:rPr lang="en-US" dirty="0"/>
                        <a:t>TP</a:t>
                      </a:r>
                    </a:p>
                  </a:txBody>
                  <a:tcPr/>
                </a:tc>
                <a:tc>
                  <a:txBody>
                    <a:bodyPr/>
                    <a:lstStyle/>
                    <a:p>
                      <a:r>
                        <a:rPr lang="en-US" dirty="0"/>
                        <a:t>FN</a:t>
                      </a:r>
                    </a:p>
                  </a:txBody>
                  <a:tcPr/>
                </a:tc>
                <a:extLst>
                  <a:ext uri="{0D108BD9-81ED-4DB2-BD59-A6C34878D82A}">
                    <a16:rowId xmlns:a16="http://schemas.microsoft.com/office/drawing/2014/main" val="941478137"/>
                  </a:ext>
                </a:extLst>
              </a:tr>
              <a:tr h="350420">
                <a:tc>
                  <a:txBody>
                    <a:bodyPr/>
                    <a:lstStyle/>
                    <a:p>
                      <a:r>
                        <a:rPr lang="en-US" dirty="0"/>
                        <a:t>Y</a:t>
                      </a:r>
                    </a:p>
                  </a:txBody>
                  <a:tcPr/>
                </a:tc>
                <a:tc>
                  <a:txBody>
                    <a:bodyPr/>
                    <a:lstStyle/>
                    <a:p>
                      <a:r>
                        <a:rPr lang="en-US" dirty="0"/>
                        <a:t>FP</a:t>
                      </a:r>
                    </a:p>
                  </a:txBody>
                  <a:tcPr/>
                </a:tc>
                <a:tc>
                  <a:txBody>
                    <a:bodyPr/>
                    <a:lstStyle/>
                    <a:p>
                      <a:r>
                        <a:rPr lang="en-US" dirty="0"/>
                        <a:t>TN</a:t>
                      </a:r>
                    </a:p>
                  </a:txBody>
                  <a:tcPr/>
                </a:tc>
                <a:extLst>
                  <a:ext uri="{0D108BD9-81ED-4DB2-BD59-A6C34878D82A}">
                    <a16:rowId xmlns:a16="http://schemas.microsoft.com/office/drawing/2014/main" val="143148235"/>
                  </a:ext>
                </a:extLst>
              </a:tr>
            </a:tbl>
          </a:graphicData>
        </a:graphic>
      </p:graphicFrame>
      <p:sp>
        <p:nvSpPr>
          <p:cNvPr id="8" name="TextBox 7">
            <a:extLst>
              <a:ext uri="{FF2B5EF4-FFF2-40B4-BE49-F238E27FC236}">
                <a16:creationId xmlns:a16="http://schemas.microsoft.com/office/drawing/2014/main" id="{FA3545BF-79E2-5947-962B-14FC1FBD0250}"/>
              </a:ext>
            </a:extLst>
          </p:cNvPr>
          <p:cNvSpPr txBox="1"/>
          <p:nvPr/>
        </p:nvSpPr>
        <p:spPr>
          <a:xfrm>
            <a:off x="1933098" y="6157747"/>
            <a:ext cx="1547218" cy="307777"/>
          </a:xfrm>
          <a:prstGeom prst="rect">
            <a:avLst/>
          </a:prstGeom>
          <a:noFill/>
        </p:spPr>
        <p:txBody>
          <a:bodyPr wrap="none" rtlCol="0">
            <a:spAutoFit/>
          </a:bodyPr>
          <a:lstStyle/>
          <a:p>
            <a:r>
              <a:rPr lang="en-US" sz="1400" dirty="0"/>
              <a:t>Confusion matrix</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DF2FEE9-3BC2-1646-8F28-6086DB41663D}"/>
                  </a:ext>
                </a:extLst>
              </p:cNvPr>
              <p:cNvSpPr/>
              <p:nvPr/>
            </p:nvSpPr>
            <p:spPr>
              <a:xfrm>
                <a:off x="7650719" y="5017802"/>
                <a:ext cx="3394968" cy="605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𝐴𝑐𝑐𝑢𝑟𝑎𝑐𝑦</m:t>
                      </m:r>
                      <m:r>
                        <a:rPr lang="en-US" sz="1600" i="0">
                          <a:latin typeface="Cambria Math" panose="02040503050406030204" pitchFamily="18" charset="0"/>
                        </a:rPr>
                        <m:t>= </m:t>
                      </m:r>
                      <m:f>
                        <m:fPr>
                          <m:ctrlPr>
                            <a:rPr lang="en-US" sz="1600" i="1">
                              <a:latin typeface="Cambria Math" panose="02040503050406030204" pitchFamily="18" charset="0"/>
                            </a:rPr>
                          </m:ctrlPr>
                        </m:fPr>
                        <m:num>
                          <m:d>
                            <m:dPr>
                              <m:ctrlPr>
                                <a:rPr lang="en-US" sz="1600" i="1">
                                  <a:latin typeface="Cambria Math" panose="02040503050406030204" pitchFamily="18" charset="0"/>
                                </a:rPr>
                              </m:ctrlPr>
                            </m:dPr>
                            <m:e>
                              <m:r>
                                <a:rPr lang="en-US" sz="1600" i="1">
                                  <a:latin typeface="Cambria Math" panose="02040503050406030204" pitchFamily="18" charset="0"/>
                                </a:rPr>
                                <m:t>𝑇𝑃</m:t>
                              </m:r>
                              <m:r>
                                <a:rPr lang="en-US" sz="1600" i="0">
                                  <a:latin typeface="Cambria Math" panose="02040503050406030204" pitchFamily="18" charset="0"/>
                                </a:rPr>
                                <m:t>+</m:t>
                              </m:r>
                              <m:r>
                                <a:rPr lang="en-US" sz="1600" i="1">
                                  <a:latin typeface="Cambria Math" panose="02040503050406030204" pitchFamily="18" charset="0"/>
                                </a:rPr>
                                <m:t>𝑇𝑁</m:t>
                              </m:r>
                            </m:e>
                          </m:d>
                        </m:num>
                        <m:den>
                          <m:d>
                            <m:dPr>
                              <m:ctrlPr>
                                <a:rPr lang="en-US" sz="1600" i="1">
                                  <a:latin typeface="Cambria Math" panose="02040503050406030204" pitchFamily="18" charset="0"/>
                                </a:rPr>
                              </m:ctrlPr>
                            </m:dPr>
                            <m:e>
                              <m:r>
                                <a:rPr lang="en-US" sz="1600" i="1">
                                  <a:latin typeface="Cambria Math" panose="02040503050406030204" pitchFamily="18" charset="0"/>
                                </a:rPr>
                                <m:t>𝑇𝑃</m:t>
                              </m:r>
                              <m:r>
                                <a:rPr lang="en-US" sz="1600" i="0">
                                  <a:latin typeface="Cambria Math" panose="02040503050406030204" pitchFamily="18" charset="0"/>
                                </a:rPr>
                                <m:t>+</m:t>
                              </m:r>
                              <m:r>
                                <a:rPr lang="en-US" sz="1600" i="1">
                                  <a:latin typeface="Cambria Math" panose="02040503050406030204" pitchFamily="18" charset="0"/>
                                </a:rPr>
                                <m:t>𝐹𝑁</m:t>
                              </m:r>
                              <m:r>
                                <a:rPr lang="en-US" sz="1600" i="0">
                                  <a:latin typeface="Cambria Math" panose="02040503050406030204" pitchFamily="18" charset="0"/>
                                </a:rPr>
                                <m:t>+</m:t>
                              </m:r>
                              <m:r>
                                <a:rPr lang="en-US" sz="1600" i="1">
                                  <a:latin typeface="Cambria Math" panose="02040503050406030204" pitchFamily="18" charset="0"/>
                                </a:rPr>
                                <m:t>𝐹𝑃</m:t>
                              </m:r>
                              <m:r>
                                <a:rPr lang="en-US" sz="1600" i="0">
                                  <a:latin typeface="Cambria Math" panose="02040503050406030204" pitchFamily="18" charset="0"/>
                                </a:rPr>
                                <m:t>+</m:t>
                              </m:r>
                              <m:r>
                                <a:rPr lang="en-US" sz="1600" i="1">
                                  <a:latin typeface="Cambria Math" panose="02040503050406030204" pitchFamily="18" charset="0"/>
                                </a:rPr>
                                <m:t>𝑇𝑁</m:t>
                              </m:r>
                            </m:e>
                          </m:d>
                        </m:den>
                      </m:f>
                    </m:oMath>
                  </m:oMathPara>
                </a14:m>
                <a:endParaRPr lang="en-US" sz="1600" dirty="0"/>
              </a:p>
            </p:txBody>
          </p:sp>
        </mc:Choice>
        <mc:Fallback xmlns="">
          <p:sp>
            <p:nvSpPr>
              <p:cNvPr id="10" name="Rectangle 9">
                <a:extLst>
                  <a:ext uri="{FF2B5EF4-FFF2-40B4-BE49-F238E27FC236}">
                    <a16:creationId xmlns:a16="http://schemas.microsoft.com/office/drawing/2014/main" id="{8DF2FEE9-3BC2-1646-8F28-6086DB41663D}"/>
                  </a:ext>
                </a:extLst>
              </p:cNvPr>
              <p:cNvSpPr>
                <a:spLocks noRot="1" noChangeAspect="1" noMove="1" noResize="1" noEditPoints="1" noAdjustHandles="1" noChangeArrowheads="1" noChangeShapeType="1" noTextEdit="1"/>
              </p:cNvSpPr>
              <p:nvPr/>
            </p:nvSpPr>
            <p:spPr>
              <a:xfrm>
                <a:off x="7650719" y="5017802"/>
                <a:ext cx="3394968" cy="60503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F2A8945-B495-A047-9C3E-2BF391929103}"/>
                  </a:ext>
                </a:extLst>
              </p:cNvPr>
              <p:cNvSpPr/>
              <p:nvPr/>
            </p:nvSpPr>
            <p:spPr>
              <a:xfrm>
                <a:off x="7487414" y="5864700"/>
                <a:ext cx="3844450" cy="605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𝐹</m:t>
                      </m:r>
                      <m:r>
                        <a:rPr lang="en-US" sz="1600" i="0">
                          <a:latin typeface="Cambria Math" panose="02040503050406030204" pitchFamily="18" charset="0"/>
                        </a:rPr>
                        <m:t>−</m:t>
                      </m:r>
                      <m:r>
                        <a:rPr lang="en-US" sz="1600" i="1">
                          <a:latin typeface="Cambria Math" panose="02040503050406030204" pitchFamily="18" charset="0"/>
                        </a:rPr>
                        <m:t>𝑚𝑒𝑎𝑠𝑢𝑟𝑒</m:t>
                      </m:r>
                      <m:r>
                        <a:rPr lang="en-US" sz="1600" i="0">
                          <a:latin typeface="Cambria Math" panose="02040503050406030204" pitchFamily="18" charset="0"/>
                        </a:rPr>
                        <m:t>=2∗ </m:t>
                      </m:r>
                      <m:f>
                        <m:fPr>
                          <m:ctrlPr>
                            <a:rPr lang="en-US" sz="1600" i="1">
                              <a:latin typeface="Cambria Math" panose="02040503050406030204" pitchFamily="18" charset="0"/>
                            </a:rPr>
                          </m:ctrlPr>
                        </m:fPr>
                        <m:num>
                          <m:d>
                            <m:dPr>
                              <m:ctrlPr>
                                <a:rPr lang="en-US" sz="1600" i="1">
                                  <a:latin typeface="Cambria Math" panose="02040503050406030204" pitchFamily="18" charset="0"/>
                                </a:rPr>
                              </m:ctrlPr>
                            </m:dPr>
                            <m:e>
                              <m:r>
                                <a:rPr lang="en-US" sz="1600" i="1">
                                  <a:latin typeface="Cambria Math" panose="02040503050406030204" pitchFamily="18" charset="0"/>
                                </a:rPr>
                                <m:t>𝑃𝑟𝑒𝑐𝑖𝑠𝑜𝑛</m:t>
                              </m:r>
                              <m:r>
                                <a:rPr lang="en-US" sz="1600" i="0">
                                  <a:latin typeface="Cambria Math" panose="02040503050406030204" pitchFamily="18" charset="0"/>
                                </a:rPr>
                                <m:t>∗ </m:t>
                              </m:r>
                              <m:r>
                                <a:rPr lang="en-US" sz="1600" i="1">
                                  <a:latin typeface="Cambria Math" panose="02040503050406030204" pitchFamily="18" charset="0"/>
                                </a:rPr>
                                <m:t>𝑅𝑒𝑐𝑎𝑙𝑙</m:t>
                              </m:r>
                            </m:e>
                          </m:d>
                        </m:num>
                        <m:den>
                          <m:d>
                            <m:dPr>
                              <m:ctrlPr>
                                <a:rPr lang="en-US" sz="1600" i="1">
                                  <a:latin typeface="Cambria Math" panose="02040503050406030204" pitchFamily="18" charset="0"/>
                                </a:rPr>
                              </m:ctrlPr>
                            </m:dPr>
                            <m:e>
                              <m:r>
                                <a:rPr lang="en-US" sz="1600" i="1">
                                  <a:latin typeface="Cambria Math" panose="02040503050406030204" pitchFamily="18" charset="0"/>
                                </a:rPr>
                                <m:t>𝑃𝑟𝑒𝑐𝑖𝑠𝑜𝑛</m:t>
                              </m:r>
                              <m:r>
                                <a:rPr lang="en-US" sz="1600" i="0">
                                  <a:latin typeface="Cambria Math" panose="02040503050406030204" pitchFamily="18" charset="0"/>
                                </a:rPr>
                                <m:t>+</m:t>
                              </m:r>
                              <m:r>
                                <a:rPr lang="en-US" sz="1600" i="1">
                                  <a:latin typeface="Cambria Math" panose="02040503050406030204" pitchFamily="18" charset="0"/>
                                </a:rPr>
                                <m:t>𝑅𝑒𝑐𝑎𝑙𝑙</m:t>
                              </m:r>
                            </m:e>
                          </m:d>
                        </m:den>
                      </m:f>
                    </m:oMath>
                  </m:oMathPara>
                </a14:m>
                <a:endParaRPr lang="en-US" sz="1600" dirty="0"/>
              </a:p>
            </p:txBody>
          </p:sp>
        </mc:Choice>
        <mc:Fallback xmlns="">
          <p:sp>
            <p:nvSpPr>
              <p:cNvPr id="11" name="Rectangle 10">
                <a:extLst>
                  <a:ext uri="{FF2B5EF4-FFF2-40B4-BE49-F238E27FC236}">
                    <a16:creationId xmlns:a16="http://schemas.microsoft.com/office/drawing/2014/main" id="{2F2A8945-B495-A047-9C3E-2BF391929103}"/>
                  </a:ext>
                </a:extLst>
              </p:cNvPr>
              <p:cNvSpPr>
                <a:spLocks noRot="1" noChangeAspect="1" noMove="1" noResize="1" noEditPoints="1" noAdjustHandles="1" noChangeArrowheads="1" noChangeShapeType="1" noTextEdit="1"/>
              </p:cNvSpPr>
              <p:nvPr/>
            </p:nvSpPr>
            <p:spPr>
              <a:xfrm>
                <a:off x="7487414" y="5864700"/>
                <a:ext cx="3844450" cy="6050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610070E-5CC7-C34C-9248-D248EE910A0C}"/>
                  </a:ext>
                </a:extLst>
              </p:cNvPr>
              <p:cNvSpPr/>
              <p:nvPr/>
            </p:nvSpPr>
            <p:spPr>
              <a:xfrm>
                <a:off x="4892581" y="5037419"/>
                <a:ext cx="2085123" cy="605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𝑅𝑒𝑐𝑎𝑙𝑙</m:t>
                      </m:r>
                      <m:r>
                        <a:rPr lang="en-US" sz="1600" i="0">
                          <a:latin typeface="Cambria Math" panose="02040503050406030204" pitchFamily="18" charset="0"/>
                        </a:rPr>
                        <m:t>= </m:t>
                      </m:r>
                      <m:f>
                        <m:fPr>
                          <m:ctrlPr>
                            <a:rPr lang="en-US" sz="1600" i="1">
                              <a:latin typeface="Cambria Math" panose="02040503050406030204" pitchFamily="18" charset="0"/>
                            </a:rPr>
                          </m:ctrlPr>
                        </m:fPr>
                        <m:num>
                          <m:d>
                            <m:dPr>
                              <m:ctrlPr>
                                <a:rPr lang="en-US" sz="1600" i="1">
                                  <a:latin typeface="Cambria Math" panose="02040503050406030204" pitchFamily="18" charset="0"/>
                                </a:rPr>
                              </m:ctrlPr>
                            </m:dPr>
                            <m:e>
                              <m:r>
                                <a:rPr lang="en-US" sz="1600" i="1">
                                  <a:latin typeface="Cambria Math" panose="02040503050406030204" pitchFamily="18" charset="0"/>
                                </a:rPr>
                                <m:t>𝑇𝑃</m:t>
                              </m:r>
                            </m:e>
                          </m:d>
                        </m:num>
                        <m:den>
                          <m:d>
                            <m:dPr>
                              <m:ctrlPr>
                                <a:rPr lang="en-US" sz="1600" i="1">
                                  <a:latin typeface="Cambria Math" panose="02040503050406030204" pitchFamily="18" charset="0"/>
                                </a:rPr>
                              </m:ctrlPr>
                            </m:dPr>
                            <m:e>
                              <m:r>
                                <a:rPr lang="en-US" sz="1600" i="1">
                                  <a:latin typeface="Cambria Math" panose="02040503050406030204" pitchFamily="18" charset="0"/>
                                </a:rPr>
                                <m:t>𝑇𝑃</m:t>
                              </m:r>
                              <m:r>
                                <a:rPr lang="en-US" sz="1600" i="0">
                                  <a:latin typeface="Cambria Math" panose="02040503050406030204" pitchFamily="18" charset="0"/>
                                </a:rPr>
                                <m:t>+</m:t>
                              </m:r>
                              <m:r>
                                <a:rPr lang="en-US" sz="1600" i="1">
                                  <a:latin typeface="Cambria Math" panose="02040503050406030204" pitchFamily="18" charset="0"/>
                                </a:rPr>
                                <m:t>𝐹𝑁</m:t>
                              </m:r>
                            </m:e>
                          </m:d>
                        </m:den>
                      </m:f>
                    </m:oMath>
                  </m:oMathPara>
                </a14:m>
                <a:endParaRPr lang="en-US" sz="1600" dirty="0"/>
              </a:p>
            </p:txBody>
          </p:sp>
        </mc:Choice>
        <mc:Fallback xmlns="">
          <p:sp>
            <p:nvSpPr>
              <p:cNvPr id="12" name="Rectangle 11">
                <a:extLst>
                  <a:ext uri="{FF2B5EF4-FFF2-40B4-BE49-F238E27FC236}">
                    <a16:creationId xmlns:a16="http://schemas.microsoft.com/office/drawing/2014/main" id="{A610070E-5CC7-C34C-9248-D248EE910A0C}"/>
                  </a:ext>
                </a:extLst>
              </p:cNvPr>
              <p:cNvSpPr>
                <a:spLocks noRot="1" noChangeAspect="1" noMove="1" noResize="1" noEditPoints="1" noAdjustHandles="1" noChangeArrowheads="1" noChangeShapeType="1" noTextEdit="1"/>
              </p:cNvSpPr>
              <p:nvPr/>
            </p:nvSpPr>
            <p:spPr>
              <a:xfrm>
                <a:off x="4892581" y="5037419"/>
                <a:ext cx="2085123" cy="60503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6A09B52-7AD5-3746-9C99-947001684F4A}"/>
                  </a:ext>
                </a:extLst>
              </p:cNvPr>
              <p:cNvSpPr/>
              <p:nvPr/>
            </p:nvSpPr>
            <p:spPr>
              <a:xfrm>
                <a:off x="4699120" y="5767169"/>
                <a:ext cx="2361031" cy="605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𝑃𝑟𝑒𝑐𝑖𝑠𝑖𝑜𝑛</m:t>
                      </m:r>
                      <m:r>
                        <a:rPr lang="en-US" sz="1600" i="0">
                          <a:latin typeface="Cambria Math" panose="02040503050406030204" pitchFamily="18" charset="0"/>
                        </a:rPr>
                        <m:t>= </m:t>
                      </m:r>
                      <m:f>
                        <m:fPr>
                          <m:ctrlPr>
                            <a:rPr lang="en-US" sz="1600" i="1">
                              <a:latin typeface="Cambria Math" panose="02040503050406030204" pitchFamily="18" charset="0"/>
                            </a:rPr>
                          </m:ctrlPr>
                        </m:fPr>
                        <m:num>
                          <m:d>
                            <m:dPr>
                              <m:ctrlPr>
                                <a:rPr lang="en-US" sz="1600" i="1">
                                  <a:latin typeface="Cambria Math" panose="02040503050406030204" pitchFamily="18" charset="0"/>
                                </a:rPr>
                              </m:ctrlPr>
                            </m:dPr>
                            <m:e>
                              <m:r>
                                <a:rPr lang="en-US" sz="1600" i="1">
                                  <a:latin typeface="Cambria Math" panose="02040503050406030204" pitchFamily="18" charset="0"/>
                                </a:rPr>
                                <m:t>𝑇𝑃</m:t>
                              </m:r>
                            </m:e>
                          </m:d>
                        </m:num>
                        <m:den>
                          <m:d>
                            <m:dPr>
                              <m:ctrlPr>
                                <a:rPr lang="en-US" sz="1600" i="1">
                                  <a:latin typeface="Cambria Math" panose="02040503050406030204" pitchFamily="18" charset="0"/>
                                </a:rPr>
                              </m:ctrlPr>
                            </m:dPr>
                            <m:e>
                              <m:r>
                                <a:rPr lang="en-US" sz="1600" i="1">
                                  <a:latin typeface="Cambria Math" panose="02040503050406030204" pitchFamily="18" charset="0"/>
                                </a:rPr>
                                <m:t>𝑇𝑃</m:t>
                              </m:r>
                              <m:r>
                                <a:rPr lang="en-US" sz="1600" i="0">
                                  <a:latin typeface="Cambria Math" panose="02040503050406030204" pitchFamily="18" charset="0"/>
                                </a:rPr>
                                <m:t>+</m:t>
                              </m:r>
                              <m:r>
                                <a:rPr lang="en-US" sz="1600" i="1">
                                  <a:latin typeface="Cambria Math" panose="02040503050406030204" pitchFamily="18" charset="0"/>
                                </a:rPr>
                                <m:t>𝐹𝑃</m:t>
                              </m:r>
                            </m:e>
                          </m:d>
                        </m:den>
                      </m:f>
                    </m:oMath>
                  </m:oMathPara>
                </a14:m>
                <a:endParaRPr lang="en-US" sz="1600" dirty="0"/>
              </a:p>
            </p:txBody>
          </p:sp>
        </mc:Choice>
        <mc:Fallback xmlns="">
          <p:sp>
            <p:nvSpPr>
              <p:cNvPr id="13" name="Rectangle 12">
                <a:extLst>
                  <a:ext uri="{FF2B5EF4-FFF2-40B4-BE49-F238E27FC236}">
                    <a16:creationId xmlns:a16="http://schemas.microsoft.com/office/drawing/2014/main" id="{A6A09B52-7AD5-3746-9C99-947001684F4A}"/>
                  </a:ext>
                </a:extLst>
              </p:cNvPr>
              <p:cNvSpPr>
                <a:spLocks noRot="1" noChangeAspect="1" noMove="1" noResize="1" noEditPoints="1" noAdjustHandles="1" noChangeArrowheads="1" noChangeShapeType="1" noTextEdit="1"/>
              </p:cNvSpPr>
              <p:nvPr/>
            </p:nvSpPr>
            <p:spPr>
              <a:xfrm>
                <a:off x="4699120" y="5767169"/>
                <a:ext cx="2361031" cy="6050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004B5C0-B2C8-8A48-9348-5AD2D9BA75F1}"/>
                  </a:ext>
                </a:extLst>
              </p:cNvPr>
              <p:cNvSpPr/>
              <p:nvPr/>
            </p:nvSpPr>
            <p:spPr>
              <a:xfrm>
                <a:off x="6977705" y="2964159"/>
                <a:ext cx="2880862" cy="8198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𝑅𝑀𝑆𝐸</m:t>
                      </m:r>
                      <m:r>
                        <a:rPr lang="en-US" sz="1600" i="0">
                          <a:latin typeface="Cambria Math" panose="02040503050406030204" pitchFamily="18" charset="0"/>
                        </a:rPr>
                        <m:t>= </m:t>
                      </m:r>
                      <m:rad>
                        <m:radPr>
                          <m:degHide m:val="on"/>
                          <m:ctrlPr>
                            <a:rPr lang="en-US" sz="1600" i="1" smtClean="0">
                              <a:latin typeface="Cambria Math" panose="02040503050406030204" pitchFamily="18" charset="0"/>
                            </a:rPr>
                          </m:ctrlPr>
                        </m:radPr>
                        <m:deg/>
                        <m:e>
                          <m:f>
                            <m:fPr>
                              <m:ctrlPr>
                                <a:rPr lang="en-US" sz="1600" i="1">
                                  <a:latin typeface="Cambria Math" panose="02040503050406030204" pitchFamily="18" charset="0"/>
                                </a:rPr>
                              </m:ctrlPr>
                            </m:fPr>
                            <m:num>
                              <m:nary>
                                <m:naryPr>
                                  <m:chr m:val="∑"/>
                                  <m:limLoc m:val="subSup"/>
                                  <m:ctrlPr>
                                    <a:rPr lang="en-US" sz="1600" i="1">
                                      <a:latin typeface="Cambria Math" panose="02040503050406030204" pitchFamily="18" charset="0"/>
                                    </a:rPr>
                                  </m:ctrlPr>
                                </m:naryPr>
                                <m:sub>
                                  <m:r>
                                    <m:rPr>
                                      <m:brk m:alnAt="25"/>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𝑖</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𝑂</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num>
                            <m:den>
                              <m:r>
                                <a:rPr lang="en-US" sz="1600" i="1">
                                  <a:latin typeface="Cambria Math" panose="02040503050406030204" pitchFamily="18" charset="0"/>
                                  <a:ea typeface="Cambria Math" panose="02040503050406030204" pitchFamily="18" charset="0"/>
                                </a:rPr>
                                <m:t>𝓃</m:t>
                              </m:r>
                            </m:den>
                          </m:f>
                        </m:e>
                      </m:rad>
                    </m:oMath>
                  </m:oMathPara>
                </a14:m>
                <a:endParaRPr lang="en-US" sz="1600" dirty="0"/>
              </a:p>
            </p:txBody>
          </p:sp>
        </mc:Choice>
        <mc:Fallback xmlns="">
          <p:sp>
            <p:nvSpPr>
              <p:cNvPr id="14" name="Rectangle 13">
                <a:extLst>
                  <a:ext uri="{FF2B5EF4-FFF2-40B4-BE49-F238E27FC236}">
                    <a16:creationId xmlns:a16="http://schemas.microsoft.com/office/drawing/2014/main" id="{3004B5C0-B2C8-8A48-9348-5AD2D9BA75F1}"/>
                  </a:ext>
                </a:extLst>
              </p:cNvPr>
              <p:cNvSpPr>
                <a:spLocks noRot="1" noChangeAspect="1" noMove="1" noResize="1" noEditPoints="1" noAdjustHandles="1" noChangeArrowheads="1" noChangeShapeType="1" noTextEdit="1"/>
              </p:cNvSpPr>
              <p:nvPr/>
            </p:nvSpPr>
            <p:spPr>
              <a:xfrm>
                <a:off x="6977705" y="2964159"/>
                <a:ext cx="2880862" cy="819840"/>
              </a:xfrm>
              <a:prstGeom prst="rect">
                <a:avLst/>
              </a:prstGeom>
              <a:blipFill>
                <a:blip r:embed="rId8"/>
                <a:stretch>
                  <a:fillRect t="-27273" b="-31818"/>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A0C491AF-2E8F-2B40-A7FC-B331499EA0AD}"/>
              </a:ext>
            </a:extLst>
          </p:cNvPr>
          <p:cNvSpPr txBox="1">
            <a:spLocks/>
          </p:cNvSpPr>
          <p:nvPr/>
        </p:nvSpPr>
        <p:spPr>
          <a:xfrm>
            <a:off x="677334" y="2487652"/>
            <a:ext cx="10885775" cy="825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Another used metric is Root Mean Square Error (RMSE), that measure the differences between values predicted by the model </a:t>
            </a:r>
            <a:r>
              <a:rPr lang="en-US" i="1" dirty="0"/>
              <a:t>Pi</a:t>
            </a:r>
            <a:r>
              <a:rPr lang="en-US" dirty="0"/>
              <a:t> and observed values </a:t>
            </a:r>
            <a:r>
              <a:rPr lang="en-US" i="1" dirty="0"/>
              <a:t>Oi</a:t>
            </a:r>
            <a:r>
              <a:rPr lang="en-US" dirty="0"/>
              <a:t>.</a:t>
            </a:r>
            <a:r>
              <a:rPr lang="en-US" sz="1600" dirty="0"/>
              <a:t> </a:t>
            </a:r>
            <a:endParaRPr lang="en-US" sz="2000" dirty="0"/>
          </a:p>
        </p:txBody>
      </p:sp>
    </p:spTree>
    <p:extLst>
      <p:ext uri="{BB962C8B-B14F-4D97-AF65-F5344CB8AC3E}">
        <p14:creationId xmlns:p14="http://schemas.microsoft.com/office/powerpoint/2010/main" val="367820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F358BB-7336-044F-A304-A109E7742E17}"/>
              </a:ext>
            </a:extLst>
          </p:cNvPr>
          <p:cNvGrpSpPr/>
          <p:nvPr/>
        </p:nvGrpSpPr>
        <p:grpSpPr>
          <a:xfrm>
            <a:off x="972457" y="-28914"/>
            <a:ext cx="10300457" cy="6886914"/>
            <a:chOff x="972457" y="-28914"/>
            <a:chExt cx="10300457" cy="6886914"/>
          </a:xfrm>
        </p:grpSpPr>
        <p:pic>
          <p:nvPicPr>
            <p:cNvPr id="8" name="Picture 7">
              <a:extLst>
                <a:ext uri="{FF2B5EF4-FFF2-40B4-BE49-F238E27FC236}">
                  <a16:creationId xmlns:a16="http://schemas.microsoft.com/office/drawing/2014/main" id="{20260C1B-5E48-4385-8002-1F4F478580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2164" y="-28914"/>
              <a:ext cx="5120750" cy="6858000"/>
            </a:xfrm>
            <a:prstGeom prst="rect">
              <a:avLst/>
            </a:prstGeom>
          </p:spPr>
        </p:pic>
        <p:pic>
          <p:nvPicPr>
            <p:cNvPr id="7" name="Picture 6">
              <a:extLst>
                <a:ext uri="{FF2B5EF4-FFF2-40B4-BE49-F238E27FC236}">
                  <a16:creationId xmlns:a16="http://schemas.microsoft.com/office/drawing/2014/main" id="{AB3CA742-12ED-428D-9AA9-5515DCE6E7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457" y="0"/>
              <a:ext cx="5179707" cy="6858000"/>
            </a:xfrm>
            <a:prstGeom prst="rect">
              <a:avLst/>
            </a:prstGeom>
          </p:spPr>
        </p:pic>
        <p:sp>
          <p:nvSpPr>
            <p:cNvPr id="9" name="Rectangle 8">
              <a:extLst>
                <a:ext uri="{FF2B5EF4-FFF2-40B4-BE49-F238E27FC236}">
                  <a16:creationId xmlns:a16="http://schemas.microsoft.com/office/drawing/2014/main" id="{9314EADF-875D-4BD0-BE31-E85E34B80C47}"/>
                </a:ext>
              </a:extLst>
            </p:cNvPr>
            <p:cNvSpPr/>
            <p:nvPr/>
          </p:nvSpPr>
          <p:spPr>
            <a:xfrm>
              <a:off x="5804717" y="5763157"/>
              <a:ext cx="3415483" cy="954107"/>
            </a:xfrm>
            <a:prstGeom prst="rect">
              <a:avLst/>
            </a:prstGeom>
          </p:spPr>
          <p:txBody>
            <a:bodyPr wrap="square">
              <a:spAutoFit/>
            </a:bodyPr>
            <a:lstStyle/>
            <a:p>
              <a:pPr defTabSz="914400">
                <a:defRPr/>
              </a:pPr>
              <a:r>
                <a:rPr lang="en-US" sz="1400" dirty="0"/>
                <a:t>The IoT Comic Book is a result of the </a:t>
              </a:r>
              <a:r>
                <a:rPr lang="en-US" sz="1400" b="1" dirty="0"/>
                <a:t>EU Internet of Things Initiative.</a:t>
              </a:r>
            </a:p>
            <a:p>
              <a:pPr defTabSz="914400">
                <a:defRPr/>
              </a:pPr>
              <a:endParaRPr lang="en-US" sz="1400" b="1" u="sng" dirty="0"/>
            </a:p>
            <a:p>
              <a:pPr lvl="0" defTabSz="914400">
                <a:defRPr/>
              </a:pPr>
              <a:r>
                <a:rPr lang="en-US" sz="1200" dirty="0"/>
                <a:t>https://iotcomicbook.org/</a:t>
              </a:r>
            </a:p>
          </p:txBody>
        </p:sp>
        <p:cxnSp>
          <p:nvCxnSpPr>
            <p:cNvPr id="4" name="Straight Connector 3">
              <a:extLst>
                <a:ext uri="{FF2B5EF4-FFF2-40B4-BE49-F238E27FC236}">
                  <a16:creationId xmlns:a16="http://schemas.microsoft.com/office/drawing/2014/main" id="{686E77FA-D772-B745-B6E0-555F81FC0838}"/>
                </a:ext>
              </a:extLst>
            </p:cNvPr>
            <p:cNvCxnSpPr/>
            <p:nvPr/>
          </p:nvCxnSpPr>
          <p:spPr>
            <a:xfrm>
              <a:off x="7977809" y="3101009"/>
              <a:ext cx="1338470" cy="0"/>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B4D2A3E6-96E3-B943-A5C4-BEFC89990EEB}"/>
                </a:ext>
              </a:extLst>
            </p:cNvPr>
            <p:cNvCxnSpPr/>
            <p:nvPr/>
          </p:nvCxnSpPr>
          <p:spPr>
            <a:xfrm>
              <a:off x="8633013" y="2445030"/>
              <a:ext cx="624406" cy="0"/>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786717AD-EA04-FA4B-B203-DCCFE5702821}"/>
                </a:ext>
              </a:extLst>
            </p:cNvPr>
            <p:cNvCxnSpPr/>
            <p:nvPr/>
          </p:nvCxnSpPr>
          <p:spPr>
            <a:xfrm>
              <a:off x="1867638" y="3824347"/>
              <a:ext cx="755532" cy="0"/>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38979C23-5E2A-DF42-9331-121D5DC7AF84}"/>
                </a:ext>
              </a:extLst>
            </p:cNvPr>
            <p:cNvCxnSpPr/>
            <p:nvPr/>
          </p:nvCxnSpPr>
          <p:spPr>
            <a:xfrm>
              <a:off x="1543116" y="3930447"/>
              <a:ext cx="320418" cy="0"/>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C7CA2CC5-163F-1B43-A410-81A5BC4B7CC3}"/>
                </a:ext>
              </a:extLst>
            </p:cNvPr>
            <p:cNvCxnSpPr/>
            <p:nvPr/>
          </p:nvCxnSpPr>
          <p:spPr>
            <a:xfrm>
              <a:off x="1551640" y="4821698"/>
              <a:ext cx="831085" cy="0"/>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ADE9DB1B-8C0F-1F43-8933-9E8B4E1EE5A8}"/>
                </a:ext>
              </a:extLst>
            </p:cNvPr>
            <p:cNvCxnSpPr/>
            <p:nvPr/>
          </p:nvCxnSpPr>
          <p:spPr>
            <a:xfrm>
              <a:off x="4058051" y="4636504"/>
              <a:ext cx="1216791" cy="0"/>
            </a:xfrm>
            <a:prstGeom prst="line">
              <a:avLst/>
            </a:prstGeom>
            <a:ln w="28575"/>
          </p:spPr>
          <p:style>
            <a:lnRef idx="1">
              <a:schemeClr val="accent5"/>
            </a:lnRef>
            <a:fillRef idx="0">
              <a:schemeClr val="accent5"/>
            </a:fillRef>
            <a:effectRef idx="0">
              <a:schemeClr val="accent5"/>
            </a:effectRef>
            <a:fontRef idx="minor">
              <a:schemeClr val="tx1"/>
            </a:fontRef>
          </p:style>
        </p:cxnSp>
      </p:grpSp>
      <p:cxnSp>
        <p:nvCxnSpPr>
          <p:cNvPr id="15" name="Straight Connector 14">
            <a:extLst>
              <a:ext uri="{FF2B5EF4-FFF2-40B4-BE49-F238E27FC236}">
                <a16:creationId xmlns:a16="http://schemas.microsoft.com/office/drawing/2014/main" id="{9755521C-C589-C142-A3DB-B0BAF695CB38}"/>
              </a:ext>
            </a:extLst>
          </p:cNvPr>
          <p:cNvCxnSpPr/>
          <p:nvPr/>
        </p:nvCxnSpPr>
        <p:spPr>
          <a:xfrm>
            <a:off x="4565610" y="1059927"/>
            <a:ext cx="755532" cy="0"/>
          </a:xfrm>
          <a:prstGeom prst="line">
            <a:avLst/>
          </a:prstGeom>
          <a:ln w="28575"/>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890941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188C-A4F0-B748-86A0-3DA4B94DB5F9}"/>
              </a:ext>
            </a:extLst>
          </p:cNvPr>
          <p:cNvSpPr>
            <a:spLocks noGrp="1"/>
          </p:cNvSpPr>
          <p:nvPr>
            <p:ph type="title"/>
          </p:nvPr>
        </p:nvSpPr>
        <p:spPr>
          <a:xfrm>
            <a:off x="677334" y="207819"/>
            <a:ext cx="8596668" cy="928254"/>
          </a:xfrm>
        </p:spPr>
        <p:txBody>
          <a:bodyPr/>
          <a:lstStyle/>
          <a:p>
            <a:r>
              <a:rPr lang="en-US" b="1" dirty="0">
                <a:solidFill>
                  <a:srgbClr val="92D050"/>
                </a:solidFill>
              </a:rPr>
              <a:t>Classification (2/4)</a:t>
            </a:r>
          </a:p>
        </p:txBody>
      </p:sp>
      <p:sp>
        <p:nvSpPr>
          <p:cNvPr id="4" name="Content Placeholder 3">
            <a:extLst>
              <a:ext uri="{FF2B5EF4-FFF2-40B4-BE49-F238E27FC236}">
                <a16:creationId xmlns:a16="http://schemas.microsoft.com/office/drawing/2014/main" id="{2409B42D-2F10-F348-9ABA-A21F4E44CC71}"/>
              </a:ext>
            </a:extLst>
          </p:cNvPr>
          <p:cNvSpPr>
            <a:spLocks noGrp="1"/>
          </p:cNvSpPr>
          <p:nvPr>
            <p:ph idx="1"/>
          </p:nvPr>
        </p:nvSpPr>
        <p:spPr>
          <a:xfrm>
            <a:off x="677333" y="1136073"/>
            <a:ext cx="10494249" cy="4204553"/>
          </a:xfrm>
        </p:spPr>
        <p:txBody>
          <a:bodyPr>
            <a:normAutofit/>
          </a:bodyPr>
          <a:lstStyle/>
          <a:p>
            <a:r>
              <a:rPr lang="en-US" sz="2200" dirty="0"/>
              <a:t>Identify protocol used based on the destination address using decision tree algorithm</a:t>
            </a:r>
          </a:p>
        </p:txBody>
      </p:sp>
      <p:sp>
        <p:nvSpPr>
          <p:cNvPr id="7" name="Rectangle 6">
            <a:extLst>
              <a:ext uri="{FF2B5EF4-FFF2-40B4-BE49-F238E27FC236}">
                <a16:creationId xmlns:a16="http://schemas.microsoft.com/office/drawing/2014/main" id="{B9A7BA5F-1FB2-5E43-B0D2-DE6C9E637CEC}"/>
              </a:ext>
            </a:extLst>
          </p:cNvPr>
          <p:cNvSpPr/>
          <p:nvPr/>
        </p:nvSpPr>
        <p:spPr>
          <a:xfrm>
            <a:off x="677334" y="2021563"/>
            <a:ext cx="8596668" cy="4247317"/>
          </a:xfrm>
          <a:prstGeom prst="rect">
            <a:avLst/>
          </a:prstGeom>
        </p:spPr>
        <p:txBody>
          <a:bodyPr wrap="square">
            <a:spAutoFit/>
          </a:bodyPr>
          <a:lstStyle/>
          <a:p>
            <a:r>
              <a:rPr lang="en-US" dirty="0">
                <a:solidFill>
                  <a:srgbClr val="0070C0"/>
                </a:solidFill>
              </a:rPr>
              <a:t># load the required libraries</a:t>
            </a:r>
          </a:p>
          <a:p>
            <a:r>
              <a:rPr lang="en-US" dirty="0">
                <a:solidFill>
                  <a:srgbClr val="0070C0"/>
                </a:solidFill>
              </a:rPr>
              <a:t>library(</a:t>
            </a:r>
            <a:r>
              <a:rPr lang="en-US" dirty="0" err="1">
                <a:solidFill>
                  <a:srgbClr val="0070C0"/>
                </a:solidFill>
              </a:rPr>
              <a:t>rpart</a:t>
            </a:r>
            <a:r>
              <a:rPr lang="en-US" dirty="0">
                <a:solidFill>
                  <a:srgbClr val="0070C0"/>
                </a:solidFill>
              </a:rPr>
              <a:t>)</a:t>
            </a:r>
          </a:p>
          <a:p>
            <a:r>
              <a:rPr lang="en-US" dirty="0" err="1">
                <a:solidFill>
                  <a:srgbClr val="0070C0"/>
                </a:solidFill>
              </a:rPr>
              <a:t>suppressPackageStartupMessages</a:t>
            </a:r>
            <a:r>
              <a:rPr lang="en-US" dirty="0">
                <a:solidFill>
                  <a:srgbClr val="0070C0"/>
                </a:solidFill>
              </a:rPr>
              <a:t>(library(Metrics)) # Used for calculating root mean squared log error</a:t>
            </a:r>
          </a:p>
          <a:p>
            <a:r>
              <a:rPr lang="en-US" dirty="0" err="1">
                <a:solidFill>
                  <a:srgbClr val="0070C0"/>
                </a:solidFill>
              </a:rPr>
              <a:t>suppressPackageStartupMessages</a:t>
            </a:r>
            <a:r>
              <a:rPr lang="en-US" dirty="0">
                <a:solidFill>
                  <a:srgbClr val="0070C0"/>
                </a:solidFill>
              </a:rPr>
              <a:t>(library(caret))  # For data partition</a:t>
            </a:r>
          </a:p>
          <a:p>
            <a:r>
              <a:rPr lang="en-US" dirty="0" err="1">
                <a:solidFill>
                  <a:srgbClr val="0070C0"/>
                </a:solidFill>
              </a:rPr>
              <a:t>suppressPackageStartupMessages</a:t>
            </a:r>
            <a:r>
              <a:rPr lang="en-US" dirty="0">
                <a:solidFill>
                  <a:srgbClr val="0070C0"/>
                </a:solidFill>
              </a:rPr>
              <a:t>(library(</a:t>
            </a:r>
            <a:r>
              <a:rPr lang="en-US" dirty="0" err="1">
                <a:solidFill>
                  <a:srgbClr val="0070C0"/>
                </a:solidFill>
              </a:rPr>
              <a:t>rpart.plot</a:t>
            </a:r>
            <a:r>
              <a:rPr lang="en-US" dirty="0">
                <a:solidFill>
                  <a:srgbClr val="0070C0"/>
                </a:solidFill>
              </a:rPr>
              <a:t>)) # For plotting the model</a:t>
            </a:r>
          </a:p>
          <a:p>
            <a:endParaRPr lang="en-US" dirty="0">
              <a:solidFill>
                <a:srgbClr val="0070C0"/>
              </a:solidFill>
            </a:endParaRPr>
          </a:p>
          <a:p>
            <a:r>
              <a:rPr lang="en-US" dirty="0">
                <a:solidFill>
                  <a:srgbClr val="0070C0"/>
                </a:solidFill>
              </a:rPr>
              <a:t>selected$V1 = </a:t>
            </a:r>
            <a:r>
              <a:rPr lang="en-US" dirty="0" err="1">
                <a:solidFill>
                  <a:srgbClr val="0070C0"/>
                </a:solidFill>
              </a:rPr>
              <a:t>as.integer</a:t>
            </a:r>
            <a:r>
              <a:rPr lang="en-US" dirty="0">
                <a:solidFill>
                  <a:srgbClr val="0070C0"/>
                </a:solidFill>
              </a:rPr>
              <a:t>(selected$V1)</a:t>
            </a:r>
          </a:p>
          <a:p>
            <a:r>
              <a:rPr lang="en-US" dirty="0" err="1">
                <a:solidFill>
                  <a:srgbClr val="0070C0"/>
                </a:solidFill>
              </a:rPr>
              <a:t>train_set</a:t>
            </a:r>
            <a:r>
              <a:rPr lang="en-US" dirty="0">
                <a:solidFill>
                  <a:srgbClr val="0070C0"/>
                </a:solidFill>
              </a:rPr>
              <a:t> = selected[1:5917,]</a:t>
            </a:r>
          </a:p>
          <a:p>
            <a:r>
              <a:rPr lang="en-US" dirty="0" err="1">
                <a:solidFill>
                  <a:srgbClr val="0070C0"/>
                </a:solidFill>
              </a:rPr>
              <a:t>test_set</a:t>
            </a:r>
            <a:r>
              <a:rPr lang="en-US" dirty="0">
                <a:solidFill>
                  <a:srgbClr val="0070C0"/>
                </a:solidFill>
              </a:rPr>
              <a:t> = selected[5917:6574,]</a:t>
            </a:r>
          </a:p>
          <a:p>
            <a:endParaRPr lang="en-US" dirty="0">
              <a:solidFill>
                <a:srgbClr val="0070C0"/>
              </a:solidFill>
            </a:endParaRPr>
          </a:p>
          <a:p>
            <a:r>
              <a:rPr lang="en-US" dirty="0" err="1">
                <a:solidFill>
                  <a:srgbClr val="0070C0"/>
                </a:solidFill>
              </a:rPr>
              <a:t>model_rf</a:t>
            </a:r>
            <a:r>
              <a:rPr lang="en-US" dirty="0">
                <a:solidFill>
                  <a:srgbClr val="0070C0"/>
                </a:solidFill>
              </a:rPr>
              <a:t> &lt;- </a:t>
            </a:r>
            <a:r>
              <a:rPr lang="en-US" dirty="0" err="1">
                <a:solidFill>
                  <a:srgbClr val="0070C0"/>
                </a:solidFill>
              </a:rPr>
              <a:t>rpart</a:t>
            </a:r>
            <a:r>
              <a:rPr lang="en-US" dirty="0">
                <a:solidFill>
                  <a:srgbClr val="0070C0"/>
                </a:solidFill>
              </a:rPr>
              <a:t>(V1 ~ V2,data=train)</a:t>
            </a:r>
          </a:p>
          <a:p>
            <a:endParaRPr lang="en-US" dirty="0">
              <a:solidFill>
                <a:srgbClr val="0070C0"/>
              </a:solidFill>
            </a:endParaRPr>
          </a:p>
          <a:p>
            <a:r>
              <a:rPr lang="en-US" dirty="0" err="1">
                <a:solidFill>
                  <a:srgbClr val="0070C0"/>
                </a:solidFill>
              </a:rPr>
              <a:t>cv_prediction_set</a:t>
            </a:r>
            <a:r>
              <a:rPr lang="en-US" dirty="0">
                <a:solidFill>
                  <a:srgbClr val="0070C0"/>
                </a:solidFill>
              </a:rPr>
              <a:t> &lt;- predict(</a:t>
            </a:r>
            <a:r>
              <a:rPr lang="en-US" dirty="0" err="1">
                <a:solidFill>
                  <a:srgbClr val="0070C0"/>
                </a:solidFill>
              </a:rPr>
              <a:t>model_rf,cv_set</a:t>
            </a:r>
            <a:r>
              <a:rPr lang="en-US" dirty="0">
                <a:solidFill>
                  <a:srgbClr val="0070C0"/>
                </a:solidFill>
              </a:rPr>
              <a:t>)</a:t>
            </a:r>
          </a:p>
          <a:p>
            <a:endParaRPr lang="en-US" dirty="0">
              <a:solidFill>
                <a:srgbClr val="0070C0"/>
              </a:solidFill>
            </a:endParaRPr>
          </a:p>
        </p:txBody>
      </p:sp>
    </p:spTree>
    <p:extLst>
      <p:ext uri="{BB962C8B-B14F-4D97-AF65-F5344CB8AC3E}">
        <p14:creationId xmlns:p14="http://schemas.microsoft.com/office/powerpoint/2010/main" val="1197395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6790-4F76-7E43-98AB-1B25EF612A61}"/>
              </a:ext>
            </a:extLst>
          </p:cNvPr>
          <p:cNvSpPr>
            <a:spLocks noGrp="1"/>
          </p:cNvSpPr>
          <p:nvPr>
            <p:ph type="title"/>
          </p:nvPr>
        </p:nvSpPr>
        <p:spPr>
          <a:xfrm>
            <a:off x="677334" y="235527"/>
            <a:ext cx="8596668" cy="858982"/>
          </a:xfrm>
        </p:spPr>
        <p:txBody>
          <a:bodyPr/>
          <a:lstStyle/>
          <a:p>
            <a:r>
              <a:rPr lang="en-US" b="1" dirty="0">
                <a:solidFill>
                  <a:srgbClr val="92D050"/>
                </a:solidFill>
              </a:rPr>
              <a:t>Classification (3/4)</a:t>
            </a:r>
            <a:endParaRPr lang="en-US" dirty="0"/>
          </a:p>
        </p:txBody>
      </p:sp>
      <p:sp>
        <p:nvSpPr>
          <p:cNvPr id="3" name="Content Placeholder 2">
            <a:extLst>
              <a:ext uri="{FF2B5EF4-FFF2-40B4-BE49-F238E27FC236}">
                <a16:creationId xmlns:a16="http://schemas.microsoft.com/office/drawing/2014/main" id="{2282351C-C1F7-154E-936C-7653A63432A0}"/>
              </a:ext>
            </a:extLst>
          </p:cNvPr>
          <p:cNvSpPr>
            <a:spLocks noGrp="1"/>
          </p:cNvSpPr>
          <p:nvPr>
            <p:ph idx="1"/>
          </p:nvPr>
        </p:nvSpPr>
        <p:spPr>
          <a:xfrm>
            <a:off x="677333" y="1125531"/>
            <a:ext cx="10835793" cy="2795606"/>
          </a:xfrm>
        </p:spPr>
        <p:txBody>
          <a:bodyPr>
            <a:noAutofit/>
          </a:bodyPr>
          <a:lstStyle/>
          <a:p>
            <a:r>
              <a:rPr lang="en-US" sz="2200" dirty="0"/>
              <a:t>Calculate the error</a:t>
            </a:r>
          </a:p>
          <a:p>
            <a:pPr marL="0" indent="0">
              <a:spcBef>
                <a:spcPts val="0"/>
              </a:spcBef>
              <a:buNone/>
            </a:pPr>
            <a:endParaRPr lang="en-US" sz="2000" dirty="0">
              <a:solidFill>
                <a:srgbClr val="0070C0"/>
              </a:solidFill>
            </a:endParaRPr>
          </a:p>
          <a:p>
            <a:pPr marL="0" indent="0">
              <a:buNone/>
            </a:pPr>
            <a:r>
              <a:rPr lang="en-US" dirty="0">
                <a:solidFill>
                  <a:srgbClr val="0070C0"/>
                </a:solidFill>
              </a:rPr>
              <a:t>library(Metrics)</a:t>
            </a:r>
          </a:p>
          <a:p>
            <a:pPr marL="0" indent="0">
              <a:buNone/>
            </a:pPr>
            <a:r>
              <a:rPr lang="en-US" dirty="0" err="1">
                <a:solidFill>
                  <a:srgbClr val="0070C0"/>
                </a:solidFill>
              </a:rPr>
              <a:t>rmse</a:t>
            </a:r>
            <a:r>
              <a:rPr lang="en-US" dirty="0">
                <a:solidFill>
                  <a:srgbClr val="0070C0"/>
                </a:solidFill>
              </a:rPr>
              <a:t> &lt;- sqrt(mean((cv_set$V1 - </a:t>
            </a:r>
            <a:r>
              <a:rPr lang="en-US" dirty="0" err="1">
                <a:solidFill>
                  <a:srgbClr val="0070C0"/>
                </a:solidFill>
              </a:rPr>
              <a:t>cv_prediction_set</a:t>
            </a:r>
            <a:r>
              <a:rPr lang="en-US" dirty="0">
                <a:solidFill>
                  <a:srgbClr val="0070C0"/>
                </a:solidFill>
              </a:rPr>
              <a:t>) ^ 2)) </a:t>
            </a:r>
            <a:r>
              <a:rPr lang="en-US" dirty="0"/>
              <a:t>or</a:t>
            </a:r>
          </a:p>
          <a:p>
            <a:pPr marL="0" indent="0">
              <a:buNone/>
            </a:pPr>
            <a:r>
              <a:rPr lang="en-US" dirty="0" err="1">
                <a:solidFill>
                  <a:srgbClr val="0070C0"/>
                </a:solidFill>
              </a:rPr>
              <a:t>rmse</a:t>
            </a:r>
            <a:r>
              <a:rPr lang="en-US" dirty="0">
                <a:solidFill>
                  <a:srgbClr val="0070C0"/>
                </a:solidFill>
              </a:rPr>
              <a:t> &lt;- </a:t>
            </a:r>
            <a:r>
              <a:rPr lang="en-US" dirty="0" err="1">
                <a:solidFill>
                  <a:srgbClr val="0070C0"/>
                </a:solidFill>
              </a:rPr>
              <a:t>rmse</a:t>
            </a:r>
            <a:r>
              <a:rPr lang="en-US" dirty="0">
                <a:solidFill>
                  <a:srgbClr val="0070C0"/>
                </a:solidFill>
              </a:rPr>
              <a:t>(test_set$V1, </a:t>
            </a:r>
            <a:r>
              <a:rPr lang="en-US" dirty="0" err="1">
                <a:solidFill>
                  <a:srgbClr val="0070C0"/>
                </a:solidFill>
              </a:rPr>
              <a:t>prediction_set</a:t>
            </a:r>
            <a:r>
              <a:rPr lang="en-US" dirty="0">
                <a:solidFill>
                  <a:srgbClr val="0070C0"/>
                </a:solidFill>
              </a:rPr>
              <a:t>)</a:t>
            </a:r>
          </a:p>
          <a:p>
            <a:pPr marL="0" indent="0">
              <a:buNone/>
            </a:pPr>
            <a:r>
              <a:rPr lang="en-US" dirty="0">
                <a:solidFill>
                  <a:srgbClr val="0070C0"/>
                </a:solidFill>
              </a:rPr>
              <a:t>paste("The root mean square error is", </a:t>
            </a:r>
            <a:r>
              <a:rPr lang="en-US" dirty="0" err="1">
                <a:solidFill>
                  <a:srgbClr val="0070C0"/>
                </a:solidFill>
              </a:rPr>
              <a:t>rmse,sep</a:t>
            </a:r>
            <a:r>
              <a:rPr lang="en-US" dirty="0">
                <a:solidFill>
                  <a:srgbClr val="0070C0"/>
                </a:solidFill>
              </a:rPr>
              <a:t>=" ")</a:t>
            </a:r>
          </a:p>
          <a:p>
            <a:pPr marL="0" indent="0">
              <a:buNone/>
            </a:pPr>
            <a:r>
              <a:rPr lang="en-US" dirty="0" err="1">
                <a:solidFill>
                  <a:srgbClr val="0070C0"/>
                </a:solidFill>
              </a:rPr>
              <a:t>rpart.plot</a:t>
            </a:r>
            <a:r>
              <a:rPr lang="en-US" dirty="0">
                <a:solidFill>
                  <a:srgbClr val="0070C0"/>
                </a:solidFill>
              </a:rPr>
              <a:t>(</a:t>
            </a:r>
            <a:r>
              <a:rPr lang="en-US" dirty="0" err="1">
                <a:solidFill>
                  <a:srgbClr val="0070C0"/>
                </a:solidFill>
              </a:rPr>
              <a:t>model_rf</a:t>
            </a:r>
            <a:r>
              <a:rPr lang="en-US" dirty="0">
                <a:solidFill>
                  <a:srgbClr val="0070C0"/>
                </a:solidFill>
              </a:rPr>
              <a:t>)</a:t>
            </a:r>
          </a:p>
          <a:p>
            <a:endParaRPr lang="en-US" sz="2000" dirty="0"/>
          </a:p>
        </p:txBody>
      </p:sp>
      <p:pic>
        <p:nvPicPr>
          <p:cNvPr id="5" name="Picture 4">
            <a:extLst>
              <a:ext uri="{FF2B5EF4-FFF2-40B4-BE49-F238E27FC236}">
                <a16:creationId xmlns:a16="http://schemas.microsoft.com/office/drawing/2014/main" id="{229925D4-8A47-7047-8F21-A6CAE7B744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7333" y="4229851"/>
            <a:ext cx="6047509" cy="649832"/>
          </a:xfrm>
          <a:prstGeom prst="rect">
            <a:avLst/>
          </a:prstGeom>
        </p:spPr>
      </p:pic>
      <p:grpSp>
        <p:nvGrpSpPr>
          <p:cNvPr id="7" name="Group 6">
            <a:extLst>
              <a:ext uri="{FF2B5EF4-FFF2-40B4-BE49-F238E27FC236}">
                <a16:creationId xmlns:a16="http://schemas.microsoft.com/office/drawing/2014/main" id="{87A990D3-DCC0-A344-BFF1-ABFE436C2627}"/>
              </a:ext>
            </a:extLst>
          </p:cNvPr>
          <p:cNvGrpSpPr/>
          <p:nvPr/>
        </p:nvGrpSpPr>
        <p:grpSpPr>
          <a:xfrm>
            <a:off x="9150023" y="803864"/>
            <a:ext cx="2078183" cy="3117273"/>
            <a:chOff x="10591915" y="0"/>
            <a:chExt cx="1378413" cy="2579619"/>
          </a:xfrm>
        </p:grpSpPr>
        <p:pic>
          <p:nvPicPr>
            <p:cNvPr id="8" name="Picture 7">
              <a:extLst>
                <a:ext uri="{FF2B5EF4-FFF2-40B4-BE49-F238E27FC236}">
                  <a16:creationId xmlns:a16="http://schemas.microsoft.com/office/drawing/2014/main" id="{59ED21BD-E08E-DD49-95A2-14564760552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591915" y="0"/>
              <a:ext cx="1378413" cy="858982"/>
            </a:xfrm>
            <a:prstGeom prst="rect">
              <a:avLst/>
            </a:prstGeom>
          </p:spPr>
        </p:pic>
        <p:pic>
          <p:nvPicPr>
            <p:cNvPr id="9" name="Picture 8">
              <a:extLst>
                <a:ext uri="{FF2B5EF4-FFF2-40B4-BE49-F238E27FC236}">
                  <a16:creationId xmlns:a16="http://schemas.microsoft.com/office/drawing/2014/main" id="{01C228DB-53E0-774E-88D8-37D03D46422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591915" y="858982"/>
              <a:ext cx="1378413" cy="1720637"/>
            </a:xfrm>
            <a:prstGeom prst="rect">
              <a:avLst/>
            </a:prstGeom>
          </p:spPr>
        </p:pic>
      </p:grpSp>
      <p:pic>
        <p:nvPicPr>
          <p:cNvPr id="10" name="Picture 9">
            <a:extLst>
              <a:ext uri="{FF2B5EF4-FFF2-40B4-BE49-F238E27FC236}">
                <a16:creationId xmlns:a16="http://schemas.microsoft.com/office/drawing/2014/main" id="{57D853A7-43F1-4C41-A428-AAA4895E08F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26349" y="4028661"/>
            <a:ext cx="2540000" cy="2095500"/>
          </a:xfrm>
          <a:prstGeom prst="rect">
            <a:avLst/>
          </a:prstGeom>
        </p:spPr>
      </p:pic>
    </p:spTree>
    <p:extLst>
      <p:ext uri="{BB962C8B-B14F-4D97-AF65-F5344CB8AC3E}">
        <p14:creationId xmlns:p14="http://schemas.microsoft.com/office/powerpoint/2010/main" val="424289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6790-4F76-7E43-98AB-1B25EF612A61}"/>
              </a:ext>
            </a:extLst>
          </p:cNvPr>
          <p:cNvSpPr>
            <a:spLocks noGrp="1"/>
          </p:cNvSpPr>
          <p:nvPr>
            <p:ph type="title"/>
          </p:nvPr>
        </p:nvSpPr>
        <p:spPr>
          <a:xfrm>
            <a:off x="677334" y="235527"/>
            <a:ext cx="8596668" cy="858982"/>
          </a:xfrm>
        </p:spPr>
        <p:txBody>
          <a:bodyPr/>
          <a:lstStyle/>
          <a:p>
            <a:r>
              <a:rPr lang="en-US" b="1" dirty="0">
                <a:solidFill>
                  <a:srgbClr val="92D050"/>
                </a:solidFill>
              </a:rPr>
              <a:t>Classification (4/4)</a:t>
            </a:r>
            <a:endParaRPr lang="en-US" dirty="0"/>
          </a:p>
        </p:txBody>
      </p:sp>
      <p:sp>
        <p:nvSpPr>
          <p:cNvPr id="3" name="Content Placeholder 2">
            <a:extLst>
              <a:ext uri="{FF2B5EF4-FFF2-40B4-BE49-F238E27FC236}">
                <a16:creationId xmlns:a16="http://schemas.microsoft.com/office/drawing/2014/main" id="{2282351C-C1F7-154E-936C-7653A63432A0}"/>
              </a:ext>
            </a:extLst>
          </p:cNvPr>
          <p:cNvSpPr>
            <a:spLocks noGrp="1"/>
          </p:cNvSpPr>
          <p:nvPr>
            <p:ph idx="1"/>
          </p:nvPr>
        </p:nvSpPr>
        <p:spPr>
          <a:xfrm>
            <a:off x="677333" y="1233056"/>
            <a:ext cx="10835793" cy="4319606"/>
          </a:xfrm>
        </p:spPr>
        <p:txBody>
          <a:bodyPr>
            <a:normAutofit lnSpcReduction="10000"/>
          </a:bodyPr>
          <a:lstStyle/>
          <a:p>
            <a:r>
              <a:rPr lang="en-US" sz="2200" dirty="0"/>
              <a:t>Identify protocol used based on the destination address using Random Forest </a:t>
            </a:r>
            <a:r>
              <a:rPr lang="en-US" sz="2200" dirty="0" err="1"/>
              <a:t>aalgorithm</a:t>
            </a:r>
            <a:endParaRPr lang="en-US" sz="2200" dirty="0"/>
          </a:p>
          <a:p>
            <a:endParaRPr lang="en-US" sz="2200" dirty="0"/>
          </a:p>
          <a:p>
            <a:pPr marL="0" indent="0">
              <a:buNone/>
            </a:pPr>
            <a:r>
              <a:rPr lang="en-US" dirty="0">
                <a:solidFill>
                  <a:srgbClr val="0070C0"/>
                </a:solidFill>
              </a:rPr>
              <a:t># Random Forest classifier</a:t>
            </a:r>
          </a:p>
          <a:p>
            <a:pPr marL="0" indent="0">
              <a:buNone/>
            </a:pPr>
            <a:r>
              <a:rPr lang="en-US" dirty="0">
                <a:solidFill>
                  <a:srgbClr val="0070C0"/>
                </a:solidFill>
              </a:rPr>
              <a:t>library(</a:t>
            </a:r>
            <a:r>
              <a:rPr lang="en-US" dirty="0" err="1">
                <a:solidFill>
                  <a:srgbClr val="0070C0"/>
                </a:solidFill>
              </a:rPr>
              <a:t>randomForest</a:t>
            </a:r>
            <a:r>
              <a:rPr lang="en-US" dirty="0">
                <a:solidFill>
                  <a:srgbClr val="0070C0"/>
                </a:solidFill>
              </a:rPr>
              <a:t>)</a:t>
            </a:r>
          </a:p>
          <a:p>
            <a:pPr marL="0" indent="0">
              <a:buNone/>
            </a:pPr>
            <a:r>
              <a:rPr lang="en-US" dirty="0">
                <a:solidFill>
                  <a:srgbClr val="0070C0"/>
                </a:solidFill>
              </a:rPr>
              <a:t>#applying Random Forest</a:t>
            </a:r>
          </a:p>
          <a:p>
            <a:pPr marL="0" indent="0">
              <a:buNone/>
            </a:pPr>
            <a:r>
              <a:rPr lang="en-US" dirty="0" err="1">
                <a:solidFill>
                  <a:srgbClr val="0070C0"/>
                </a:solidFill>
              </a:rPr>
              <a:t>model_rf</a:t>
            </a:r>
            <a:r>
              <a:rPr lang="en-US" dirty="0">
                <a:solidFill>
                  <a:srgbClr val="0070C0"/>
                </a:solidFill>
              </a:rPr>
              <a:t> &lt;- </a:t>
            </a:r>
            <a:r>
              <a:rPr lang="en-US" dirty="0" err="1">
                <a:solidFill>
                  <a:srgbClr val="0070C0"/>
                </a:solidFill>
              </a:rPr>
              <a:t>randomForest</a:t>
            </a:r>
            <a:r>
              <a:rPr lang="en-US" dirty="0">
                <a:solidFill>
                  <a:srgbClr val="0070C0"/>
                </a:solidFill>
              </a:rPr>
              <a:t>(V1 ~ V2, data = </a:t>
            </a:r>
            <a:r>
              <a:rPr lang="en-US" dirty="0" err="1">
                <a:solidFill>
                  <a:srgbClr val="0070C0"/>
                </a:solidFill>
              </a:rPr>
              <a:t>train_set</a:t>
            </a:r>
            <a:r>
              <a:rPr lang="en-US" dirty="0">
                <a:solidFill>
                  <a:srgbClr val="0070C0"/>
                </a:solidFill>
              </a:rPr>
              <a:t>)</a:t>
            </a:r>
          </a:p>
          <a:p>
            <a:pPr marL="0" indent="0">
              <a:buNone/>
            </a:pPr>
            <a:endParaRPr lang="en-US" dirty="0">
              <a:solidFill>
                <a:srgbClr val="0070C0"/>
              </a:solidFill>
            </a:endParaRPr>
          </a:p>
          <a:p>
            <a:pPr marL="0" indent="0">
              <a:buNone/>
            </a:pPr>
            <a:r>
              <a:rPr lang="en-US" dirty="0" err="1">
                <a:solidFill>
                  <a:srgbClr val="0070C0"/>
                </a:solidFill>
              </a:rPr>
              <a:t>preds</a:t>
            </a:r>
            <a:r>
              <a:rPr lang="en-US" dirty="0">
                <a:solidFill>
                  <a:srgbClr val="0070C0"/>
                </a:solidFill>
              </a:rPr>
              <a:t> &lt;- predict(</a:t>
            </a:r>
            <a:r>
              <a:rPr lang="en-US" dirty="0" err="1">
                <a:solidFill>
                  <a:srgbClr val="0070C0"/>
                </a:solidFill>
              </a:rPr>
              <a:t>model_rf,test_set</a:t>
            </a:r>
            <a:r>
              <a:rPr lang="en-US" dirty="0">
                <a:solidFill>
                  <a:srgbClr val="0070C0"/>
                </a:solidFill>
              </a:rPr>
              <a:t>)</a:t>
            </a:r>
          </a:p>
          <a:p>
            <a:pPr marL="0" indent="0">
              <a:buNone/>
            </a:pPr>
            <a:r>
              <a:rPr lang="en-US" dirty="0">
                <a:solidFill>
                  <a:srgbClr val="0070C0"/>
                </a:solidFill>
              </a:rPr>
              <a:t>table(</a:t>
            </a:r>
            <a:r>
              <a:rPr lang="en-US" dirty="0" err="1">
                <a:solidFill>
                  <a:srgbClr val="0070C0"/>
                </a:solidFill>
              </a:rPr>
              <a:t>preds</a:t>
            </a:r>
            <a:r>
              <a:rPr lang="en-US" dirty="0">
                <a:solidFill>
                  <a:srgbClr val="0070C0"/>
                </a:solidFill>
              </a:rPr>
              <a:t>)</a:t>
            </a:r>
          </a:p>
          <a:p>
            <a:pPr marL="0" indent="0">
              <a:buNone/>
            </a:pPr>
            <a:r>
              <a:rPr lang="en-US" dirty="0">
                <a:solidFill>
                  <a:srgbClr val="0070C0"/>
                </a:solidFill>
              </a:rPr>
              <a:t>accuracy(</a:t>
            </a:r>
            <a:r>
              <a:rPr lang="en-US" dirty="0" err="1">
                <a:solidFill>
                  <a:srgbClr val="0070C0"/>
                </a:solidFill>
              </a:rPr>
              <a:t>preds</a:t>
            </a:r>
            <a:r>
              <a:rPr lang="en-US" dirty="0">
                <a:solidFill>
                  <a:srgbClr val="0070C0"/>
                </a:solidFill>
              </a:rPr>
              <a:t>, test_set$V1) #checking accuracy</a:t>
            </a:r>
          </a:p>
        </p:txBody>
      </p:sp>
      <p:pic>
        <p:nvPicPr>
          <p:cNvPr id="6" name="Picture 5">
            <a:extLst>
              <a:ext uri="{FF2B5EF4-FFF2-40B4-BE49-F238E27FC236}">
                <a16:creationId xmlns:a16="http://schemas.microsoft.com/office/drawing/2014/main" id="{83EE1020-F35F-FA4A-A3B2-E8B1DB7D99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53052" y="3132207"/>
            <a:ext cx="5041900" cy="1282700"/>
          </a:xfrm>
          <a:prstGeom prst="rect">
            <a:avLst/>
          </a:prstGeom>
        </p:spPr>
      </p:pic>
    </p:spTree>
    <p:extLst>
      <p:ext uri="{BB962C8B-B14F-4D97-AF65-F5344CB8AC3E}">
        <p14:creationId xmlns:p14="http://schemas.microsoft.com/office/powerpoint/2010/main" val="2701945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1123-D2EA-49D3-9012-322BED003AE2}"/>
              </a:ext>
            </a:extLst>
          </p:cNvPr>
          <p:cNvSpPr>
            <a:spLocks noGrp="1"/>
          </p:cNvSpPr>
          <p:nvPr>
            <p:ph type="title"/>
          </p:nvPr>
        </p:nvSpPr>
        <p:spPr>
          <a:xfrm>
            <a:off x="677334" y="174171"/>
            <a:ext cx="10515600" cy="1325563"/>
          </a:xfrm>
        </p:spPr>
        <p:txBody>
          <a:bodyPr/>
          <a:lstStyle/>
          <a:p>
            <a:r>
              <a:rPr lang="en-US" b="1" dirty="0">
                <a:solidFill>
                  <a:srgbClr val="92D050"/>
                </a:solidFill>
              </a:rPr>
              <a:t>Take a ways from </a:t>
            </a:r>
            <a:r>
              <a:rPr lang="en-US" b="1" u="sng" dirty="0">
                <a:solidFill>
                  <a:srgbClr val="92D050"/>
                </a:solidFill>
              </a:rPr>
              <a:t>Theoretical Part</a:t>
            </a:r>
            <a:br>
              <a:rPr lang="en-US" b="1" dirty="0">
                <a:solidFill>
                  <a:srgbClr val="92D050"/>
                </a:solidFill>
              </a:rPr>
            </a:br>
            <a:r>
              <a:rPr lang="en-US" b="1" dirty="0">
                <a:solidFill>
                  <a:srgbClr val="92D050"/>
                </a:solidFill>
              </a:rPr>
              <a:t>– Things to remember</a:t>
            </a:r>
          </a:p>
        </p:txBody>
      </p:sp>
      <p:sp>
        <p:nvSpPr>
          <p:cNvPr id="3" name="Content Placeholder 2">
            <a:extLst>
              <a:ext uri="{FF2B5EF4-FFF2-40B4-BE49-F238E27FC236}">
                <a16:creationId xmlns:a16="http://schemas.microsoft.com/office/drawing/2014/main" id="{6E86FE92-DE26-46CD-92E7-6F8E3BBCC210}"/>
              </a:ext>
            </a:extLst>
          </p:cNvPr>
          <p:cNvSpPr>
            <a:spLocks noGrp="1"/>
          </p:cNvSpPr>
          <p:nvPr>
            <p:ph idx="1"/>
          </p:nvPr>
        </p:nvSpPr>
        <p:spPr>
          <a:xfrm>
            <a:off x="677334" y="1959428"/>
            <a:ext cx="10701866" cy="4081933"/>
          </a:xfrm>
        </p:spPr>
        <p:txBody>
          <a:bodyPr>
            <a:normAutofit/>
          </a:bodyPr>
          <a:lstStyle/>
          <a:p>
            <a:r>
              <a:rPr lang="en-US" sz="2400" dirty="0"/>
              <a:t>IoT systems are more and more present in our daily life and we need to be informed how to use it and what are the security and privacy risks </a:t>
            </a:r>
          </a:p>
          <a:p>
            <a:endParaRPr lang="en-US" sz="2400" dirty="0"/>
          </a:p>
          <a:p>
            <a:r>
              <a:rPr lang="en-US" sz="2400" dirty="0"/>
              <a:t>There are methods that can help to protect our privacy and security</a:t>
            </a:r>
          </a:p>
          <a:p>
            <a:endParaRPr lang="en-US" sz="2400" dirty="0"/>
          </a:p>
          <a:p>
            <a:r>
              <a:rPr lang="en-US" sz="2400" dirty="0"/>
              <a:t>ML techniques can help us to develop a tools that can help to protect our privacy and security</a:t>
            </a:r>
          </a:p>
        </p:txBody>
      </p:sp>
    </p:spTree>
    <p:extLst>
      <p:ext uri="{BB962C8B-B14F-4D97-AF65-F5344CB8AC3E}">
        <p14:creationId xmlns:p14="http://schemas.microsoft.com/office/powerpoint/2010/main" val="492410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1123-D2EA-49D3-9012-322BED003AE2}"/>
              </a:ext>
            </a:extLst>
          </p:cNvPr>
          <p:cNvSpPr>
            <a:spLocks noGrp="1"/>
          </p:cNvSpPr>
          <p:nvPr>
            <p:ph type="title"/>
          </p:nvPr>
        </p:nvSpPr>
        <p:spPr>
          <a:xfrm>
            <a:off x="677334" y="174171"/>
            <a:ext cx="10515600" cy="1325563"/>
          </a:xfrm>
        </p:spPr>
        <p:txBody>
          <a:bodyPr/>
          <a:lstStyle/>
          <a:p>
            <a:r>
              <a:rPr lang="en-US" b="1" dirty="0">
                <a:solidFill>
                  <a:srgbClr val="92D050"/>
                </a:solidFill>
              </a:rPr>
              <a:t>Take a ways from </a:t>
            </a:r>
            <a:r>
              <a:rPr lang="en-US" b="1" u="sng" dirty="0">
                <a:solidFill>
                  <a:srgbClr val="92D050"/>
                </a:solidFill>
              </a:rPr>
              <a:t>Practical Part </a:t>
            </a:r>
            <a:br>
              <a:rPr lang="en-US" b="1" dirty="0">
                <a:solidFill>
                  <a:srgbClr val="92D050"/>
                </a:solidFill>
              </a:rPr>
            </a:br>
            <a:r>
              <a:rPr lang="en-US" b="1" dirty="0">
                <a:solidFill>
                  <a:srgbClr val="92D050"/>
                </a:solidFill>
              </a:rPr>
              <a:t>– Things to remember</a:t>
            </a:r>
          </a:p>
        </p:txBody>
      </p:sp>
      <p:sp>
        <p:nvSpPr>
          <p:cNvPr id="3" name="Content Placeholder 2">
            <a:extLst>
              <a:ext uri="{FF2B5EF4-FFF2-40B4-BE49-F238E27FC236}">
                <a16:creationId xmlns:a16="http://schemas.microsoft.com/office/drawing/2014/main" id="{6E86FE92-DE26-46CD-92E7-6F8E3BBCC210}"/>
              </a:ext>
            </a:extLst>
          </p:cNvPr>
          <p:cNvSpPr>
            <a:spLocks noGrp="1"/>
          </p:cNvSpPr>
          <p:nvPr>
            <p:ph idx="1"/>
          </p:nvPr>
        </p:nvSpPr>
        <p:spPr>
          <a:xfrm>
            <a:off x="677334" y="1712685"/>
            <a:ext cx="10701866" cy="4892831"/>
          </a:xfrm>
        </p:spPr>
        <p:txBody>
          <a:bodyPr>
            <a:normAutofit fontScale="92500" lnSpcReduction="10000"/>
          </a:bodyPr>
          <a:lstStyle/>
          <a:p>
            <a:r>
              <a:rPr lang="en-US" sz="2400" dirty="0"/>
              <a:t>This work presented several steps that should be considered when pre-processing raw network traffic data for data mining.</a:t>
            </a:r>
          </a:p>
          <a:p>
            <a:pPr lvl="1">
              <a:buFont typeface="Wingdings" pitchFamily="2" charset="2"/>
              <a:buChar char="q"/>
            </a:pPr>
            <a:r>
              <a:rPr lang="en-US" sz="2000" dirty="0"/>
              <a:t>Some of these steps are essential, some others can be optional.</a:t>
            </a:r>
          </a:p>
          <a:p>
            <a:pPr lvl="1">
              <a:buFont typeface="Wingdings" pitchFamily="2" charset="2"/>
              <a:buChar char="q"/>
            </a:pPr>
            <a:endParaRPr lang="en-US" sz="2000" dirty="0"/>
          </a:p>
          <a:p>
            <a:r>
              <a:rPr lang="en-US" sz="2400" dirty="0"/>
              <a:t>Provided a case study using a freely available dataset.</a:t>
            </a:r>
          </a:p>
          <a:p>
            <a:endParaRPr lang="en-US" sz="2400" dirty="0"/>
          </a:p>
          <a:p>
            <a:r>
              <a:rPr lang="en-US" sz="2400" dirty="0"/>
              <a:t>We show basic information of using R and R Studio environment – platform mostly used by statistician</a:t>
            </a:r>
          </a:p>
          <a:p>
            <a:endParaRPr lang="en-US" sz="2400" dirty="0"/>
          </a:p>
          <a:p>
            <a:r>
              <a:rPr lang="en-US" sz="2400" dirty="0"/>
              <a:t>We show how to use one of the most widely used ML algorithm Random Forest</a:t>
            </a:r>
          </a:p>
          <a:p>
            <a:endParaRPr lang="en-US" sz="2400" dirty="0">
              <a:solidFill>
                <a:srgbClr val="FF0000"/>
              </a:solidFill>
            </a:endParaRPr>
          </a:p>
          <a:p>
            <a:r>
              <a:rPr lang="en-US" sz="2400" dirty="0"/>
              <a:t>Results show the steps are indeed key to obtaining reliable results.</a:t>
            </a:r>
          </a:p>
        </p:txBody>
      </p:sp>
    </p:spTree>
    <p:extLst>
      <p:ext uri="{BB962C8B-B14F-4D97-AF65-F5344CB8AC3E}">
        <p14:creationId xmlns:p14="http://schemas.microsoft.com/office/powerpoint/2010/main" val="207732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7471-B9F4-5040-802B-0F08475432E4}"/>
              </a:ext>
            </a:extLst>
          </p:cNvPr>
          <p:cNvSpPr>
            <a:spLocks noGrp="1"/>
          </p:cNvSpPr>
          <p:nvPr>
            <p:ph type="title"/>
          </p:nvPr>
        </p:nvSpPr>
        <p:spPr>
          <a:xfrm>
            <a:off x="677334" y="169762"/>
            <a:ext cx="8596668" cy="1320800"/>
          </a:xfrm>
        </p:spPr>
        <p:txBody>
          <a:bodyPr/>
          <a:lstStyle/>
          <a:p>
            <a:r>
              <a:rPr lang="en-US" b="1" dirty="0">
                <a:solidFill>
                  <a:srgbClr val="92D050"/>
                </a:solidFill>
              </a:rPr>
              <a:t>References</a:t>
            </a:r>
            <a:endParaRPr lang="en-US" dirty="0"/>
          </a:p>
        </p:txBody>
      </p:sp>
      <p:sp>
        <p:nvSpPr>
          <p:cNvPr id="3" name="Content Placeholder 2">
            <a:extLst>
              <a:ext uri="{FF2B5EF4-FFF2-40B4-BE49-F238E27FC236}">
                <a16:creationId xmlns:a16="http://schemas.microsoft.com/office/drawing/2014/main" id="{7ADCAA07-AB7C-024E-BA3C-0D7377613A5E}"/>
              </a:ext>
            </a:extLst>
          </p:cNvPr>
          <p:cNvSpPr>
            <a:spLocks noGrp="1"/>
          </p:cNvSpPr>
          <p:nvPr>
            <p:ph idx="1"/>
          </p:nvPr>
        </p:nvSpPr>
        <p:spPr>
          <a:xfrm>
            <a:off x="677334" y="1088683"/>
            <a:ext cx="10890889" cy="5462242"/>
          </a:xfrm>
        </p:spPr>
        <p:txBody>
          <a:bodyPr>
            <a:normAutofit fontScale="92500" lnSpcReduction="10000"/>
          </a:bodyPr>
          <a:lstStyle/>
          <a:p>
            <a:r>
              <a:rPr lang="en-US" sz="2000" dirty="0"/>
              <a:t>Wired</a:t>
            </a:r>
          </a:p>
          <a:p>
            <a:pPr lvl="1">
              <a:buFont typeface="Wingdings" pitchFamily="2" charset="2"/>
              <a:buChar char="q"/>
            </a:pPr>
            <a:r>
              <a:rPr lang="en-US" sz="1800" dirty="0"/>
              <a:t>https://</a:t>
            </a:r>
            <a:r>
              <a:rPr lang="en-US" sz="1800" dirty="0" err="1"/>
              <a:t>www.wired.com</a:t>
            </a:r>
            <a:r>
              <a:rPr lang="en-US" sz="1800" dirty="0"/>
              <a:t>/story/firewalls-</a:t>
            </a:r>
            <a:r>
              <a:rPr lang="en-US" sz="1800" dirty="0" err="1"/>
              <a:t>dont</a:t>
            </a:r>
            <a:r>
              <a:rPr lang="en-US" sz="1800" dirty="0"/>
              <a:t>-stop-hackers-</a:t>
            </a:r>
            <a:r>
              <a:rPr lang="en-US" sz="1800" dirty="0" err="1"/>
              <a:t>ai</a:t>
            </a:r>
            <a:r>
              <a:rPr lang="en-US" sz="1800" dirty="0"/>
              <a:t>-might/</a:t>
            </a:r>
          </a:p>
          <a:p>
            <a:pPr lvl="1">
              <a:buFont typeface="Wingdings" pitchFamily="2" charset="2"/>
              <a:buChar char="q"/>
            </a:pPr>
            <a:r>
              <a:rPr lang="en-US" sz="1800" dirty="0"/>
              <a:t>https://</a:t>
            </a:r>
            <a:r>
              <a:rPr lang="en-US" sz="1800" dirty="0" err="1"/>
              <a:t>www.wired.com</a:t>
            </a:r>
            <a:r>
              <a:rPr lang="en-US" sz="1800" dirty="0"/>
              <a:t>/story/</a:t>
            </a:r>
            <a:r>
              <a:rPr lang="en-US" sz="1800" dirty="0" err="1"/>
              <a:t>ai</a:t>
            </a:r>
            <a:r>
              <a:rPr lang="en-US" sz="1800" dirty="0"/>
              <a:t>-machine-learning-cybersecurity/</a:t>
            </a:r>
          </a:p>
          <a:p>
            <a:r>
              <a:rPr lang="en-US" sz="2000" dirty="0" err="1"/>
              <a:t>RStudio</a:t>
            </a:r>
            <a:r>
              <a:rPr lang="en-US" sz="2000" dirty="0"/>
              <a:t> videos and examples</a:t>
            </a:r>
          </a:p>
          <a:p>
            <a:pPr lvl="1">
              <a:buFont typeface="Wingdings" pitchFamily="2" charset="2"/>
              <a:buChar char="q"/>
            </a:pPr>
            <a:r>
              <a:rPr lang="en-US" sz="1800" dirty="0">
                <a:solidFill>
                  <a:schemeClr val="tx1"/>
                </a:solidFill>
              </a:rPr>
              <a:t>https://</a:t>
            </a:r>
            <a:r>
              <a:rPr lang="en-US" sz="1800" dirty="0" err="1">
                <a:solidFill>
                  <a:schemeClr val="tx1"/>
                </a:solidFill>
              </a:rPr>
              <a:t>github.com</a:t>
            </a:r>
            <a:r>
              <a:rPr lang="en-US" sz="1800" dirty="0">
                <a:solidFill>
                  <a:schemeClr val="tx1"/>
                </a:solidFill>
              </a:rPr>
              <a:t>/</a:t>
            </a:r>
            <a:r>
              <a:rPr lang="en-US" sz="1800" dirty="0" err="1">
                <a:solidFill>
                  <a:schemeClr val="tx1"/>
                </a:solidFill>
              </a:rPr>
              <a:t>rstudio</a:t>
            </a:r>
            <a:r>
              <a:rPr lang="en-US" sz="1800" dirty="0">
                <a:solidFill>
                  <a:schemeClr val="tx1"/>
                </a:solidFill>
              </a:rPr>
              <a:t>/webinars</a:t>
            </a:r>
          </a:p>
          <a:p>
            <a:r>
              <a:rPr lang="en-US" sz="2000" dirty="0"/>
              <a:t>Visualizations in R</a:t>
            </a:r>
          </a:p>
          <a:p>
            <a:pPr lvl="1">
              <a:buFont typeface="Wingdings" pitchFamily="2" charset="2"/>
              <a:buChar char="q"/>
            </a:pPr>
            <a:r>
              <a:rPr lang="en-US" sz="1800" dirty="0"/>
              <a:t>Top 50 ggplot2 Visualizations - http://r-</a:t>
            </a:r>
            <a:r>
              <a:rPr lang="en-US" sz="1800" dirty="0" err="1"/>
              <a:t>statistics.co</a:t>
            </a:r>
            <a:r>
              <a:rPr lang="en-US" sz="1800" dirty="0"/>
              <a:t>/Top50-Ggplot2-Visualizations-MasterList-R-Code.html</a:t>
            </a:r>
          </a:p>
          <a:p>
            <a:r>
              <a:rPr lang="en-US" sz="2000" dirty="0"/>
              <a:t>Smart Home</a:t>
            </a:r>
          </a:p>
          <a:p>
            <a:pPr lvl="1">
              <a:buFont typeface="Wingdings" pitchFamily="2" charset="2"/>
              <a:buChar char="q"/>
            </a:pPr>
            <a:r>
              <a:rPr lang="en-US" sz="1800" dirty="0"/>
              <a:t>Amar, Y., Haddadi, H., </a:t>
            </a:r>
            <a:r>
              <a:rPr lang="en-US" sz="1800" dirty="0" err="1"/>
              <a:t>Mortier</a:t>
            </a:r>
            <a:r>
              <a:rPr lang="en-US" sz="1800" dirty="0"/>
              <a:t>, R., Brown, A., Colley, J., &amp; Crabtree, A. (2018). An Analysis of Home IoT Network Traffic and </a:t>
            </a:r>
            <a:r>
              <a:rPr lang="en-US" sz="1800" dirty="0" err="1"/>
              <a:t>Behaviour</a:t>
            </a:r>
            <a:r>
              <a:rPr lang="en-US" sz="1800" dirty="0"/>
              <a:t>. </a:t>
            </a:r>
            <a:r>
              <a:rPr lang="en-US" sz="1800" i="1" dirty="0" err="1"/>
              <a:t>arXiv</a:t>
            </a:r>
            <a:r>
              <a:rPr lang="en-US" sz="1800" i="1" dirty="0"/>
              <a:t> preprint arXiv:1803.05368</a:t>
            </a:r>
            <a:r>
              <a:rPr lang="en-US" sz="1800" dirty="0"/>
              <a:t>.</a:t>
            </a:r>
          </a:p>
          <a:p>
            <a:r>
              <a:rPr lang="en-US" sz="2000" dirty="0"/>
              <a:t>Network traffic analysis</a:t>
            </a:r>
          </a:p>
          <a:p>
            <a:pPr lvl="1">
              <a:buFont typeface="Wingdings" pitchFamily="2" charset="2"/>
              <a:buChar char="q"/>
            </a:pPr>
            <a:r>
              <a:rPr lang="en-US" sz="1800" dirty="0"/>
              <a:t>Nguyen, T. T., &amp; Armitage, G. (2008). A survey of techniques for internet traffic classification using machine learning. </a:t>
            </a:r>
            <a:r>
              <a:rPr lang="en-US" sz="1800" i="1" dirty="0"/>
              <a:t>IEEE Communications Surveys &amp; Tutorials</a:t>
            </a:r>
            <a:r>
              <a:rPr lang="en-US" sz="1800" dirty="0"/>
              <a:t>, </a:t>
            </a:r>
            <a:r>
              <a:rPr lang="en-US" sz="1800" i="1" dirty="0"/>
              <a:t>10</a:t>
            </a:r>
            <a:r>
              <a:rPr lang="en-US" sz="1800" dirty="0"/>
              <a:t>(4), 56-76.</a:t>
            </a:r>
          </a:p>
          <a:p>
            <a:pPr lvl="1">
              <a:buFont typeface="Wingdings" pitchFamily="2" charset="2"/>
              <a:buChar char="q"/>
            </a:pPr>
            <a:r>
              <a:rPr lang="en-US" sz="1800" dirty="0" err="1"/>
              <a:t>Mohammadi</a:t>
            </a:r>
            <a:r>
              <a:rPr lang="en-US" sz="1800" dirty="0"/>
              <a:t>, M., Al-Fuqaha, A., </a:t>
            </a:r>
            <a:r>
              <a:rPr lang="en-US" sz="1800" dirty="0" err="1"/>
              <a:t>Sorour</a:t>
            </a:r>
            <a:r>
              <a:rPr lang="en-US" sz="1800" dirty="0"/>
              <a:t>, S., &amp; </a:t>
            </a:r>
            <a:r>
              <a:rPr lang="en-US" sz="1800" dirty="0" err="1"/>
              <a:t>Guizani</a:t>
            </a:r>
            <a:r>
              <a:rPr lang="en-US" sz="1800" dirty="0"/>
              <a:t>, M. (2018). Deep Learning for IoT Big Data and Streaming Analytics: A Survey. </a:t>
            </a:r>
            <a:r>
              <a:rPr lang="en-US" sz="1800" i="1" dirty="0"/>
              <a:t>IEEE Communications Surveys &amp; Tutorials</a:t>
            </a:r>
            <a:r>
              <a:rPr lang="en-US" sz="1800" dirty="0"/>
              <a:t>.</a:t>
            </a:r>
          </a:p>
        </p:txBody>
      </p:sp>
    </p:spTree>
    <p:extLst>
      <p:ext uri="{BB962C8B-B14F-4D97-AF65-F5344CB8AC3E}">
        <p14:creationId xmlns:p14="http://schemas.microsoft.com/office/powerpoint/2010/main" val="284478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0DA4-3383-E748-9E7F-F9E15317395E}"/>
              </a:ext>
            </a:extLst>
          </p:cNvPr>
          <p:cNvSpPr>
            <a:spLocks noGrp="1"/>
          </p:cNvSpPr>
          <p:nvPr>
            <p:ph type="title"/>
          </p:nvPr>
        </p:nvSpPr>
        <p:spPr>
          <a:xfrm>
            <a:off x="677334" y="304800"/>
            <a:ext cx="8596668" cy="1320800"/>
          </a:xfrm>
        </p:spPr>
        <p:txBody>
          <a:bodyPr/>
          <a:lstStyle/>
          <a:p>
            <a:r>
              <a:rPr lang="en-US" b="1" dirty="0">
                <a:solidFill>
                  <a:srgbClr val="92D050"/>
                </a:solidFill>
              </a:rPr>
              <a:t>Thank you a lot!</a:t>
            </a:r>
          </a:p>
        </p:txBody>
      </p:sp>
      <p:sp>
        <p:nvSpPr>
          <p:cNvPr id="3" name="Content Placeholder 2">
            <a:extLst>
              <a:ext uri="{FF2B5EF4-FFF2-40B4-BE49-F238E27FC236}">
                <a16:creationId xmlns:a16="http://schemas.microsoft.com/office/drawing/2014/main" id="{91B132BE-C3E7-974F-B2D6-63B07D4D064C}"/>
              </a:ext>
            </a:extLst>
          </p:cNvPr>
          <p:cNvSpPr>
            <a:spLocks noGrp="1"/>
          </p:cNvSpPr>
          <p:nvPr>
            <p:ph idx="1"/>
          </p:nvPr>
        </p:nvSpPr>
        <p:spPr>
          <a:xfrm>
            <a:off x="677334" y="1320800"/>
            <a:ext cx="10803467" cy="1558878"/>
          </a:xfrm>
        </p:spPr>
        <p:txBody>
          <a:bodyPr>
            <a:normAutofit/>
          </a:bodyPr>
          <a:lstStyle/>
          <a:p>
            <a:pPr marL="0" indent="0">
              <a:buNone/>
            </a:pPr>
            <a:endParaRPr lang="en-US" sz="2200" dirty="0"/>
          </a:p>
          <a:p>
            <a:r>
              <a:rPr lang="en-US" sz="2200" dirty="0"/>
              <a:t>Email: </a:t>
            </a:r>
            <a:r>
              <a:rPr lang="en-US" sz="2200" dirty="0">
                <a:hlinkClick r:id="rId2"/>
              </a:rPr>
              <a:t>kolivera@ieee.org</a:t>
            </a:r>
            <a:endParaRPr lang="en-US" sz="2200" dirty="0"/>
          </a:p>
          <a:p>
            <a:endParaRPr lang="en-US" sz="2200" dirty="0"/>
          </a:p>
        </p:txBody>
      </p:sp>
      <p:pic>
        <p:nvPicPr>
          <p:cNvPr id="4" name="Picture 2" descr="Related image">
            <a:extLst>
              <a:ext uri="{FF2B5EF4-FFF2-40B4-BE49-F238E27FC236}">
                <a16:creationId xmlns:a16="http://schemas.microsoft.com/office/drawing/2014/main" id="{1077344D-B1DD-9B47-A27F-D4D2ED77B4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3628" y="965200"/>
            <a:ext cx="3756759" cy="46912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0FED71A-A906-A54B-A8FE-E4D29D5B3E26}"/>
              </a:ext>
            </a:extLst>
          </p:cNvPr>
          <p:cNvSpPr txBox="1">
            <a:spLocks/>
          </p:cNvSpPr>
          <p:nvPr/>
        </p:nvSpPr>
        <p:spPr>
          <a:xfrm>
            <a:off x="7623628" y="1262039"/>
            <a:ext cx="2167466" cy="660400"/>
          </a:xfrm>
          <a:prstGeom prst="rect">
            <a:avLst/>
          </a:prstGeom>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solidFill>
                  <a:srgbClr val="92D050"/>
                </a:solidFill>
              </a:rPr>
              <a:t>Questions</a:t>
            </a:r>
            <a:endParaRPr lang="en-US" b="1" dirty="0">
              <a:solidFill>
                <a:srgbClr val="92D050"/>
              </a:solidFill>
            </a:endParaRPr>
          </a:p>
        </p:txBody>
      </p:sp>
    </p:spTree>
    <p:extLst>
      <p:ext uri="{BB962C8B-B14F-4D97-AF65-F5344CB8AC3E}">
        <p14:creationId xmlns:p14="http://schemas.microsoft.com/office/powerpoint/2010/main" val="607707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EBA21-EB32-439B-BFAF-A58E839F63B6}"/>
              </a:ext>
            </a:extLst>
          </p:cNvPr>
          <p:cNvSpPr>
            <a:spLocks noGrp="1"/>
          </p:cNvSpPr>
          <p:nvPr>
            <p:ph type="title"/>
          </p:nvPr>
        </p:nvSpPr>
        <p:spPr>
          <a:xfrm>
            <a:off x="677334" y="159657"/>
            <a:ext cx="10515600" cy="1325563"/>
          </a:xfrm>
        </p:spPr>
        <p:txBody>
          <a:bodyPr/>
          <a:lstStyle/>
          <a:p>
            <a:r>
              <a:rPr lang="en-US" b="1" dirty="0">
                <a:solidFill>
                  <a:srgbClr val="92D050"/>
                </a:solidFill>
              </a:rPr>
              <a:t>Growing number of IoT devices</a:t>
            </a:r>
          </a:p>
        </p:txBody>
      </p:sp>
      <p:sp>
        <p:nvSpPr>
          <p:cNvPr id="3" name="Content Placeholder 2">
            <a:extLst>
              <a:ext uri="{FF2B5EF4-FFF2-40B4-BE49-F238E27FC236}">
                <a16:creationId xmlns:a16="http://schemas.microsoft.com/office/drawing/2014/main" id="{4208DAEA-CF64-450F-A038-DEB0059B46DF}"/>
              </a:ext>
            </a:extLst>
          </p:cNvPr>
          <p:cNvSpPr>
            <a:spLocks noGrp="1"/>
          </p:cNvSpPr>
          <p:nvPr>
            <p:ph idx="1"/>
          </p:nvPr>
        </p:nvSpPr>
        <p:spPr>
          <a:xfrm>
            <a:off x="677334" y="1114337"/>
            <a:ext cx="10795529" cy="4976497"/>
          </a:xfrm>
        </p:spPr>
        <p:txBody>
          <a:bodyPr>
            <a:normAutofit/>
          </a:bodyPr>
          <a:lstStyle/>
          <a:p>
            <a:pPr marL="0" indent="0">
              <a:buNone/>
            </a:pPr>
            <a:endParaRPr lang="en-US" dirty="0"/>
          </a:p>
          <a:p>
            <a:r>
              <a:rPr lang="en-US" sz="2400" dirty="0">
                <a:solidFill>
                  <a:schemeClr val="bg2">
                    <a:lumMod val="25000"/>
                  </a:schemeClr>
                </a:solidFill>
              </a:rPr>
              <a:t>General goals of IoT are to:</a:t>
            </a:r>
          </a:p>
          <a:p>
            <a:pPr lvl="1">
              <a:buFont typeface="Wingdings" pitchFamily="2" charset="2"/>
              <a:buChar char="q"/>
            </a:pPr>
            <a:r>
              <a:rPr lang="en-US" sz="2400" u="sng" dirty="0">
                <a:solidFill>
                  <a:schemeClr val="bg2">
                    <a:lumMod val="25000"/>
                  </a:schemeClr>
                </a:solidFill>
              </a:rPr>
              <a:t>Maximize</a:t>
            </a:r>
            <a:r>
              <a:rPr lang="en-US" sz="2400" dirty="0">
                <a:solidFill>
                  <a:schemeClr val="bg2">
                    <a:lumMod val="25000"/>
                  </a:schemeClr>
                </a:solidFill>
              </a:rPr>
              <a:t> health and safety</a:t>
            </a:r>
          </a:p>
          <a:p>
            <a:pPr lvl="1">
              <a:buFont typeface="Wingdings" pitchFamily="2" charset="2"/>
              <a:buChar char="q"/>
            </a:pPr>
            <a:r>
              <a:rPr lang="en-US" sz="2400" u="sng" dirty="0">
                <a:solidFill>
                  <a:schemeClr val="bg2">
                    <a:lumMod val="25000"/>
                  </a:schemeClr>
                </a:solidFill>
              </a:rPr>
              <a:t>Maximizing</a:t>
            </a:r>
            <a:r>
              <a:rPr lang="en-US" sz="2400" dirty="0">
                <a:solidFill>
                  <a:schemeClr val="bg2">
                    <a:lumMod val="25000"/>
                  </a:schemeClr>
                </a:solidFill>
              </a:rPr>
              <a:t> the convenience of its execution while </a:t>
            </a:r>
            <a:r>
              <a:rPr lang="en-US" sz="2400" u="sng" dirty="0">
                <a:solidFill>
                  <a:schemeClr val="bg2">
                    <a:lumMod val="25000"/>
                  </a:schemeClr>
                </a:solidFill>
              </a:rPr>
              <a:t>minimize</a:t>
            </a:r>
            <a:r>
              <a:rPr lang="en-US" sz="2400" dirty="0">
                <a:solidFill>
                  <a:schemeClr val="bg2">
                    <a:lumMod val="25000"/>
                  </a:schemeClr>
                </a:solidFill>
              </a:rPr>
              <a:t> the amount of work</a:t>
            </a:r>
          </a:p>
          <a:p>
            <a:pPr lvl="1">
              <a:buFont typeface="Wingdings" pitchFamily="2" charset="2"/>
              <a:buChar char="q"/>
            </a:pPr>
            <a:r>
              <a:rPr lang="en-US" sz="2400" u="sng" dirty="0">
                <a:solidFill>
                  <a:schemeClr val="bg2">
                    <a:lumMod val="25000"/>
                  </a:schemeClr>
                </a:solidFill>
              </a:rPr>
              <a:t>Minimize</a:t>
            </a:r>
            <a:r>
              <a:rPr lang="en-US" sz="2400" dirty="0">
                <a:solidFill>
                  <a:schemeClr val="bg2">
                    <a:lumMod val="25000"/>
                  </a:schemeClr>
                </a:solidFill>
              </a:rPr>
              <a:t> the costs</a:t>
            </a:r>
          </a:p>
          <a:p>
            <a:endParaRPr lang="en-US" dirty="0">
              <a:solidFill>
                <a:srgbClr val="222222"/>
              </a:solidFill>
              <a:latin typeface="Arial" panose="020B0604020202020204" pitchFamily="34" charset="0"/>
            </a:endParaRPr>
          </a:p>
          <a:p>
            <a:pPr marL="0" indent="0" algn="ctr">
              <a:buNone/>
            </a:pPr>
            <a:r>
              <a:rPr lang="en-US" sz="2400" dirty="0">
                <a:solidFill>
                  <a:schemeClr val="bg2">
                    <a:lumMod val="25000"/>
                  </a:schemeClr>
                </a:solidFill>
              </a:rPr>
              <a:t>“The number of </a:t>
            </a:r>
            <a:r>
              <a:rPr lang="en-US" sz="2400" b="1" dirty="0">
                <a:solidFill>
                  <a:srgbClr val="7030A0"/>
                </a:solidFill>
              </a:rPr>
              <a:t>IoT devices increased 31% year-over-year </a:t>
            </a:r>
            <a:r>
              <a:rPr lang="en-US" sz="2400" dirty="0">
                <a:solidFill>
                  <a:schemeClr val="bg2">
                    <a:lumMod val="25000"/>
                  </a:schemeClr>
                </a:solidFill>
              </a:rPr>
              <a:t>to </a:t>
            </a:r>
            <a:r>
              <a:rPr lang="en-US" sz="2400" b="1" dirty="0">
                <a:solidFill>
                  <a:srgbClr val="00B0F0"/>
                </a:solidFill>
              </a:rPr>
              <a:t>8.4 billion in 2017</a:t>
            </a:r>
            <a:r>
              <a:rPr lang="en-US" sz="2400" dirty="0">
                <a:solidFill>
                  <a:srgbClr val="222222"/>
                </a:solidFill>
              </a:rPr>
              <a:t> </a:t>
            </a:r>
            <a:r>
              <a:rPr lang="en-US" sz="2400" dirty="0">
                <a:solidFill>
                  <a:schemeClr val="bg2">
                    <a:lumMod val="25000"/>
                  </a:schemeClr>
                </a:solidFill>
              </a:rPr>
              <a:t>and it is estimated that there will be </a:t>
            </a:r>
            <a:r>
              <a:rPr lang="en-US" sz="2400" b="1" dirty="0">
                <a:solidFill>
                  <a:srgbClr val="C00000"/>
                </a:solidFill>
              </a:rPr>
              <a:t>30 billion devices by 2020</a:t>
            </a:r>
            <a:r>
              <a:rPr lang="en-US" sz="2400" b="1" baseline="30000" dirty="0">
                <a:solidFill>
                  <a:schemeClr val="tx1"/>
                </a:solidFill>
              </a:rPr>
              <a:t>1</a:t>
            </a:r>
            <a:r>
              <a:rPr lang="en-US" sz="2400" dirty="0">
                <a:solidFill>
                  <a:srgbClr val="222222"/>
                </a:solidFill>
              </a:rPr>
              <a:t>.</a:t>
            </a:r>
            <a:r>
              <a:rPr lang="en-US" sz="2400" dirty="0">
                <a:solidFill>
                  <a:schemeClr val="bg2">
                    <a:lumMod val="25000"/>
                  </a:schemeClr>
                </a:solidFill>
              </a:rPr>
              <a:t>”</a:t>
            </a:r>
          </a:p>
          <a:p>
            <a:endParaRPr lang="en-US" dirty="0"/>
          </a:p>
        </p:txBody>
      </p:sp>
      <p:sp>
        <p:nvSpPr>
          <p:cNvPr id="4" name="Rectangle 3">
            <a:extLst>
              <a:ext uri="{FF2B5EF4-FFF2-40B4-BE49-F238E27FC236}">
                <a16:creationId xmlns:a16="http://schemas.microsoft.com/office/drawing/2014/main" id="{C343FC47-CACB-994E-9479-283F4725E799}"/>
              </a:ext>
            </a:extLst>
          </p:cNvPr>
          <p:cNvSpPr/>
          <p:nvPr/>
        </p:nvSpPr>
        <p:spPr>
          <a:xfrm>
            <a:off x="677334" y="6209900"/>
            <a:ext cx="8057233" cy="246221"/>
          </a:xfrm>
          <a:prstGeom prst="rect">
            <a:avLst/>
          </a:prstGeom>
        </p:spPr>
        <p:txBody>
          <a:bodyPr wrap="square">
            <a:spAutoFit/>
          </a:bodyPr>
          <a:lstStyle/>
          <a:p>
            <a:r>
              <a:rPr lang="en-US" sz="1000" baseline="30000" dirty="0">
                <a:solidFill>
                  <a:srgbClr val="222222"/>
                </a:solidFill>
                <a:latin typeface="Arial" panose="020B0604020202020204" pitchFamily="34" charset="0"/>
              </a:rPr>
              <a:t>1</a:t>
            </a:r>
            <a:r>
              <a:rPr lang="en-US" sz="1000" dirty="0">
                <a:solidFill>
                  <a:srgbClr val="222222"/>
                </a:solidFill>
                <a:latin typeface="Arial" panose="020B0604020202020204" pitchFamily="34" charset="0"/>
              </a:rPr>
              <a:t> </a:t>
            </a:r>
            <a:r>
              <a:rPr lang="en-US" sz="1000" dirty="0" err="1">
                <a:solidFill>
                  <a:srgbClr val="222222"/>
                </a:solidFill>
                <a:latin typeface="Arial" panose="020B0604020202020204" pitchFamily="34" charset="0"/>
              </a:rPr>
              <a:t>Nordrum</a:t>
            </a:r>
            <a:r>
              <a:rPr lang="en-US" sz="1000" dirty="0">
                <a:solidFill>
                  <a:srgbClr val="222222"/>
                </a:solidFill>
                <a:latin typeface="Arial" panose="020B0604020202020204" pitchFamily="34" charset="0"/>
              </a:rPr>
              <a:t>, Amy (18 August 2016). </a:t>
            </a:r>
            <a:r>
              <a:rPr lang="en-US" sz="1000" dirty="0">
                <a:solidFill>
                  <a:srgbClr val="663366"/>
                </a:solidFill>
                <a:latin typeface="Arial" panose="020B0604020202020204" pitchFamily="34" charset="0"/>
                <a:hlinkClick r:id="rId3"/>
              </a:rPr>
              <a:t>"Popular Internet of Things Forecast of 50 Billion Devices by 2020 Is Outdated"</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IEEE</a:t>
            </a:r>
            <a:r>
              <a:rPr lang="en-US" sz="1000" dirty="0">
                <a:solidFill>
                  <a:srgbClr val="222222"/>
                </a:solidFill>
                <a:latin typeface="Arial" panose="020B0604020202020204" pitchFamily="34" charset="0"/>
              </a:rPr>
              <a:t>.</a:t>
            </a:r>
            <a:endParaRPr lang="en-US" sz="1000" dirty="0"/>
          </a:p>
        </p:txBody>
      </p:sp>
    </p:spTree>
    <p:extLst>
      <p:ext uri="{BB962C8B-B14F-4D97-AF65-F5344CB8AC3E}">
        <p14:creationId xmlns:p14="http://schemas.microsoft.com/office/powerpoint/2010/main" val="428700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298-56EA-D440-8B38-4A91747176F1}"/>
              </a:ext>
            </a:extLst>
          </p:cNvPr>
          <p:cNvSpPr>
            <a:spLocks noGrp="1"/>
          </p:cNvSpPr>
          <p:nvPr>
            <p:ph type="title"/>
          </p:nvPr>
        </p:nvSpPr>
        <p:spPr>
          <a:xfrm>
            <a:off x="423537" y="144401"/>
            <a:ext cx="7693535" cy="843029"/>
          </a:xfrm>
        </p:spPr>
        <p:txBody>
          <a:bodyPr/>
          <a:lstStyle/>
          <a:p>
            <a:r>
              <a:rPr lang="en-US" b="1" dirty="0">
                <a:solidFill>
                  <a:srgbClr val="92D050"/>
                </a:solidFill>
              </a:rPr>
              <a:t>Understanding the IoT eco system</a:t>
            </a:r>
          </a:p>
        </p:txBody>
      </p:sp>
      <p:sp>
        <p:nvSpPr>
          <p:cNvPr id="9" name="Content Placeholder 8">
            <a:extLst>
              <a:ext uri="{FF2B5EF4-FFF2-40B4-BE49-F238E27FC236}">
                <a16:creationId xmlns:a16="http://schemas.microsoft.com/office/drawing/2014/main" id="{7CC7AEA7-A57F-554F-B23E-6F00FC8A6075}"/>
              </a:ext>
            </a:extLst>
          </p:cNvPr>
          <p:cNvSpPr>
            <a:spLocks noGrp="1"/>
          </p:cNvSpPr>
          <p:nvPr>
            <p:ph idx="1"/>
          </p:nvPr>
        </p:nvSpPr>
        <p:spPr>
          <a:xfrm>
            <a:off x="423537" y="1532862"/>
            <a:ext cx="6663063" cy="4064114"/>
          </a:xfrm>
        </p:spPr>
        <p:txBody>
          <a:bodyPr>
            <a:normAutofit lnSpcReduction="10000"/>
          </a:bodyPr>
          <a:lstStyle/>
          <a:p>
            <a:r>
              <a:rPr lang="en-US" sz="2400" dirty="0"/>
              <a:t>The whole task of IoT is:</a:t>
            </a:r>
          </a:p>
          <a:p>
            <a:pPr lvl="1">
              <a:buFont typeface="Wingdings" pitchFamily="2" charset="2"/>
              <a:buChar char="q"/>
            </a:pPr>
            <a:r>
              <a:rPr lang="en-US" sz="2000" dirty="0"/>
              <a:t>IoT devices collect the information from the environment</a:t>
            </a:r>
          </a:p>
          <a:p>
            <a:pPr lvl="1">
              <a:buFont typeface="Wingdings" pitchFamily="2" charset="2"/>
              <a:buChar char="q"/>
            </a:pPr>
            <a:r>
              <a:rPr lang="en-US" sz="2000" dirty="0"/>
              <a:t>knowledge should be extracted from the raw data</a:t>
            </a:r>
          </a:p>
          <a:p>
            <a:pPr lvl="1">
              <a:buFont typeface="Wingdings" pitchFamily="2" charset="2"/>
              <a:buChar char="q"/>
            </a:pPr>
            <a:r>
              <a:rPr lang="en-US" sz="2000" dirty="0"/>
              <a:t>the data will be ready for transfer to other objects, devices, or servers through the Internet</a:t>
            </a:r>
          </a:p>
          <a:p>
            <a:endParaRPr lang="en-US" sz="2400" dirty="0"/>
          </a:p>
          <a:p>
            <a:r>
              <a:rPr lang="en-US" sz="2400" dirty="0"/>
              <a:t>IoT includes four main components: </a:t>
            </a:r>
            <a:r>
              <a:rPr lang="en-US" sz="2400" u="sng" dirty="0"/>
              <a:t>sensors</a:t>
            </a:r>
            <a:r>
              <a:rPr lang="en-US" sz="2400" dirty="0"/>
              <a:t>, </a:t>
            </a:r>
            <a:r>
              <a:rPr lang="en-US" sz="2400" u="sng" dirty="0"/>
              <a:t>networks</a:t>
            </a:r>
            <a:r>
              <a:rPr lang="en-US" sz="2400" dirty="0"/>
              <a:t>, </a:t>
            </a:r>
            <a:r>
              <a:rPr lang="en-US" sz="2400" u="sng" dirty="0"/>
              <a:t>analyzing data</a:t>
            </a:r>
            <a:r>
              <a:rPr lang="en-US" sz="2400" dirty="0"/>
              <a:t>, </a:t>
            </a:r>
            <a:r>
              <a:rPr lang="en-US" sz="2400" u="sng" dirty="0"/>
              <a:t>monitoring the system</a:t>
            </a:r>
            <a:r>
              <a:rPr lang="en-US" sz="2400" dirty="0"/>
              <a:t>.</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p:txBody>
      </p:sp>
      <p:pic>
        <p:nvPicPr>
          <p:cNvPr id="10" name="Picture 9">
            <a:extLst>
              <a:ext uri="{FF2B5EF4-FFF2-40B4-BE49-F238E27FC236}">
                <a16:creationId xmlns:a16="http://schemas.microsoft.com/office/drawing/2014/main" id="{8B636E23-3885-614A-9482-DB51BA3BC7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86600" y="1532862"/>
            <a:ext cx="5105400" cy="4508500"/>
          </a:xfrm>
          <a:prstGeom prst="rect">
            <a:avLst/>
          </a:prstGeom>
        </p:spPr>
      </p:pic>
      <p:sp>
        <p:nvSpPr>
          <p:cNvPr id="11" name="TextBox 10">
            <a:extLst>
              <a:ext uri="{FF2B5EF4-FFF2-40B4-BE49-F238E27FC236}">
                <a16:creationId xmlns:a16="http://schemas.microsoft.com/office/drawing/2014/main" id="{10F48CED-BAB2-CA47-99B5-540305B714E1}"/>
              </a:ext>
            </a:extLst>
          </p:cNvPr>
          <p:cNvSpPr txBox="1"/>
          <p:nvPr/>
        </p:nvSpPr>
        <p:spPr>
          <a:xfrm>
            <a:off x="7772293" y="1110425"/>
            <a:ext cx="3552639" cy="369332"/>
          </a:xfrm>
          <a:prstGeom prst="rect">
            <a:avLst/>
          </a:prstGeom>
          <a:noFill/>
        </p:spPr>
        <p:txBody>
          <a:bodyPr wrap="none" rtlCol="0">
            <a:spAutoFit/>
          </a:bodyPr>
          <a:lstStyle/>
          <a:p>
            <a:r>
              <a:rPr lang="en-US" dirty="0">
                <a:solidFill>
                  <a:srgbClr val="0070C0"/>
                </a:solidFill>
              </a:rPr>
              <a:t>A high-level system model of IoT</a:t>
            </a:r>
            <a:endParaRPr lang="en-US" baseline="30000" dirty="0">
              <a:solidFill>
                <a:srgbClr val="0070C0"/>
              </a:solidFill>
            </a:endParaRPr>
          </a:p>
        </p:txBody>
      </p:sp>
      <p:sp>
        <p:nvSpPr>
          <p:cNvPr id="12" name="TextBox 11">
            <a:extLst>
              <a:ext uri="{FF2B5EF4-FFF2-40B4-BE49-F238E27FC236}">
                <a16:creationId xmlns:a16="http://schemas.microsoft.com/office/drawing/2014/main" id="{A5E95369-BD2F-304A-80AE-236DAEC97CAA}"/>
              </a:ext>
            </a:extLst>
          </p:cNvPr>
          <p:cNvSpPr txBox="1"/>
          <p:nvPr/>
        </p:nvSpPr>
        <p:spPr>
          <a:xfrm>
            <a:off x="618473" y="6356083"/>
            <a:ext cx="10879797" cy="246221"/>
          </a:xfrm>
          <a:prstGeom prst="rect">
            <a:avLst/>
          </a:prstGeom>
          <a:noFill/>
        </p:spPr>
        <p:txBody>
          <a:bodyPr wrap="square" rtlCol="0">
            <a:spAutoFit/>
          </a:bodyPr>
          <a:lstStyle/>
          <a:p>
            <a:r>
              <a:rPr lang="en-US" sz="1000" dirty="0"/>
              <a:t>Ammar, M., </a:t>
            </a:r>
            <a:r>
              <a:rPr lang="en-US" sz="1000" dirty="0" err="1"/>
              <a:t>Russello</a:t>
            </a:r>
            <a:r>
              <a:rPr lang="en-US" sz="1000" dirty="0"/>
              <a:t>, G., &amp; </a:t>
            </a:r>
            <a:r>
              <a:rPr lang="en-US" sz="1000" dirty="0" err="1"/>
              <a:t>Crispo</a:t>
            </a:r>
            <a:r>
              <a:rPr lang="en-US" sz="1000" dirty="0"/>
              <a:t>, B. (2018). Internet of Things: A survey on the security of IoT frameworks. </a:t>
            </a:r>
            <a:r>
              <a:rPr lang="en-US" sz="1000" i="1" dirty="0"/>
              <a:t>Journal of Information Security and Applications</a:t>
            </a:r>
            <a:r>
              <a:rPr lang="en-US" sz="1000" dirty="0"/>
              <a:t>, </a:t>
            </a:r>
            <a:r>
              <a:rPr lang="en-US" sz="1000" i="1" dirty="0"/>
              <a:t>38</a:t>
            </a:r>
            <a:r>
              <a:rPr lang="en-US" sz="1000" dirty="0"/>
              <a:t>, 8-27.</a:t>
            </a:r>
          </a:p>
        </p:txBody>
      </p:sp>
    </p:spTree>
    <p:extLst>
      <p:ext uri="{BB962C8B-B14F-4D97-AF65-F5344CB8AC3E}">
        <p14:creationId xmlns:p14="http://schemas.microsoft.com/office/powerpoint/2010/main" val="3737463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0CBC-CB27-6F4A-A010-7683594A312B}"/>
              </a:ext>
            </a:extLst>
          </p:cNvPr>
          <p:cNvSpPr>
            <a:spLocks noGrp="1"/>
          </p:cNvSpPr>
          <p:nvPr>
            <p:ph type="title"/>
          </p:nvPr>
        </p:nvSpPr>
        <p:spPr>
          <a:xfrm>
            <a:off x="436365" y="152885"/>
            <a:ext cx="8596668" cy="661261"/>
          </a:xfrm>
        </p:spPr>
        <p:txBody>
          <a:bodyPr/>
          <a:lstStyle/>
          <a:p>
            <a:r>
              <a:rPr lang="en-US" b="1" dirty="0"/>
              <a:t>1. IoT Sensors</a:t>
            </a:r>
          </a:p>
        </p:txBody>
      </p:sp>
      <p:sp>
        <p:nvSpPr>
          <p:cNvPr id="3" name="Content Placeholder 2">
            <a:extLst>
              <a:ext uri="{FF2B5EF4-FFF2-40B4-BE49-F238E27FC236}">
                <a16:creationId xmlns:a16="http://schemas.microsoft.com/office/drawing/2014/main" id="{C8A374DC-FA52-084D-89E9-D0FC8C7B7E78}"/>
              </a:ext>
            </a:extLst>
          </p:cNvPr>
          <p:cNvSpPr>
            <a:spLocks noGrp="1"/>
          </p:cNvSpPr>
          <p:nvPr>
            <p:ph idx="1"/>
          </p:nvPr>
        </p:nvSpPr>
        <p:spPr>
          <a:xfrm>
            <a:off x="561639" y="1085021"/>
            <a:ext cx="7087317" cy="3607685"/>
          </a:xfrm>
        </p:spPr>
        <p:txBody>
          <a:bodyPr>
            <a:normAutofit lnSpcReduction="10000"/>
          </a:bodyPr>
          <a:lstStyle/>
          <a:p>
            <a:r>
              <a:rPr lang="en-US" sz="2400" dirty="0"/>
              <a:t>Connectivity capabilities</a:t>
            </a:r>
          </a:p>
          <a:p>
            <a:pPr lvl="1">
              <a:buFont typeface="Wingdings" pitchFamily="2" charset="2"/>
              <a:buChar char="q"/>
            </a:pPr>
            <a:r>
              <a:rPr lang="en-US" sz="2000" dirty="0"/>
              <a:t>Reach the outside world (e.g. cloud) directly e.g. phone</a:t>
            </a:r>
          </a:p>
          <a:p>
            <a:pPr lvl="1">
              <a:buFont typeface="Wingdings" pitchFamily="2" charset="2"/>
              <a:buChar char="q"/>
            </a:pPr>
            <a:r>
              <a:rPr lang="en-US" sz="2000" dirty="0"/>
              <a:t>Others must connect to a hub or gateway first e.g. smart camera</a:t>
            </a:r>
          </a:p>
          <a:p>
            <a:r>
              <a:rPr lang="en-US" sz="2400" dirty="0"/>
              <a:t>Processing capabilities</a:t>
            </a:r>
          </a:p>
          <a:p>
            <a:pPr lvl="1">
              <a:buFont typeface="Wingdings" pitchFamily="2" charset="2"/>
              <a:buChar char="q"/>
            </a:pPr>
            <a:r>
              <a:rPr lang="en-US" sz="2000" dirty="0"/>
              <a:t>Processing on the sensor</a:t>
            </a:r>
          </a:p>
          <a:p>
            <a:pPr lvl="1">
              <a:buFont typeface="Wingdings" pitchFamily="2" charset="2"/>
              <a:buChar char="q"/>
            </a:pPr>
            <a:r>
              <a:rPr lang="en-US" sz="2000" dirty="0"/>
              <a:t>Processing on the hub or cloud</a:t>
            </a:r>
          </a:p>
          <a:p>
            <a:pPr lvl="1">
              <a:buFont typeface="Wingdings" pitchFamily="2" charset="2"/>
              <a:buChar char="q"/>
            </a:pPr>
            <a:r>
              <a:rPr lang="en-US" sz="2000" dirty="0"/>
              <a:t>Combination between both</a:t>
            </a:r>
          </a:p>
          <a:p>
            <a:endParaRPr lang="en-US" dirty="0"/>
          </a:p>
        </p:txBody>
      </p:sp>
      <p:grpSp>
        <p:nvGrpSpPr>
          <p:cNvPr id="6" name="Group 5">
            <a:extLst>
              <a:ext uri="{FF2B5EF4-FFF2-40B4-BE49-F238E27FC236}">
                <a16:creationId xmlns:a16="http://schemas.microsoft.com/office/drawing/2014/main" id="{D288311D-2549-144E-B621-D3F0CB6A8505}"/>
              </a:ext>
            </a:extLst>
          </p:cNvPr>
          <p:cNvGrpSpPr/>
          <p:nvPr/>
        </p:nvGrpSpPr>
        <p:grpSpPr>
          <a:xfrm>
            <a:off x="8090803" y="314930"/>
            <a:ext cx="3709584" cy="2341615"/>
            <a:chOff x="8286104" y="4076054"/>
            <a:chExt cx="3709584" cy="2341615"/>
          </a:xfrm>
        </p:grpSpPr>
        <p:pic>
          <p:nvPicPr>
            <p:cNvPr id="4" name="Picture 3">
              <a:extLst>
                <a:ext uri="{FF2B5EF4-FFF2-40B4-BE49-F238E27FC236}">
                  <a16:creationId xmlns:a16="http://schemas.microsoft.com/office/drawing/2014/main" id="{F96D6E7C-48DC-0E4B-940B-4EED6A71BC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86104" y="4076054"/>
              <a:ext cx="3589558" cy="2110783"/>
            </a:xfrm>
            <a:prstGeom prst="rect">
              <a:avLst/>
            </a:prstGeom>
          </p:spPr>
        </p:pic>
        <p:sp>
          <p:nvSpPr>
            <p:cNvPr id="5" name="Rectangle 4">
              <a:extLst>
                <a:ext uri="{FF2B5EF4-FFF2-40B4-BE49-F238E27FC236}">
                  <a16:creationId xmlns:a16="http://schemas.microsoft.com/office/drawing/2014/main" id="{F61AC58F-10E6-794C-8143-AB1F0164882F}"/>
                </a:ext>
              </a:extLst>
            </p:cNvPr>
            <p:cNvSpPr/>
            <p:nvPr/>
          </p:nvSpPr>
          <p:spPr>
            <a:xfrm>
              <a:off x="8735555" y="6186837"/>
              <a:ext cx="3260133" cy="230832"/>
            </a:xfrm>
            <a:prstGeom prst="rect">
              <a:avLst/>
            </a:prstGeom>
          </p:spPr>
          <p:txBody>
            <a:bodyPr wrap="square">
              <a:spAutoFit/>
            </a:bodyPr>
            <a:lstStyle/>
            <a:p>
              <a:r>
                <a:rPr lang="en-US" sz="900" dirty="0" err="1">
                  <a:solidFill>
                    <a:srgbClr val="2E414F"/>
                  </a:solidFill>
                  <a:latin typeface="-apple-system"/>
                </a:rPr>
                <a:t>Gope</a:t>
              </a:r>
              <a:r>
                <a:rPr lang="en-US" sz="900" dirty="0">
                  <a:solidFill>
                    <a:srgbClr val="2E414F"/>
                  </a:solidFill>
                  <a:latin typeface="-apple-system"/>
                </a:rPr>
                <a:t>, P., &amp; Hwang, T. (2016). </a:t>
              </a:r>
              <a:r>
                <a:rPr lang="en-US" sz="900" i="1" dirty="0">
                  <a:solidFill>
                    <a:srgbClr val="2E414F"/>
                  </a:solidFill>
                  <a:latin typeface="-apple-system"/>
                </a:rPr>
                <a:t>IEEE Sensors Journal, 16</a:t>
              </a:r>
              <a:r>
                <a:rPr lang="en-US" sz="900" dirty="0">
                  <a:solidFill>
                    <a:srgbClr val="2E414F"/>
                  </a:solidFill>
                  <a:latin typeface="-apple-system"/>
                </a:rPr>
                <a:t>, 1368-1376.</a:t>
              </a:r>
              <a:endParaRPr lang="en-US" sz="900" dirty="0"/>
            </a:p>
          </p:txBody>
        </p:sp>
      </p:grpSp>
      <p:pic>
        <p:nvPicPr>
          <p:cNvPr id="7" name="Picture 6">
            <a:extLst>
              <a:ext uri="{FF2B5EF4-FFF2-40B4-BE49-F238E27FC236}">
                <a16:creationId xmlns:a16="http://schemas.microsoft.com/office/drawing/2014/main" id="{9BEDE43C-2C92-5844-BACC-A4F109A332C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55371" y="5873220"/>
            <a:ext cx="801720" cy="845263"/>
          </a:xfrm>
          <a:prstGeom prst="rect">
            <a:avLst/>
          </a:prstGeom>
        </p:spPr>
      </p:pic>
      <p:sp>
        <p:nvSpPr>
          <p:cNvPr id="8" name="TextBox 7">
            <a:extLst>
              <a:ext uri="{FF2B5EF4-FFF2-40B4-BE49-F238E27FC236}">
                <a16:creationId xmlns:a16="http://schemas.microsoft.com/office/drawing/2014/main" id="{2B6E7D06-CD0E-BA4B-826A-DB34F1C0466F}"/>
              </a:ext>
            </a:extLst>
          </p:cNvPr>
          <p:cNvSpPr txBox="1"/>
          <p:nvPr/>
        </p:nvSpPr>
        <p:spPr>
          <a:xfrm>
            <a:off x="1010771" y="6576441"/>
            <a:ext cx="875562" cy="211998"/>
          </a:xfrm>
          <a:prstGeom prst="rect">
            <a:avLst/>
          </a:prstGeom>
          <a:noFill/>
        </p:spPr>
        <p:txBody>
          <a:bodyPr wrap="none" rtlCol="0">
            <a:spAutoFit/>
          </a:bodyPr>
          <a:lstStyle/>
          <a:p>
            <a:r>
              <a:rPr lang="en-US" sz="1200" dirty="0"/>
              <a:t>Motion sensor</a:t>
            </a:r>
          </a:p>
        </p:txBody>
      </p:sp>
      <p:pic>
        <p:nvPicPr>
          <p:cNvPr id="9" name="Picture 8">
            <a:extLst>
              <a:ext uri="{FF2B5EF4-FFF2-40B4-BE49-F238E27FC236}">
                <a16:creationId xmlns:a16="http://schemas.microsoft.com/office/drawing/2014/main" id="{67F770BA-1CE6-0B4B-8F25-83DD697ED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74777" y="5793880"/>
            <a:ext cx="1034293" cy="882947"/>
          </a:xfrm>
          <a:prstGeom prst="rect">
            <a:avLst/>
          </a:prstGeom>
        </p:spPr>
      </p:pic>
      <p:sp>
        <p:nvSpPr>
          <p:cNvPr id="10" name="TextBox 9">
            <a:extLst>
              <a:ext uri="{FF2B5EF4-FFF2-40B4-BE49-F238E27FC236}">
                <a16:creationId xmlns:a16="http://schemas.microsoft.com/office/drawing/2014/main" id="{B9858FF9-081F-4D48-B81B-2108B319A827}"/>
              </a:ext>
            </a:extLst>
          </p:cNvPr>
          <p:cNvSpPr txBox="1"/>
          <p:nvPr/>
        </p:nvSpPr>
        <p:spPr>
          <a:xfrm>
            <a:off x="3065943" y="6611539"/>
            <a:ext cx="1148901" cy="211744"/>
          </a:xfrm>
          <a:prstGeom prst="rect">
            <a:avLst/>
          </a:prstGeom>
          <a:noFill/>
        </p:spPr>
        <p:txBody>
          <a:bodyPr wrap="none" rtlCol="0">
            <a:spAutoFit/>
          </a:bodyPr>
          <a:lstStyle/>
          <a:p>
            <a:r>
              <a:rPr lang="en-US" sz="1200" dirty="0"/>
              <a:t>Door &amp; window sensor</a:t>
            </a:r>
          </a:p>
        </p:txBody>
      </p:sp>
      <p:pic>
        <p:nvPicPr>
          <p:cNvPr id="16" name="Picture 15">
            <a:extLst>
              <a:ext uri="{FF2B5EF4-FFF2-40B4-BE49-F238E27FC236}">
                <a16:creationId xmlns:a16="http://schemas.microsoft.com/office/drawing/2014/main" id="{ED977338-0E49-614E-BBFC-30327A51CC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82431" y="2617989"/>
            <a:ext cx="4942063" cy="3244399"/>
          </a:xfrm>
          <a:prstGeom prst="rect">
            <a:avLst/>
          </a:prstGeom>
        </p:spPr>
      </p:pic>
      <p:pic>
        <p:nvPicPr>
          <p:cNvPr id="17" name="Picture 16">
            <a:extLst>
              <a:ext uri="{FF2B5EF4-FFF2-40B4-BE49-F238E27FC236}">
                <a16:creationId xmlns:a16="http://schemas.microsoft.com/office/drawing/2014/main" id="{61253CDD-DEE1-6548-9A64-64DAFD07BB7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0046" y="4957787"/>
            <a:ext cx="1405324" cy="1277567"/>
          </a:xfrm>
          <a:prstGeom prst="rect">
            <a:avLst/>
          </a:prstGeom>
        </p:spPr>
      </p:pic>
      <p:pic>
        <p:nvPicPr>
          <p:cNvPr id="18" name="Picture 17">
            <a:extLst>
              <a:ext uri="{FF2B5EF4-FFF2-40B4-BE49-F238E27FC236}">
                <a16:creationId xmlns:a16="http://schemas.microsoft.com/office/drawing/2014/main" id="{7B78B21D-BA78-F542-9625-AA2C882AB7D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86565" y="4957787"/>
            <a:ext cx="1558757" cy="1417052"/>
          </a:xfrm>
          <a:prstGeom prst="rect">
            <a:avLst/>
          </a:prstGeom>
        </p:spPr>
      </p:pic>
      <p:grpSp>
        <p:nvGrpSpPr>
          <p:cNvPr id="15" name="Group 14">
            <a:extLst>
              <a:ext uri="{FF2B5EF4-FFF2-40B4-BE49-F238E27FC236}">
                <a16:creationId xmlns:a16="http://schemas.microsoft.com/office/drawing/2014/main" id="{BF2418E9-4166-304A-8353-78C6E4A01BC9}"/>
              </a:ext>
            </a:extLst>
          </p:cNvPr>
          <p:cNvGrpSpPr/>
          <p:nvPr/>
        </p:nvGrpSpPr>
        <p:grpSpPr>
          <a:xfrm>
            <a:off x="13177095" y="2742845"/>
            <a:ext cx="1487466" cy="1085243"/>
            <a:chOff x="4556873" y="5465772"/>
            <a:chExt cx="1569214" cy="1085242"/>
          </a:xfrm>
        </p:grpSpPr>
        <p:pic>
          <p:nvPicPr>
            <p:cNvPr id="11" name="Picture 10">
              <a:extLst>
                <a:ext uri="{FF2B5EF4-FFF2-40B4-BE49-F238E27FC236}">
                  <a16:creationId xmlns:a16="http://schemas.microsoft.com/office/drawing/2014/main" id="{F321D5A0-7809-1142-945B-02E88C5CBAEE}"/>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556873" y="5465772"/>
              <a:ext cx="1484009" cy="721065"/>
            </a:xfrm>
            <a:prstGeom prst="rect">
              <a:avLst/>
            </a:prstGeom>
          </p:spPr>
        </p:pic>
        <p:sp>
          <p:nvSpPr>
            <p:cNvPr id="12" name="TextBox 11">
              <a:extLst>
                <a:ext uri="{FF2B5EF4-FFF2-40B4-BE49-F238E27FC236}">
                  <a16:creationId xmlns:a16="http://schemas.microsoft.com/office/drawing/2014/main" id="{8E058E55-C890-5145-BDCB-252E5DCCCA37}"/>
                </a:ext>
              </a:extLst>
            </p:cNvPr>
            <p:cNvSpPr txBox="1"/>
            <p:nvPr/>
          </p:nvSpPr>
          <p:spPr>
            <a:xfrm>
              <a:off x="4583613" y="6274015"/>
              <a:ext cx="1542474" cy="276999"/>
            </a:xfrm>
            <a:prstGeom prst="rect">
              <a:avLst/>
            </a:prstGeom>
            <a:noFill/>
          </p:spPr>
          <p:txBody>
            <a:bodyPr wrap="none" rtlCol="0">
              <a:spAutoFit/>
            </a:bodyPr>
            <a:lstStyle/>
            <a:p>
              <a:r>
                <a:rPr lang="en-US" sz="1200" dirty="0"/>
                <a:t>Temperature sensor</a:t>
              </a:r>
            </a:p>
          </p:txBody>
        </p:sp>
      </p:grpSp>
      <p:pic>
        <p:nvPicPr>
          <p:cNvPr id="20" name="Picture 19">
            <a:extLst>
              <a:ext uri="{FF2B5EF4-FFF2-40B4-BE49-F238E27FC236}">
                <a16:creationId xmlns:a16="http://schemas.microsoft.com/office/drawing/2014/main" id="{7F1A5A76-B2C8-604F-A879-939DB5BA8DD0}"/>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519291" y="5515102"/>
            <a:ext cx="1513742" cy="1079124"/>
          </a:xfrm>
          <a:prstGeom prst="rect">
            <a:avLst/>
          </a:prstGeom>
        </p:spPr>
      </p:pic>
      <p:sp>
        <p:nvSpPr>
          <p:cNvPr id="21" name="TextBox 20">
            <a:extLst>
              <a:ext uri="{FF2B5EF4-FFF2-40B4-BE49-F238E27FC236}">
                <a16:creationId xmlns:a16="http://schemas.microsoft.com/office/drawing/2014/main" id="{B0E507B9-8210-2247-891D-F27CBBBED4C9}"/>
              </a:ext>
            </a:extLst>
          </p:cNvPr>
          <p:cNvSpPr txBox="1"/>
          <p:nvPr/>
        </p:nvSpPr>
        <p:spPr>
          <a:xfrm>
            <a:off x="7132244" y="6546284"/>
            <a:ext cx="1033424" cy="276999"/>
          </a:xfrm>
          <a:prstGeom prst="rect">
            <a:avLst/>
          </a:prstGeom>
          <a:noFill/>
        </p:spPr>
        <p:txBody>
          <a:bodyPr wrap="none" rtlCol="0">
            <a:spAutoFit/>
          </a:bodyPr>
          <a:lstStyle/>
          <a:p>
            <a:r>
              <a:rPr lang="en-US" sz="1200" dirty="0"/>
              <a:t>Raspberry Pi</a:t>
            </a:r>
          </a:p>
        </p:txBody>
      </p:sp>
      <p:pic>
        <p:nvPicPr>
          <p:cNvPr id="22" name="Picture 21">
            <a:extLst>
              <a:ext uri="{FF2B5EF4-FFF2-40B4-BE49-F238E27FC236}">
                <a16:creationId xmlns:a16="http://schemas.microsoft.com/office/drawing/2014/main" id="{F59966A2-EC27-9C46-80E6-E32D079046E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4613032" y="4692706"/>
            <a:ext cx="2746915" cy="1669327"/>
          </a:xfrm>
          <a:prstGeom prst="rect">
            <a:avLst/>
          </a:prstGeom>
        </p:spPr>
      </p:pic>
    </p:spTree>
    <p:extLst>
      <p:ext uri="{BB962C8B-B14F-4D97-AF65-F5344CB8AC3E}">
        <p14:creationId xmlns:p14="http://schemas.microsoft.com/office/powerpoint/2010/main" val="33030122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10413</TotalTime>
  <Words>6849</Words>
  <Application>Microsoft Macintosh PowerPoint</Application>
  <PresentationFormat>Widescreen</PresentationFormat>
  <Paragraphs>1043</Paragraphs>
  <Slides>66</Slides>
  <Notes>57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66</vt:i4>
      </vt:variant>
    </vt:vector>
  </HeadingPairs>
  <TitlesOfParts>
    <vt:vector size="78" baseType="lpstr">
      <vt:lpstr>-apple-system</vt:lpstr>
      <vt:lpstr>Adobe Gothic Std B</vt:lpstr>
      <vt:lpstr>Arial</vt:lpstr>
      <vt:lpstr>Calibri</vt:lpstr>
      <vt:lpstr>Calibri Light</vt:lpstr>
      <vt:lpstr>Cambria Math</vt:lpstr>
      <vt:lpstr>Courier New</vt:lpstr>
      <vt:lpstr>proxima-nova</vt:lpstr>
      <vt:lpstr>Trebuchet MS</vt:lpstr>
      <vt:lpstr>Wingdings</vt:lpstr>
      <vt:lpstr>Wingdings 3</vt:lpstr>
      <vt:lpstr>Facet</vt:lpstr>
      <vt:lpstr>Data Science for Internet of Things  Case Study: Smart Home Devices</vt:lpstr>
      <vt:lpstr>Goal of this tutorial</vt:lpstr>
      <vt:lpstr>Outline</vt:lpstr>
      <vt:lpstr>Internet of Things (IoT) – history and definition</vt:lpstr>
      <vt:lpstr>Areas of IoT</vt:lpstr>
      <vt:lpstr>PowerPoint Presentation</vt:lpstr>
      <vt:lpstr>Growing number of IoT devices</vt:lpstr>
      <vt:lpstr>Understanding the IoT eco system</vt:lpstr>
      <vt:lpstr>1. IoT Sensors</vt:lpstr>
      <vt:lpstr>2. IoT Network</vt:lpstr>
      <vt:lpstr>IoT Network</vt:lpstr>
      <vt:lpstr>IoT vs Non-IoT network traffic</vt:lpstr>
      <vt:lpstr>3. IoT Analysis</vt:lpstr>
      <vt:lpstr>3. IoT Analysis - Traffic characteristics</vt:lpstr>
      <vt:lpstr>4. IoT system monitoring – life cycle</vt:lpstr>
      <vt:lpstr>... but there is a dark side – some of IoT challenges</vt:lpstr>
      <vt:lpstr>IoT Security risks</vt:lpstr>
      <vt:lpstr>Famous cybersecurity attacks</vt:lpstr>
      <vt:lpstr>IoT security architecture</vt:lpstr>
      <vt:lpstr>Application layer characteristics</vt:lpstr>
      <vt:lpstr>Protocols in different layers</vt:lpstr>
      <vt:lpstr>IoT data characteristics and challenges</vt:lpstr>
      <vt:lpstr>Analytical capabilities</vt:lpstr>
      <vt:lpstr>What is Data Science (DS)?</vt:lpstr>
      <vt:lpstr>ML approach to IoT traffic analysis (1/2)</vt:lpstr>
      <vt:lpstr>ML approach to IoT traffic analysis (2/2)</vt:lpstr>
      <vt:lpstr>Most used ML approaches for IoT traffic analysis</vt:lpstr>
      <vt:lpstr>Pattern detection</vt:lpstr>
      <vt:lpstr>Feature selection</vt:lpstr>
      <vt:lpstr>Classification</vt:lpstr>
      <vt:lpstr>Classification – Dataset split methodology</vt:lpstr>
      <vt:lpstr>Hands-on experience - Steps</vt:lpstr>
      <vt:lpstr>1. Use case: Smart Home network</vt:lpstr>
      <vt:lpstr>2. Dataset description</vt:lpstr>
      <vt:lpstr>Data collection process</vt:lpstr>
      <vt:lpstr>3. R &amp; R Studio</vt:lpstr>
      <vt:lpstr>Create your first project in R Studio</vt:lpstr>
      <vt:lpstr>R basic commands (1/3)</vt:lpstr>
      <vt:lpstr>R basic commands (2/3)</vt:lpstr>
      <vt:lpstr>R working with dataset (3/3)</vt:lpstr>
      <vt:lpstr>4. Traffic analysis pipeline</vt:lpstr>
      <vt:lpstr>Read dataset (1/2)</vt:lpstr>
      <vt:lpstr>Read dataset (2/2)</vt:lpstr>
      <vt:lpstr>Traffic analysis pipeline - Preprocessing</vt:lpstr>
      <vt:lpstr>Preprocessing (1/2)</vt:lpstr>
      <vt:lpstr>Preprocessing (2/2)</vt:lpstr>
      <vt:lpstr>Traffic analysis pipeline – Understanding the data </vt:lpstr>
      <vt:lpstr>Understanding the data</vt:lpstr>
      <vt:lpstr>Understanding the data (1/3)</vt:lpstr>
      <vt:lpstr>Understanding the data (2/3)</vt:lpstr>
      <vt:lpstr>Understanding the data (3/3)</vt:lpstr>
      <vt:lpstr>Traffic analysis pipeline – Feature selection</vt:lpstr>
      <vt:lpstr>Feature selection (1/5)</vt:lpstr>
      <vt:lpstr>Feature selection (2/5)</vt:lpstr>
      <vt:lpstr>Feature selection (3/5)</vt:lpstr>
      <vt:lpstr>Feature selection (4/5)</vt:lpstr>
      <vt:lpstr>Feature selection (5/5)</vt:lpstr>
      <vt:lpstr>Traffic analysis pipeline - Classification</vt:lpstr>
      <vt:lpstr>Classification (1/4)</vt:lpstr>
      <vt:lpstr>Classification (2/4)</vt:lpstr>
      <vt:lpstr>Classification (3/4)</vt:lpstr>
      <vt:lpstr>Classification (4/4)</vt:lpstr>
      <vt:lpstr>Take a ways from Theoretical Part – Things to remember</vt:lpstr>
      <vt:lpstr>Take a ways from Practical Part  – Things to remember</vt:lpstr>
      <vt:lpstr>References</vt:lpstr>
      <vt:lpstr>Thank you a lot!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Internet of Things Case Study: Smart Home Devices</dc:title>
  <dc:creator>Kotevska, Olivera (IntlAssoc)</dc:creator>
  <cp:lastModifiedBy>Olivera Kotevska</cp:lastModifiedBy>
  <cp:revision>1197</cp:revision>
  <cp:lastPrinted>2021-05-25T21:01:17Z</cp:lastPrinted>
  <dcterms:created xsi:type="dcterms:W3CDTF">2018-07-06T18:31:16Z</dcterms:created>
  <dcterms:modified xsi:type="dcterms:W3CDTF">2021-05-25T21:01:36Z</dcterms:modified>
</cp:coreProperties>
</file>